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71" r:id="rId4"/>
    <p:sldId id="258" r:id="rId5"/>
    <p:sldId id="260" r:id="rId6"/>
    <p:sldId id="259" r:id="rId7"/>
    <p:sldId id="273" r:id="rId8"/>
    <p:sldId id="274" r:id="rId9"/>
    <p:sldId id="275" r:id="rId10"/>
    <p:sldId id="283" r:id="rId11"/>
    <p:sldId id="276" r:id="rId12"/>
    <p:sldId id="267" r:id="rId13"/>
    <p:sldId id="268" r:id="rId14"/>
    <p:sldId id="269" r:id="rId15"/>
    <p:sldId id="270" r:id="rId16"/>
    <p:sldId id="282" r:id="rId17"/>
    <p:sldId id="284" r:id="rId18"/>
    <p:sldId id="277" r:id="rId19"/>
    <p:sldId id="286" r:id="rId20"/>
    <p:sldId id="287" r:id="rId21"/>
    <p:sldId id="288" r:id="rId22"/>
    <p:sldId id="289" r:id="rId23"/>
    <p:sldId id="290" r:id="rId24"/>
    <p:sldId id="291" r:id="rId25"/>
    <p:sldId id="292" r:id="rId26"/>
    <p:sldId id="279" r:id="rId27"/>
    <p:sldId id="280" r:id="rId28"/>
    <p:sldId id="281" r:id="rId29"/>
    <p:sldId id="300" r:id="rId30"/>
    <p:sldId id="299" r:id="rId31"/>
    <p:sldId id="301" r:id="rId32"/>
    <p:sldId id="293" r:id="rId33"/>
    <p:sldId id="304" r:id="rId34"/>
    <p:sldId id="294" r:id="rId35"/>
    <p:sldId id="296" r:id="rId36"/>
    <p:sldId id="298" r:id="rId37"/>
    <p:sldId id="302" r:id="rId38"/>
    <p:sldId id="303"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00CC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84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1BE3EA1-BABB-4237-ABE1-A365541DF8E8}" type="datetimeFigureOut">
              <a:rPr lang="en-US"/>
              <a:pPr>
                <a:defRPr/>
              </a:pPr>
              <a:t>5/24/2016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D9C29F7-80A7-4091-890D-17FBBB4541F9}" type="slidenum">
              <a:rPr lang="en-US"/>
              <a:pPr>
                <a:defRPr/>
              </a:pPr>
              <a:t>‹#›</a:t>
            </a:fld>
            <a:endParaRPr lang="en-US"/>
          </a:p>
        </p:txBody>
      </p:sp>
    </p:spTree>
    <p:extLst>
      <p:ext uri="{BB962C8B-B14F-4D97-AF65-F5344CB8AC3E}">
        <p14:creationId xmlns:p14="http://schemas.microsoft.com/office/powerpoint/2010/main" val="4390471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CFBCC0E-05A7-4980-B5CD-CD26DC678356}" type="datetime1">
              <a:rPr lang="en-US"/>
              <a:pPr>
                <a:defRPr/>
              </a:pPr>
              <a:t>5/24/2016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6D3B90-8138-415D-8582-DA969D81FD3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1D7A90-138F-4A1F-A650-4C8BA2925304}" type="datetime1">
              <a:rPr lang="en-US"/>
              <a:pPr>
                <a:defRPr/>
              </a:pPr>
              <a:t>5/24/2016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393045-E5C7-4513-BEF7-341FB8C178D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AFDE6D-D105-438B-84D3-1DDC114D400A}" type="datetime1">
              <a:rPr lang="en-US"/>
              <a:pPr>
                <a:defRPr/>
              </a:pPr>
              <a:t>5/24/2016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A21D7E-6F86-463A-9801-49BEF984D11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C19224-8507-4CB2-8141-2E10B01C8494}" type="datetime1">
              <a:rPr lang="en-US"/>
              <a:pPr>
                <a:defRPr/>
              </a:pPr>
              <a:t>5/24/2016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9926B1-CADE-4082-84D1-7C55D65DF8A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17C4560-73B5-4A2C-95C4-8388A17960A2}" type="datetime1">
              <a:rPr lang="en-US"/>
              <a:pPr>
                <a:defRPr/>
              </a:pPr>
              <a:t>5/24/2016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E98CF5-D310-41BF-BECE-43AAC6A7666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42CAE1F-81AE-4629-867D-0A6090F33494}" type="datetime1">
              <a:rPr lang="en-US"/>
              <a:pPr>
                <a:defRPr/>
              </a:pPr>
              <a:t>5/24/2016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D6CC8CC-549D-4839-BF4B-BF9ADAEC0BA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5929DD4-0994-40E1-A962-0C60CCD82E7B}" type="datetime1">
              <a:rPr lang="en-US"/>
              <a:pPr>
                <a:defRPr/>
              </a:pPr>
              <a:t>5/24/2016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FC05784-F2BE-4230-89CF-ABF6CA6FB64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1A71652-F0C5-4890-91D4-B735C2193167}" type="datetime1">
              <a:rPr lang="en-US"/>
              <a:pPr>
                <a:defRPr/>
              </a:pPr>
              <a:t>5/24/2016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2D566D4-5848-4265-9DE3-9BEED0370C2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1C64F3-A6F3-4181-AB54-E47E6E05D543}" type="datetime1">
              <a:rPr lang="en-US"/>
              <a:pPr>
                <a:defRPr/>
              </a:pPr>
              <a:t>5/24/2016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1470912-9D84-4520-8CF9-8B77879634A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7884F1F-9C4B-4370-B8A9-77130F1B4916}" type="datetime1">
              <a:rPr lang="en-US"/>
              <a:pPr>
                <a:defRPr/>
              </a:pPr>
              <a:t>5/24/2016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9AC71E-932A-41A2-9AD0-66619FC9BD2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260E014-A88C-41C6-BE7F-CAA284469308}" type="datetime1">
              <a:rPr lang="en-US"/>
              <a:pPr>
                <a:defRPr/>
              </a:pPr>
              <a:t>5/24/2016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148E49-8D67-495C-9512-D16C5F4FD2B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75CD92E-A753-4FE2-8C09-A1B2964B7E92}" type="datetime1">
              <a:rPr lang="en-US"/>
              <a:pPr>
                <a:defRPr/>
              </a:pPr>
              <a:t>5/24/2016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AB6F37E-CA95-4BBC-A861-974807C2E8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www.emc.ncep.noaa.gov/gmb/wx24fy/nggp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www.emc.ncep.noaa.gov/gmb/wx24fy/nggps/rain/maps/rainmap_na.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97889712-C793-4CA3-BC8D-99A7662CF9B3}" type="slidenum">
              <a:rPr lang="en-US"/>
              <a:pPr>
                <a:defRPr/>
              </a:pPr>
              <a:t>1</a:t>
            </a:fld>
            <a:endParaRPr lang="en-US"/>
          </a:p>
        </p:txBody>
      </p:sp>
      <p:sp>
        <p:nvSpPr>
          <p:cNvPr id="14338" name="Title 1"/>
          <p:cNvSpPr>
            <a:spLocks noGrp="1"/>
          </p:cNvSpPr>
          <p:nvPr>
            <p:ph type="ctrTitle"/>
          </p:nvPr>
        </p:nvSpPr>
        <p:spPr>
          <a:xfrm>
            <a:off x="762000" y="685800"/>
            <a:ext cx="7772400" cy="1219200"/>
          </a:xfrm>
        </p:spPr>
        <p:txBody>
          <a:bodyPr/>
          <a:lstStyle/>
          <a:p>
            <a:pPr eaLnBrk="1" hangingPunct="1"/>
            <a:r>
              <a:rPr lang="en-US" sz="3600" b="1" smtClean="0">
                <a:solidFill>
                  <a:srgbClr val="002060"/>
                </a:solidFill>
              </a:rPr>
              <a:t>Comparison of GFS, FV3 and MPAS</a:t>
            </a:r>
          </a:p>
        </p:txBody>
      </p:sp>
      <p:sp>
        <p:nvSpPr>
          <p:cNvPr id="14339" name="Subtitle 2"/>
          <p:cNvSpPr>
            <a:spLocks noGrp="1"/>
          </p:cNvSpPr>
          <p:nvPr>
            <p:ph type="subTitle" idx="1"/>
          </p:nvPr>
        </p:nvSpPr>
        <p:spPr>
          <a:xfrm>
            <a:off x="914400" y="3124200"/>
            <a:ext cx="7620000" cy="2286000"/>
          </a:xfrm>
        </p:spPr>
        <p:txBody>
          <a:bodyPr/>
          <a:lstStyle/>
          <a:p>
            <a:pPr eaLnBrk="1" hangingPunct="1">
              <a:lnSpc>
                <a:spcPct val="90000"/>
              </a:lnSpc>
            </a:pPr>
            <a:endParaRPr lang="en-US" sz="2400" dirty="0" smtClean="0">
              <a:solidFill>
                <a:schemeClr val="tx1"/>
              </a:solidFill>
            </a:endParaRPr>
          </a:p>
          <a:p>
            <a:pPr eaLnBrk="1" hangingPunct="1">
              <a:lnSpc>
                <a:spcPct val="90000"/>
              </a:lnSpc>
            </a:pPr>
            <a:r>
              <a:rPr lang="en-US" sz="2400" dirty="0" smtClean="0">
                <a:solidFill>
                  <a:schemeClr val="tx1"/>
                </a:solidFill>
              </a:rPr>
              <a:t>NCEP/EMC Global Climate and Weather Modeling Branch</a:t>
            </a:r>
          </a:p>
          <a:p>
            <a:pPr eaLnBrk="1" hangingPunct="1">
              <a:lnSpc>
                <a:spcPct val="90000"/>
              </a:lnSpc>
            </a:pPr>
            <a:r>
              <a:rPr lang="en-US" sz="2400" dirty="0" smtClean="0">
                <a:solidFill>
                  <a:schemeClr val="tx1"/>
                </a:solidFill>
              </a:rPr>
              <a:t>May 23, 2016</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C40DF55-CB3C-4879-ADAA-3E969BFFE525}" type="slidenum">
              <a:rPr lang="en-US" sz="1200">
                <a:solidFill>
                  <a:schemeClr val="tx1">
                    <a:tint val="75000"/>
                  </a:schemeClr>
                </a:solidFill>
                <a:latin typeface="+mn-lt"/>
                <a:cs typeface="+mn-cs"/>
              </a:rPr>
              <a:pPr algn="r" fontAlgn="auto">
                <a:spcBef>
                  <a:spcPts val="0"/>
                </a:spcBef>
                <a:spcAft>
                  <a:spcPts val="0"/>
                </a:spcAft>
                <a:defRPr/>
              </a:pPr>
              <a:t>1</a:t>
            </a:fld>
            <a:endParaRPr lang="en-US" sz="120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BF87F43F-72F6-4250-BB17-FB1C3DB327E4}" type="slidenum">
              <a:rPr lang="en-US"/>
              <a:pPr>
                <a:defRPr/>
              </a:pPr>
              <a:t>10</a:t>
            </a:fld>
            <a:endParaRPr lang="en-US"/>
          </a:p>
        </p:txBody>
      </p:sp>
      <p:pic>
        <p:nvPicPr>
          <p:cNvPr id="23554" name="Picture 11" descr="http://www.emc.ncep.noaa.gov/gmb/wx24fy/nggps/web/allmodel/daily/rms/rmspmean_O3_G2NHX.png"/>
          <p:cNvPicPr>
            <a:picLocks noChangeAspect="1" noChangeArrowheads="1"/>
          </p:cNvPicPr>
          <p:nvPr/>
        </p:nvPicPr>
        <p:blipFill>
          <a:blip r:embed="rId2"/>
          <a:srcRect/>
          <a:stretch>
            <a:fillRect/>
          </a:stretch>
        </p:blipFill>
        <p:spPr bwMode="auto">
          <a:xfrm>
            <a:off x="0" y="609600"/>
            <a:ext cx="4572000" cy="3048000"/>
          </a:xfrm>
          <a:prstGeom prst="rect">
            <a:avLst/>
          </a:prstGeom>
          <a:noFill/>
          <a:ln w="9525">
            <a:noFill/>
            <a:miter lim="800000"/>
            <a:headEnd/>
            <a:tailEnd/>
          </a:ln>
        </p:spPr>
      </p:pic>
      <p:pic>
        <p:nvPicPr>
          <p:cNvPr id="23555" name="Picture 13" descr="http://www.emc.ncep.noaa.gov/gmb/wx24fy/nggps/web/allmodel/daily/rms/rmspmean_O3_G2SHX.png"/>
          <p:cNvPicPr>
            <a:picLocks noChangeAspect="1" noChangeArrowheads="1"/>
          </p:cNvPicPr>
          <p:nvPr/>
        </p:nvPicPr>
        <p:blipFill>
          <a:blip r:embed="rId3"/>
          <a:srcRect/>
          <a:stretch>
            <a:fillRect/>
          </a:stretch>
        </p:blipFill>
        <p:spPr bwMode="auto">
          <a:xfrm>
            <a:off x="4648200" y="533400"/>
            <a:ext cx="4495800" cy="3200400"/>
          </a:xfrm>
          <a:prstGeom prst="rect">
            <a:avLst/>
          </a:prstGeom>
          <a:noFill/>
          <a:ln w="9525">
            <a:noFill/>
            <a:miter lim="800000"/>
            <a:headEnd/>
            <a:tailEnd/>
          </a:ln>
        </p:spPr>
      </p:pic>
      <p:pic>
        <p:nvPicPr>
          <p:cNvPr id="23556" name="Picture 15" descr="http://www.emc.ncep.noaa.gov/gmb/wx24fy/nggps/web/allmodel/daily/rms/rmspmean_O3_G2TRO.png"/>
          <p:cNvPicPr>
            <a:picLocks noChangeAspect="1" noChangeArrowheads="1"/>
          </p:cNvPicPr>
          <p:nvPr/>
        </p:nvPicPr>
        <p:blipFill>
          <a:blip r:embed="rId4"/>
          <a:srcRect/>
          <a:stretch>
            <a:fillRect/>
          </a:stretch>
        </p:blipFill>
        <p:spPr bwMode="auto">
          <a:xfrm>
            <a:off x="0" y="3886200"/>
            <a:ext cx="4572000" cy="2971800"/>
          </a:xfrm>
          <a:prstGeom prst="rect">
            <a:avLst/>
          </a:prstGeom>
          <a:noFill/>
          <a:ln w="9525">
            <a:noFill/>
            <a:miter lim="800000"/>
            <a:headEnd/>
            <a:tailEnd/>
          </a:ln>
        </p:spPr>
      </p:pic>
      <p:sp>
        <p:nvSpPr>
          <p:cNvPr id="23557" name="Title 1"/>
          <p:cNvSpPr>
            <a:spLocks noGrp="1"/>
          </p:cNvSpPr>
          <p:nvPr>
            <p:ph type="title" idx="4294967295"/>
          </p:nvPr>
        </p:nvSpPr>
        <p:spPr>
          <a:xfrm>
            <a:off x="381000" y="152400"/>
            <a:ext cx="8229600" cy="487363"/>
          </a:xfrm>
        </p:spPr>
        <p:txBody>
          <a:bodyPr/>
          <a:lstStyle/>
          <a:p>
            <a:pPr eaLnBrk="1" hangingPunct="1"/>
            <a:r>
              <a:rPr lang="en-US" sz="2800" b="1" smtClean="0">
                <a:solidFill>
                  <a:srgbClr val="002060"/>
                </a:solidFill>
              </a:rPr>
              <a:t>Ozone RMSE Verified against Analyses</a:t>
            </a:r>
          </a:p>
        </p:txBody>
      </p:sp>
      <p:sp>
        <p:nvSpPr>
          <p:cNvPr id="23558" name="TextBox 3"/>
          <p:cNvSpPr txBox="1">
            <a:spLocks noChangeArrowheads="1"/>
          </p:cNvSpPr>
          <p:nvPr/>
        </p:nvSpPr>
        <p:spPr bwMode="auto">
          <a:xfrm>
            <a:off x="2971800" y="2711450"/>
            <a:ext cx="479425" cy="366713"/>
          </a:xfrm>
          <a:prstGeom prst="rect">
            <a:avLst/>
          </a:prstGeom>
          <a:noFill/>
          <a:ln w="9525">
            <a:noFill/>
            <a:miter lim="800000"/>
            <a:headEnd/>
            <a:tailEnd/>
          </a:ln>
        </p:spPr>
        <p:txBody>
          <a:bodyPr wrap="none">
            <a:spAutoFit/>
          </a:bodyPr>
          <a:lstStyle/>
          <a:p>
            <a:r>
              <a:rPr lang="en-US" b="1">
                <a:latin typeface="Calibri" pitchFamily="34" charset="0"/>
              </a:rPr>
              <a:t>NH</a:t>
            </a:r>
          </a:p>
        </p:txBody>
      </p:sp>
      <p:sp>
        <p:nvSpPr>
          <p:cNvPr id="23559" name="TextBox 4"/>
          <p:cNvSpPr txBox="1">
            <a:spLocks noChangeArrowheads="1"/>
          </p:cNvSpPr>
          <p:nvPr/>
        </p:nvSpPr>
        <p:spPr bwMode="auto">
          <a:xfrm>
            <a:off x="7772400" y="2895600"/>
            <a:ext cx="436563" cy="366713"/>
          </a:xfrm>
          <a:prstGeom prst="rect">
            <a:avLst/>
          </a:prstGeom>
          <a:noFill/>
          <a:ln w="9525">
            <a:noFill/>
            <a:miter lim="800000"/>
            <a:headEnd/>
            <a:tailEnd/>
          </a:ln>
        </p:spPr>
        <p:txBody>
          <a:bodyPr wrap="none">
            <a:spAutoFit/>
          </a:bodyPr>
          <a:lstStyle/>
          <a:p>
            <a:r>
              <a:rPr lang="en-US" b="1">
                <a:latin typeface="Calibri" pitchFamily="34" charset="0"/>
              </a:rPr>
              <a:t>SH</a:t>
            </a:r>
          </a:p>
        </p:txBody>
      </p:sp>
      <p:sp>
        <p:nvSpPr>
          <p:cNvPr id="23560" name="TextBox 5"/>
          <p:cNvSpPr txBox="1">
            <a:spLocks noChangeArrowheads="1"/>
          </p:cNvSpPr>
          <p:nvPr/>
        </p:nvSpPr>
        <p:spPr bwMode="auto">
          <a:xfrm>
            <a:off x="2819400" y="5867400"/>
            <a:ext cx="863600" cy="366713"/>
          </a:xfrm>
          <a:prstGeom prst="rect">
            <a:avLst/>
          </a:prstGeom>
          <a:noFill/>
          <a:ln w="9525">
            <a:noFill/>
            <a:miter lim="800000"/>
            <a:headEnd/>
            <a:tailEnd/>
          </a:ln>
        </p:spPr>
        <p:txBody>
          <a:bodyPr wrap="none">
            <a:spAutoFit/>
          </a:bodyPr>
          <a:lstStyle/>
          <a:p>
            <a:r>
              <a:rPr lang="en-US" b="1">
                <a:latin typeface="Calibri" pitchFamily="34" charset="0"/>
              </a:rPr>
              <a:t>Tropics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063CE9EE-35AE-459B-9B93-6AB37CCAA983}" type="slidenum">
              <a:rPr lang="en-US"/>
              <a:pPr>
                <a:defRPr/>
              </a:pPr>
              <a:t>11</a:t>
            </a:fld>
            <a:endParaRPr lang="en-US"/>
          </a:p>
        </p:txBody>
      </p:sp>
      <p:sp>
        <p:nvSpPr>
          <p:cNvPr id="24578" name="Rectangle 2"/>
          <p:cNvSpPr>
            <a:spLocks noGrp="1"/>
          </p:cNvSpPr>
          <p:nvPr>
            <p:ph type="title"/>
          </p:nvPr>
        </p:nvSpPr>
        <p:spPr>
          <a:xfrm>
            <a:off x="457200" y="304800"/>
            <a:ext cx="8229600" cy="762000"/>
          </a:xfrm>
        </p:spPr>
        <p:txBody>
          <a:bodyPr/>
          <a:lstStyle/>
          <a:p>
            <a:pPr eaLnBrk="1" hangingPunct="1"/>
            <a:r>
              <a:rPr lang="en-US" smtClean="0"/>
              <a:t>Outline</a:t>
            </a:r>
          </a:p>
        </p:txBody>
      </p:sp>
      <p:sp>
        <p:nvSpPr>
          <p:cNvPr id="24579" name="Rectangle 3"/>
          <p:cNvSpPr>
            <a:spLocks noGrp="1"/>
          </p:cNvSpPr>
          <p:nvPr>
            <p:ph type="body" idx="1"/>
          </p:nvPr>
        </p:nvSpPr>
        <p:spPr>
          <a:xfrm>
            <a:off x="685800" y="1600200"/>
            <a:ext cx="8229600" cy="4267200"/>
          </a:xfrm>
        </p:spPr>
        <p:txBody>
          <a:bodyPr/>
          <a:lstStyle/>
          <a:p>
            <a:pPr eaLnBrk="1" hangingPunct="1"/>
            <a:r>
              <a:rPr lang="en-US" sz="2800" b="1" smtClean="0"/>
              <a:t>Verification against operational GFS analyses</a:t>
            </a:r>
          </a:p>
          <a:p>
            <a:pPr eaLnBrk="1" hangingPunct="1"/>
            <a:r>
              <a:rPr lang="en-US" sz="2800" b="1" smtClean="0">
                <a:solidFill>
                  <a:srgbClr val="000066"/>
                </a:solidFill>
              </a:rPr>
              <a:t>Verification against surface station and rawinsonde observations</a:t>
            </a:r>
            <a:r>
              <a:rPr lang="en-US" sz="2800" b="1" smtClean="0"/>
              <a:t> </a:t>
            </a:r>
          </a:p>
          <a:p>
            <a:pPr eaLnBrk="1" hangingPunct="1"/>
            <a:r>
              <a:rPr lang="en-US" sz="2800" b="1" smtClean="0"/>
              <a:t>Precipitation ETS and Bias scores</a:t>
            </a:r>
          </a:p>
          <a:p>
            <a:pPr eaLnBrk="1" hangingPunct="1"/>
            <a:r>
              <a:rPr lang="en-US" sz="2800" b="1" smtClean="0"/>
              <a:t>Hurricane track and intensity</a:t>
            </a:r>
          </a:p>
          <a:p>
            <a:pPr eaLnBrk="1" hangingPunct="1"/>
            <a:r>
              <a:rPr lang="en-US" sz="2800" b="1" smtClean="0"/>
              <a:t>Forecast maps</a:t>
            </a:r>
          </a:p>
          <a:p>
            <a:pPr eaLnBrk="1" hangingPunct="1"/>
            <a:r>
              <a:rPr lang="en-US" sz="2800" b="1" smtClean="0"/>
              <a:t>Precipitation maps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D4BE8436-6F2C-4844-AA7B-62F91618DD50}" type="slidenum">
              <a:rPr lang="en-US"/>
              <a:pPr>
                <a:defRPr/>
              </a:pPr>
              <a:t>12</a:t>
            </a:fld>
            <a:endParaRPr lang="en-US"/>
          </a:p>
        </p:txBody>
      </p:sp>
      <p:sp>
        <p:nvSpPr>
          <p:cNvPr id="2" name="Title 1"/>
          <p:cNvSpPr>
            <a:spLocks noGrp="1"/>
          </p:cNvSpPr>
          <p:nvPr>
            <p:ph type="title"/>
          </p:nvPr>
        </p:nvSpPr>
        <p:spPr>
          <a:xfrm>
            <a:off x="457200" y="152400"/>
            <a:ext cx="8229600" cy="457200"/>
          </a:xfrm>
        </p:spPr>
        <p:txBody>
          <a:bodyPr rtlCol="0">
            <a:normAutofit fontScale="90000"/>
          </a:bodyPr>
          <a:lstStyle/>
          <a:p>
            <a:pPr eaLnBrk="1" fontAlgn="auto" hangingPunct="1">
              <a:spcAft>
                <a:spcPts val="0"/>
              </a:spcAft>
              <a:defRPr/>
            </a:pPr>
            <a:r>
              <a:rPr lang="en-US" sz="2800" b="1" dirty="0" smtClean="0"/>
              <a:t>T2m – Verified Against Station Observations</a:t>
            </a:r>
            <a:endParaRPr lang="en-US" sz="2800" b="1" dirty="0"/>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1021D18-9669-4926-A7BB-55A636FE508F}" type="slidenum">
              <a:rPr lang="en-US" sz="1200">
                <a:solidFill>
                  <a:schemeClr val="tx1">
                    <a:tint val="75000"/>
                  </a:schemeClr>
                </a:solidFill>
                <a:latin typeface="+mn-lt"/>
                <a:cs typeface="+mn-cs"/>
              </a:rPr>
              <a:pPr algn="r" fontAlgn="auto">
                <a:spcBef>
                  <a:spcPts val="0"/>
                </a:spcBef>
                <a:spcAft>
                  <a:spcPts val="0"/>
                </a:spcAft>
                <a:defRPr/>
              </a:pPr>
              <a:t>12</a:t>
            </a:fld>
            <a:endParaRPr lang="en-US" sz="1200">
              <a:solidFill>
                <a:schemeClr val="tx1">
                  <a:tint val="75000"/>
                </a:schemeClr>
              </a:solidFill>
              <a:latin typeface="+mn-lt"/>
              <a:cs typeface="+mn-cs"/>
            </a:endParaRPr>
          </a:p>
        </p:txBody>
      </p:sp>
      <p:sp>
        <p:nvSpPr>
          <p:cNvPr id="25604" name="TextBox 4"/>
          <p:cNvSpPr txBox="1">
            <a:spLocks noChangeArrowheads="1"/>
          </p:cNvSpPr>
          <p:nvPr/>
        </p:nvSpPr>
        <p:spPr bwMode="auto">
          <a:xfrm>
            <a:off x="1228725" y="6259513"/>
            <a:ext cx="1411288" cy="369887"/>
          </a:xfrm>
          <a:prstGeom prst="rect">
            <a:avLst/>
          </a:prstGeom>
          <a:noFill/>
          <a:ln w="9525">
            <a:noFill/>
            <a:miter lim="800000"/>
            <a:headEnd/>
            <a:tailEnd/>
          </a:ln>
        </p:spPr>
        <p:txBody>
          <a:bodyPr wrap="none">
            <a:spAutoFit/>
          </a:bodyPr>
          <a:lstStyle/>
          <a:p>
            <a:r>
              <a:rPr lang="en-US" b="1">
                <a:solidFill>
                  <a:srgbClr val="FF0000"/>
                </a:solidFill>
                <a:latin typeface="Calibri" pitchFamily="34" charset="0"/>
              </a:rPr>
              <a:t>CONUS West</a:t>
            </a:r>
          </a:p>
        </p:txBody>
      </p:sp>
      <p:sp>
        <p:nvSpPr>
          <p:cNvPr id="25605" name="TextBox 7"/>
          <p:cNvSpPr txBox="1">
            <a:spLocks noChangeArrowheads="1"/>
          </p:cNvSpPr>
          <p:nvPr/>
        </p:nvSpPr>
        <p:spPr bwMode="auto">
          <a:xfrm>
            <a:off x="5791200" y="6259513"/>
            <a:ext cx="1317625" cy="369887"/>
          </a:xfrm>
          <a:prstGeom prst="rect">
            <a:avLst/>
          </a:prstGeom>
          <a:noFill/>
          <a:ln w="9525">
            <a:noFill/>
            <a:miter lim="800000"/>
            <a:headEnd/>
            <a:tailEnd/>
          </a:ln>
        </p:spPr>
        <p:txBody>
          <a:bodyPr wrap="none">
            <a:spAutoFit/>
          </a:bodyPr>
          <a:lstStyle/>
          <a:p>
            <a:r>
              <a:rPr lang="en-US" b="1">
                <a:solidFill>
                  <a:srgbClr val="FF0000"/>
                </a:solidFill>
                <a:latin typeface="Calibri" pitchFamily="34" charset="0"/>
              </a:rPr>
              <a:t>CONUS East</a:t>
            </a:r>
          </a:p>
        </p:txBody>
      </p:sp>
      <p:pic>
        <p:nvPicPr>
          <p:cNvPr id="25606" name="Picture 9" descr="http://www.emc.ncep.noaa.gov/gmb/wx24fy/nggps/web/g2o/g2o_00Z/sfc/fom_T_SFC_west.png"/>
          <p:cNvPicPr>
            <a:picLocks noChangeAspect="1" noChangeArrowheads="1"/>
          </p:cNvPicPr>
          <p:nvPr/>
        </p:nvPicPr>
        <p:blipFill>
          <a:blip r:embed="rId2"/>
          <a:srcRect/>
          <a:stretch>
            <a:fillRect/>
          </a:stretch>
        </p:blipFill>
        <p:spPr bwMode="auto">
          <a:xfrm>
            <a:off x="0" y="609600"/>
            <a:ext cx="4495800" cy="5334000"/>
          </a:xfrm>
          <a:prstGeom prst="rect">
            <a:avLst/>
          </a:prstGeom>
          <a:noFill/>
          <a:ln w="9525">
            <a:noFill/>
            <a:miter lim="800000"/>
            <a:headEnd/>
            <a:tailEnd/>
          </a:ln>
        </p:spPr>
      </p:pic>
      <p:pic>
        <p:nvPicPr>
          <p:cNvPr id="25607" name="Picture 11" descr="http://www.emc.ncep.noaa.gov/gmb/wx24fy/nggps/web/g2o/g2o_00Z/sfc/fom_T_SFC_east.png"/>
          <p:cNvPicPr>
            <a:picLocks noChangeAspect="1" noChangeArrowheads="1"/>
          </p:cNvPicPr>
          <p:nvPr/>
        </p:nvPicPr>
        <p:blipFill>
          <a:blip r:embed="rId3"/>
          <a:srcRect/>
          <a:stretch>
            <a:fillRect/>
          </a:stretch>
        </p:blipFill>
        <p:spPr bwMode="auto">
          <a:xfrm>
            <a:off x="4572000" y="609600"/>
            <a:ext cx="45720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1FDEE75-12C6-47E8-8975-12A5DC1F149A}" type="slidenum">
              <a:rPr lang="en-US"/>
              <a:pPr>
                <a:defRPr/>
              </a:pPr>
              <a:t>13</a:t>
            </a:fld>
            <a:endParaRPr lang="en-US"/>
          </a:p>
        </p:txBody>
      </p:sp>
      <p:sp>
        <p:nvSpPr>
          <p:cNvPr id="2" name="Title 1"/>
          <p:cNvSpPr>
            <a:spLocks noGrp="1"/>
          </p:cNvSpPr>
          <p:nvPr>
            <p:ph type="title"/>
          </p:nvPr>
        </p:nvSpPr>
        <p:spPr>
          <a:xfrm>
            <a:off x="457200" y="152400"/>
            <a:ext cx="8229600" cy="457200"/>
          </a:xfrm>
        </p:spPr>
        <p:txBody>
          <a:bodyPr rtlCol="0">
            <a:normAutofit fontScale="90000"/>
          </a:bodyPr>
          <a:lstStyle/>
          <a:p>
            <a:pPr eaLnBrk="1" fontAlgn="auto" hangingPunct="1">
              <a:spcAft>
                <a:spcPts val="0"/>
              </a:spcAft>
              <a:defRPr/>
            </a:pPr>
            <a:r>
              <a:rPr lang="en-US" sz="2800" b="1" dirty="0" smtClean="0"/>
              <a:t>10m Wind -- </a:t>
            </a:r>
            <a:r>
              <a:rPr lang="en-US" sz="2800" b="1" dirty="0"/>
              <a:t>Verified Against </a:t>
            </a:r>
            <a:r>
              <a:rPr lang="en-US" sz="2800" b="1" dirty="0" smtClean="0"/>
              <a:t>Station Observations</a:t>
            </a:r>
            <a:endParaRPr lang="en-US" sz="2800" b="1" dirty="0"/>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53785C4-4508-4851-956A-80F53D9D3513}" type="slidenum">
              <a:rPr lang="en-US" sz="1200">
                <a:solidFill>
                  <a:schemeClr val="tx1">
                    <a:tint val="75000"/>
                  </a:schemeClr>
                </a:solidFill>
                <a:latin typeface="+mn-lt"/>
                <a:cs typeface="+mn-cs"/>
              </a:rPr>
              <a:pPr algn="r" fontAlgn="auto">
                <a:spcBef>
                  <a:spcPts val="0"/>
                </a:spcBef>
                <a:spcAft>
                  <a:spcPts val="0"/>
                </a:spcAft>
                <a:defRPr/>
              </a:pPr>
              <a:t>13</a:t>
            </a:fld>
            <a:endParaRPr lang="en-US" sz="1200">
              <a:solidFill>
                <a:schemeClr val="tx1">
                  <a:tint val="75000"/>
                </a:schemeClr>
              </a:solidFill>
              <a:latin typeface="+mn-lt"/>
              <a:cs typeface="+mn-cs"/>
            </a:endParaRPr>
          </a:p>
        </p:txBody>
      </p:sp>
      <p:sp>
        <p:nvSpPr>
          <p:cNvPr id="26628" name="TextBox 4"/>
          <p:cNvSpPr txBox="1">
            <a:spLocks noChangeArrowheads="1"/>
          </p:cNvSpPr>
          <p:nvPr/>
        </p:nvSpPr>
        <p:spPr bwMode="auto">
          <a:xfrm>
            <a:off x="1228725" y="6259513"/>
            <a:ext cx="1411288" cy="369887"/>
          </a:xfrm>
          <a:prstGeom prst="rect">
            <a:avLst/>
          </a:prstGeom>
          <a:noFill/>
          <a:ln w="9525">
            <a:noFill/>
            <a:miter lim="800000"/>
            <a:headEnd/>
            <a:tailEnd/>
          </a:ln>
        </p:spPr>
        <p:txBody>
          <a:bodyPr wrap="none">
            <a:spAutoFit/>
          </a:bodyPr>
          <a:lstStyle/>
          <a:p>
            <a:r>
              <a:rPr lang="en-US" b="1">
                <a:solidFill>
                  <a:srgbClr val="FF0000"/>
                </a:solidFill>
                <a:latin typeface="Calibri" pitchFamily="34" charset="0"/>
              </a:rPr>
              <a:t>CONUS West</a:t>
            </a:r>
          </a:p>
        </p:txBody>
      </p:sp>
      <p:sp>
        <p:nvSpPr>
          <p:cNvPr id="26629" name="TextBox 7"/>
          <p:cNvSpPr txBox="1">
            <a:spLocks noChangeArrowheads="1"/>
          </p:cNvSpPr>
          <p:nvPr/>
        </p:nvSpPr>
        <p:spPr bwMode="auto">
          <a:xfrm>
            <a:off x="5791200" y="6259513"/>
            <a:ext cx="1317625" cy="369887"/>
          </a:xfrm>
          <a:prstGeom prst="rect">
            <a:avLst/>
          </a:prstGeom>
          <a:noFill/>
          <a:ln w="9525">
            <a:noFill/>
            <a:miter lim="800000"/>
            <a:headEnd/>
            <a:tailEnd/>
          </a:ln>
        </p:spPr>
        <p:txBody>
          <a:bodyPr wrap="none">
            <a:spAutoFit/>
          </a:bodyPr>
          <a:lstStyle/>
          <a:p>
            <a:r>
              <a:rPr lang="en-US" b="1">
                <a:solidFill>
                  <a:srgbClr val="FF0000"/>
                </a:solidFill>
                <a:latin typeface="Calibri" pitchFamily="34" charset="0"/>
              </a:rPr>
              <a:t>CONUS East</a:t>
            </a:r>
          </a:p>
        </p:txBody>
      </p:sp>
      <p:pic>
        <p:nvPicPr>
          <p:cNvPr id="26630" name="Picture 9" descr="http://www.emc.ncep.noaa.gov/gmb/wx24fy/nggps/web/g2o/g2o_00Z/sfc/fom_VWND_SFC_west.png"/>
          <p:cNvPicPr>
            <a:picLocks noChangeAspect="1" noChangeArrowheads="1"/>
          </p:cNvPicPr>
          <p:nvPr/>
        </p:nvPicPr>
        <p:blipFill>
          <a:blip r:embed="rId2"/>
          <a:srcRect/>
          <a:stretch>
            <a:fillRect/>
          </a:stretch>
        </p:blipFill>
        <p:spPr bwMode="auto">
          <a:xfrm>
            <a:off x="0" y="838200"/>
            <a:ext cx="4572000" cy="5334000"/>
          </a:xfrm>
          <a:prstGeom prst="rect">
            <a:avLst/>
          </a:prstGeom>
          <a:noFill/>
          <a:ln w="9525">
            <a:noFill/>
            <a:miter lim="800000"/>
            <a:headEnd/>
            <a:tailEnd/>
          </a:ln>
        </p:spPr>
      </p:pic>
      <p:pic>
        <p:nvPicPr>
          <p:cNvPr id="26631" name="Picture 11" descr="http://www.emc.ncep.noaa.gov/gmb/wx24fy/nggps/web/g2o/g2o_00Z/sfc/fom_VWND_SFC_east.png"/>
          <p:cNvPicPr>
            <a:picLocks noChangeAspect="1" noChangeArrowheads="1"/>
          </p:cNvPicPr>
          <p:nvPr/>
        </p:nvPicPr>
        <p:blipFill>
          <a:blip r:embed="rId3"/>
          <a:srcRect/>
          <a:stretch>
            <a:fillRect/>
          </a:stretch>
        </p:blipFill>
        <p:spPr bwMode="auto">
          <a:xfrm>
            <a:off x="4572000" y="857250"/>
            <a:ext cx="4572000" cy="5314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3B13A15-B093-4ACF-90BF-CD5423FBC59A}" type="slidenum">
              <a:rPr lang="en-US"/>
              <a:pPr>
                <a:defRPr/>
              </a:pPr>
              <a:t>14</a:t>
            </a:fld>
            <a:endParaRPr lang="en-US"/>
          </a:p>
        </p:txBody>
      </p:sp>
      <p:pic>
        <p:nvPicPr>
          <p:cNvPr id="27650" name="Picture 10" descr="rmsmp_T_gtrp"/>
          <p:cNvPicPr>
            <a:picLocks noChangeAspect="1" noChangeArrowheads="1"/>
          </p:cNvPicPr>
          <p:nvPr/>
        </p:nvPicPr>
        <p:blipFill>
          <a:blip r:embed="rId2"/>
          <a:srcRect/>
          <a:stretch>
            <a:fillRect/>
          </a:stretch>
        </p:blipFill>
        <p:spPr bwMode="auto">
          <a:xfrm>
            <a:off x="4495800" y="990600"/>
            <a:ext cx="4648200" cy="5486400"/>
          </a:xfrm>
          <a:prstGeom prst="rect">
            <a:avLst/>
          </a:prstGeom>
          <a:noFill/>
          <a:ln w="9525">
            <a:noFill/>
            <a:miter lim="800000"/>
            <a:headEnd/>
            <a:tailEnd/>
          </a:ln>
        </p:spPr>
      </p:pic>
      <p:pic>
        <p:nvPicPr>
          <p:cNvPr id="27651" name="Picture 8" descr="rmsmp_T_gnh"/>
          <p:cNvPicPr>
            <a:picLocks noChangeAspect="1" noChangeArrowheads="1"/>
          </p:cNvPicPr>
          <p:nvPr/>
        </p:nvPicPr>
        <p:blipFill>
          <a:blip r:embed="rId3"/>
          <a:srcRect/>
          <a:stretch>
            <a:fillRect/>
          </a:stretch>
        </p:blipFill>
        <p:spPr bwMode="auto">
          <a:xfrm>
            <a:off x="0" y="990600"/>
            <a:ext cx="4572000" cy="5486400"/>
          </a:xfrm>
          <a:prstGeom prst="rect">
            <a:avLst/>
          </a:prstGeom>
          <a:noFill/>
          <a:ln w="9525">
            <a:noFill/>
            <a:miter lim="800000"/>
            <a:headEnd/>
            <a:tailEnd/>
          </a:ln>
        </p:spPr>
      </p:pic>
      <p:sp>
        <p:nvSpPr>
          <p:cNvPr id="27652" name="Title 2"/>
          <p:cNvSpPr>
            <a:spLocks noGrp="1"/>
          </p:cNvSpPr>
          <p:nvPr>
            <p:ph type="title"/>
          </p:nvPr>
        </p:nvSpPr>
        <p:spPr>
          <a:xfrm>
            <a:off x="381000" y="228600"/>
            <a:ext cx="8229600" cy="487363"/>
          </a:xfrm>
        </p:spPr>
        <p:txBody>
          <a:bodyPr/>
          <a:lstStyle/>
          <a:p>
            <a:pPr eaLnBrk="1" hangingPunct="1"/>
            <a:r>
              <a:rPr lang="en-US" sz="2800" b="1" smtClean="0"/>
              <a:t>Temperature RMSE -- Verified Against RAOBS</a:t>
            </a:r>
          </a:p>
        </p:txBody>
      </p:sp>
      <p:sp>
        <p:nvSpPr>
          <p:cNvPr id="27653" name="TextBox 13"/>
          <p:cNvSpPr txBox="1">
            <a:spLocks noChangeArrowheads="1"/>
          </p:cNvSpPr>
          <p:nvPr/>
        </p:nvSpPr>
        <p:spPr bwMode="auto">
          <a:xfrm>
            <a:off x="3124200" y="4356100"/>
            <a:ext cx="715963" cy="584200"/>
          </a:xfrm>
          <a:prstGeom prst="rect">
            <a:avLst/>
          </a:prstGeom>
          <a:noFill/>
          <a:ln w="9525">
            <a:noFill/>
            <a:miter lim="800000"/>
            <a:headEnd/>
            <a:tailEnd/>
          </a:ln>
        </p:spPr>
        <p:txBody>
          <a:bodyPr wrap="none">
            <a:spAutoFit/>
          </a:bodyPr>
          <a:lstStyle/>
          <a:p>
            <a:r>
              <a:rPr lang="en-US" sz="3200" b="1">
                <a:latin typeface="Calibri" pitchFamily="34" charset="0"/>
              </a:rPr>
              <a:t>NH</a:t>
            </a:r>
          </a:p>
        </p:txBody>
      </p:sp>
      <p:sp>
        <p:nvSpPr>
          <p:cNvPr id="27654" name="TextBox 14"/>
          <p:cNvSpPr txBox="1">
            <a:spLocks noChangeArrowheads="1"/>
          </p:cNvSpPr>
          <p:nvPr/>
        </p:nvSpPr>
        <p:spPr bwMode="auto">
          <a:xfrm>
            <a:off x="7315200" y="4340225"/>
            <a:ext cx="1384300" cy="584200"/>
          </a:xfrm>
          <a:prstGeom prst="rect">
            <a:avLst/>
          </a:prstGeom>
          <a:noFill/>
          <a:ln w="9525">
            <a:noFill/>
            <a:miter lim="800000"/>
            <a:headEnd/>
            <a:tailEnd/>
          </a:ln>
        </p:spPr>
        <p:txBody>
          <a:bodyPr wrap="none">
            <a:spAutoFit/>
          </a:bodyPr>
          <a:lstStyle/>
          <a:p>
            <a:r>
              <a:rPr lang="en-US" sz="3200" b="1">
                <a:latin typeface="Calibri" pitchFamily="34" charset="0"/>
              </a:rPr>
              <a:t>Tropics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7422AC4-21BE-4F69-B4C2-33DB3EF084A4}" type="slidenum">
              <a:rPr lang="en-US"/>
              <a:pPr>
                <a:defRPr/>
              </a:pPr>
              <a:t>15</a:t>
            </a:fld>
            <a:endParaRPr lang="en-US"/>
          </a:p>
        </p:txBody>
      </p:sp>
      <p:pic>
        <p:nvPicPr>
          <p:cNvPr id="28674" name="Picture 8" descr="rmsmp_VWND_gnh"/>
          <p:cNvPicPr>
            <a:picLocks noChangeAspect="1" noChangeArrowheads="1"/>
          </p:cNvPicPr>
          <p:nvPr/>
        </p:nvPicPr>
        <p:blipFill>
          <a:blip r:embed="rId2"/>
          <a:srcRect/>
          <a:stretch>
            <a:fillRect/>
          </a:stretch>
        </p:blipFill>
        <p:spPr bwMode="auto">
          <a:xfrm>
            <a:off x="0" y="990600"/>
            <a:ext cx="4572000" cy="5638800"/>
          </a:xfrm>
          <a:prstGeom prst="rect">
            <a:avLst/>
          </a:prstGeom>
          <a:noFill/>
          <a:ln w="9525">
            <a:noFill/>
            <a:miter lim="800000"/>
            <a:headEnd/>
            <a:tailEnd/>
          </a:ln>
        </p:spPr>
      </p:pic>
      <p:pic>
        <p:nvPicPr>
          <p:cNvPr id="28675" name="Picture 10" descr="rmsmp_VWND_gtrp"/>
          <p:cNvPicPr>
            <a:picLocks noChangeAspect="1" noChangeArrowheads="1"/>
          </p:cNvPicPr>
          <p:nvPr/>
        </p:nvPicPr>
        <p:blipFill>
          <a:blip r:embed="rId3"/>
          <a:srcRect/>
          <a:stretch>
            <a:fillRect/>
          </a:stretch>
        </p:blipFill>
        <p:spPr bwMode="auto">
          <a:xfrm>
            <a:off x="4572000" y="1066800"/>
            <a:ext cx="4572000" cy="5562600"/>
          </a:xfrm>
          <a:prstGeom prst="rect">
            <a:avLst/>
          </a:prstGeom>
          <a:noFill/>
          <a:ln w="9525">
            <a:noFill/>
            <a:miter lim="800000"/>
            <a:headEnd/>
            <a:tailEnd/>
          </a:ln>
        </p:spPr>
      </p:pic>
      <p:sp>
        <p:nvSpPr>
          <p:cNvPr id="28676" name="Title 2"/>
          <p:cNvSpPr>
            <a:spLocks noGrp="1"/>
          </p:cNvSpPr>
          <p:nvPr>
            <p:ph type="title"/>
          </p:nvPr>
        </p:nvSpPr>
        <p:spPr>
          <a:xfrm>
            <a:off x="381000" y="228600"/>
            <a:ext cx="8229600" cy="487363"/>
          </a:xfrm>
        </p:spPr>
        <p:txBody>
          <a:bodyPr/>
          <a:lstStyle/>
          <a:p>
            <a:pPr eaLnBrk="1" hangingPunct="1"/>
            <a:r>
              <a:rPr lang="en-US" sz="2800" b="1" smtClean="0"/>
              <a:t>Wind RMSE -- Verified Against RAOBS</a:t>
            </a:r>
          </a:p>
        </p:txBody>
      </p:sp>
      <p:sp>
        <p:nvSpPr>
          <p:cNvPr id="28677" name="TextBox 1"/>
          <p:cNvSpPr txBox="1">
            <a:spLocks noChangeArrowheads="1"/>
          </p:cNvSpPr>
          <p:nvPr/>
        </p:nvSpPr>
        <p:spPr bwMode="auto">
          <a:xfrm>
            <a:off x="3124200" y="4356100"/>
            <a:ext cx="715963" cy="584200"/>
          </a:xfrm>
          <a:prstGeom prst="rect">
            <a:avLst/>
          </a:prstGeom>
          <a:noFill/>
          <a:ln w="9525">
            <a:noFill/>
            <a:miter lim="800000"/>
            <a:headEnd/>
            <a:tailEnd/>
          </a:ln>
        </p:spPr>
        <p:txBody>
          <a:bodyPr wrap="none">
            <a:spAutoFit/>
          </a:bodyPr>
          <a:lstStyle/>
          <a:p>
            <a:r>
              <a:rPr lang="en-US" sz="3200" b="1">
                <a:latin typeface="Calibri" pitchFamily="34" charset="0"/>
              </a:rPr>
              <a:t>NH</a:t>
            </a:r>
          </a:p>
        </p:txBody>
      </p:sp>
      <p:sp>
        <p:nvSpPr>
          <p:cNvPr id="28678" name="TextBox 8"/>
          <p:cNvSpPr txBox="1">
            <a:spLocks noChangeArrowheads="1"/>
          </p:cNvSpPr>
          <p:nvPr/>
        </p:nvSpPr>
        <p:spPr bwMode="auto">
          <a:xfrm>
            <a:off x="7315200" y="4340225"/>
            <a:ext cx="1384300" cy="584200"/>
          </a:xfrm>
          <a:prstGeom prst="rect">
            <a:avLst/>
          </a:prstGeom>
          <a:noFill/>
          <a:ln w="9525">
            <a:noFill/>
            <a:miter lim="800000"/>
            <a:headEnd/>
            <a:tailEnd/>
          </a:ln>
        </p:spPr>
        <p:txBody>
          <a:bodyPr wrap="none">
            <a:spAutoFit/>
          </a:bodyPr>
          <a:lstStyle/>
          <a:p>
            <a:r>
              <a:rPr lang="en-US" sz="3200" b="1">
                <a:latin typeface="Calibri" pitchFamily="34" charset="0"/>
              </a:rPr>
              <a:t>Tropics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F195ABE-7FF9-437F-B4F0-97E4F9C76856}" type="slidenum">
              <a:rPr lang="en-US"/>
              <a:pPr>
                <a:defRPr/>
              </a:pPr>
              <a:t>16</a:t>
            </a:fld>
            <a:endParaRPr lang="en-US"/>
          </a:p>
        </p:txBody>
      </p:sp>
      <p:pic>
        <p:nvPicPr>
          <p:cNvPr id="29698" name="Picture 8" descr="rmsmp_Q_gnh"/>
          <p:cNvPicPr>
            <a:picLocks noChangeAspect="1" noChangeArrowheads="1"/>
          </p:cNvPicPr>
          <p:nvPr/>
        </p:nvPicPr>
        <p:blipFill>
          <a:blip r:embed="rId2"/>
          <a:srcRect/>
          <a:stretch>
            <a:fillRect/>
          </a:stretch>
        </p:blipFill>
        <p:spPr bwMode="auto">
          <a:xfrm>
            <a:off x="0" y="914400"/>
            <a:ext cx="4648200" cy="5486400"/>
          </a:xfrm>
          <a:prstGeom prst="rect">
            <a:avLst/>
          </a:prstGeom>
          <a:noFill/>
          <a:ln w="9525">
            <a:noFill/>
            <a:miter lim="800000"/>
            <a:headEnd/>
            <a:tailEnd/>
          </a:ln>
        </p:spPr>
      </p:pic>
      <p:pic>
        <p:nvPicPr>
          <p:cNvPr id="29699" name="Picture 10" descr="rmsmp_Q_gtrp"/>
          <p:cNvPicPr>
            <a:picLocks noChangeAspect="1" noChangeArrowheads="1"/>
          </p:cNvPicPr>
          <p:nvPr/>
        </p:nvPicPr>
        <p:blipFill>
          <a:blip r:embed="rId3"/>
          <a:srcRect/>
          <a:stretch>
            <a:fillRect/>
          </a:stretch>
        </p:blipFill>
        <p:spPr bwMode="auto">
          <a:xfrm>
            <a:off x="4648200" y="914400"/>
            <a:ext cx="4495800" cy="5410200"/>
          </a:xfrm>
          <a:prstGeom prst="rect">
            <a:avLst/>
          </a:prstGeom>
          <a:noFill/>
          <a:ln w="9525">
            <a:noFill/>
            <a:miter lim="800000"/>
            <a:headEnd/>
            <a:tailEnd/>
          </a:ln>
        </p:spPr>
      </p:pic>
      <p:sp>
        <p:nvSpPr>
          <p:cNvPr id="29700" name="Title 2"/>
          <p:cNvSpPr>
            <a:spLocks noGrp="1"/>
          </p:cNvSpPr>
          <p:nvPr>
            <p:ph type="title" idx="4294967295"/>
          </p:nvPr>
        </p:nvSpPr>
        <p:spPr>
          <a:xfrm>
            <a:off x="381000" y="228600"/>
            <a:ext cx="8229600" cy="487363"/>
          </a:xfrm>
        </p:spPr>
        <p:txBody>
          <a:bodyPr/>
          <a:lstStyle/>
          <a:p>
            <a:pPr eaLnBrk="1" hangingPunct="1"/>
            <a:r>
              <a:rPr lang="en-US" sz="2800" b="1" smtClean="0"/>
              <a:t>Specific Humidity RMSE -- Verified Against RAOBS</a:t>
            </a:r>
          </a:p>
        </p:txBody>
      </p:sp>
      <p:sp>
        <p:nvSpPr>
          <p:cNvPr id="29701" name="TextBox 1"/>
          <p:cNvSpPr txBox="1">
            <a:spLocks noChangeArrowheads="1"/>
          </p:cNvSpPr>
          <p:nvPr/>
        </p:nvSpPr>
        <p:spPr bwMode="auto">
          <a:xfrm>
            <a:off x="3124200" y="4356100"/>
            <a:ext cx="715963" cy="584200"/>
          </a:xfrm>
          <a:prstGeom prst="rect">
            <a:avLst/>
          </a:prstGeom>
          <a:noFill/>
          <a:ln w="9525">
            <a:noFill/>
            <a:miter lim="800000"/>
            <a:headEnd/>
            <a:tailEnd/>
          </a:ln>
        </p:spPr>
        <p:txBody>
          <a:bodyPr wrap="none">
            <a:spAutoFit/>
          </a:bodyPr>
          <a:lstStyle/>
          <a:p>
            <a:r>
              <a:rPr lang="en-US" sz="3200" b="1">
                <a:latin typeface="Calibri" pitchFamily="34" charset="0"/>
              </a:rPr>
              <a:t>NH</a:t>
            </a:r>
          </a:p>
        </p:txBody>
      </p:sp>
      <p:sp>
        <p:nvSpPr>
          <p:cNvPr id="29702" name="TextBox 8"/>
          <p:cNvSpPr txBox="1">
            <a:spLocks noChangeArrowheads="1"/>
          </p:cNvSpPr>
          <p:nvPr/>
        </p:nvSpPr>
        <p:spPr bwMode="auto">
          <a:xfrm>
            <a:off x="7315200" y="4340225"/>
            <a:ext cx="1384300" cy="584200"/>
          </a:xfrm>
          <a:prstGeom prst="rect">
            <a:avLst/>
          </a:prstGeom>
          <a:noFill/>
          <a:ln w="9525">
            <a:noFill/>
            <a:miter lim="800000"/>
            <a:headEnd/>
            <a:tailEnd/>
          </a:ln>
        </p:spPr>
        <p:txBody>
          <a:bodyPr wrap="none">
            <a:spAutoFit/>
          </a:bodyPr>
          <a:lstStyle/>
          <a:p>
            <a:r>
              <a:rPr lang="en-US" sz="3200" b="1">
                <a:latin typeface="Calibri" pitchFamily="34" charset="0"/>
              </a:rPr>
              <a:t>Tropics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96279D66-3FC9-4461-9706-11BC52E64B97}" type="slidenum">
              <a:rPr lang="en-US"/>
              <a:pPr>
                <a:defRPr/>
              </a:pPr>
              <a:t>17</a:t>
            </a:fld>
            <a:endParaRPr lang="en-US"/>
          </a:p>
        </p:txBody>
      </p:sp>
      <p:sp>
        <p:nvSpPr>
          <p:cNvPr id="30722" name="Rectangle 2"/>
          <p:cNvSpPr>
            <a:spLocks noGrp="1"/>
          </p:cNvSpPr>
          <p:nvPr>
            <p:ph type="title"/>
          </p:nvPr>
        </p:nvSpPr>
        <p:spPr>
          <a:xfrm>
            <a:off x="457200" y="304800"/>
            <a:ext cx="8229600" cy="762000"/>
          </a:xfrm>
        </p:spPr>
        <p:txBody>
          <a:bodyPr/>
          <a:lstStyle/>
          <a:p>
            <a:pPr eaLnBrk="1" hangingPunct="1"/>
            <a:r>
              <a:rPr lang="en-US" smtClean="0"/>
              <a:t>Outline</a:t>
            </a:r>
          </a:p>
        </p:txBody>
      </p:sp>
      <p:sp>
        <p:nvSpPr>
          <p:cNvPr id="30723" name="Rectangle 3"/>
          <p:cNvSpPr>
            <a:spLocks noGrp="1"/>
          </p:cNvSpPr>
          <p:nvPr>
            <p:ph type="body" idx="1"/>
          </p:nvPr>
        </p:nvSpPr>
        <p:spPr>
          <a:xfrm>
            <a:off x="685800" y="1600200"/>
            <a:ext cx="8229600" cy="4267200"/>
          </a:xfrm>
        </p:spPr>
        <p:txBody>
          <a:bodyPr/>
          <a:lstStyle/>
          <a:p>
            <a:pPr eaLnBrk="1" hangingPunct="1"/>
            <a:r>
              <a:rPr lang="en-US" sz="2800" b="1" smtClean="0"/>
              <a:t>Verification against operational GFS analyses</a:t>
            </a:r>
          </a:p>
          <a:p>
            <a:pPr eaLnBrk="1" hangingPunct="1"/>
            <a:r>
              <a:rPr lang="en-US" sz="2800" b="1" smtClean="0"/>
              <a:t>Verification against surface station and rawinsonde observations </a:t>
            </a:r>
          </a:p>
          <a:p>
            <a:pPr eaLnBrk="1" hangingPunct="1"/>
            <a:r>
              <a:rPr lang="en-US" sz="2800" b="1" smtClean="0">
                <a:solidFill>
                  <a:schemeClr val="hlink"/>
                </a:solidFill>
              </a:rPr>
              <a:t>Precipitation ETS and Bias scores over CONUS</a:t>
            </a:r>
          </a:p>
          <a:p>
            <a:pPr eaLnBrk="1" hangingPunct="1"/>
            <a:r>
              <a:rPr lang="en-US" sz="2800" b="1" smtClean="0"/>
              <a:t>Hurricane track and intensity</a:t>
            </a:r>
          </a:p>
          <a:p>
            <a:pPr eaLnBrk="1" hangingPunct="1"/>
            <a:r>
              <a:rPr lang="en-US" sz="2800" b="1" smtClean="0"/>
              <a:t>Forecast maps</a:t>
            </a:r>
          </a:p>
          <a:p>
            <a:pPr eaLnBrk="1" hangingPunct="1"/>
            <a:r>
              <a:rPr lang="en-US" sz="2800" b="1" smtClean="0"/>
              <a:t>Precipitation maps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pPr>
              <a:defRPr/>
            </a:pPr>
            <a:fld id="{C59AEEF4-473F-4AA0-95AF-917B445914E9}" type="slidenum">
              <a:rPr lang="en-US"/>
              <a:pPr>
                <a:defRPr/>
              </a:pPr>
              <a:t>18</a:t>
            </a:fld>
            <a:endParaRPr lang="en-US"/>
          </a:p>
        </p:txBody>
      </p:sp>
      <p:sp>
        <p:nvSpPr>
          <p:cNvPr id="5" name="Slide Number Placeholder 4"/>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F5A60AC-9F26-4337-814F-777FAF32F3F2}" type="slidenum">
              <a:rPr lang="en-US" sz="1200">
                <a:solidFill>
                  <a:schemeClr val="tx1">
                    <a:tint val="75000"/>
                  </a:schemeClr>
                </a:solidFill>
                <a:latin typeface="+mn-lt"/>
                <a:cs typeface="+mn-cs"/>
              </a:rPr>
              <a:pPr algn="r" fontAlgn="auto">
                <a:spcBef>
                  <a:spcPts val="0"/>
                </a:spcBef>
                <a:spcAft>
                  <a:spcPts val="0"/>
                </a:spcAft>
                <a:defRPr/>
              </a:pPr>
              <a:t>18</a:t>
            </a:fld>
            <a:endParaRPr lang="en-US" sz="1200">
              <a:solidFill>
                <a:schemeClr val="tx1">
                  <a:tint val="75000"/>
                </a:schemeClr>
              </a:solidFill>
              <a:latin typeface="+mn-lt"/>
              <a:cs typeface="+mn-cs"/>
            </a:endParaRPr>
          </a:p>
        </p:txBody>
      </p:sp>
      <p:pic>
        <p:nvPicPr>
          <p:cNvPr id="31747" name="Picture 8" descr="http://www.emc.ncep.noaa.gov/gmb/wx24fy/nggps/web/rain/ets_mean00z.png"/>
          <p:cNvPicPr>
            <a:picLocks noChangeAspect="1" noChangeArrowheads="1"/>
          </p:cNvPicPr>
          <p:nvPr/>
        </p:nvPicPr>
        <p:blipFill>
          <a:blip r:embed="rId2"/>
          <a:srcRect/>
          <a:stretch>
            <a:fillRect/>
          </a:stretch>
        </p:blipFill>
        <p:spPr bwMode="auto">
          <a:xfrm>
            <a:off x="0" y="914400"/>
            <a:ext cx="4572000" cy="5334000"/>
          </a:xfrm>
          <a:prstGeom prst="rect">
            <a:avLst/>
          </a:prstGeom>
          <a:noFill/>
          <a:ln w="9525">
            <a:noFill/>
            <a:miter lim="800000"/>
            <a:headEnd/>
            <a:tailEnd/>
          </a:ln>
        </p:spPr>
      </p:pic>
      <p:sp>
        <p:nvSpPr>
          <p:cNvPr id="31748" name="Title 2"/>
          <p:cNvSpPr>
            <a:spLocks/>
          </p:cNvSpPr>
          <p:nvPr/>
        </p:nvSpPr>
        <p:spPr bwMode="auto">
          <a:xfrm>
            <a:off x="381000" y="152400"/>
            <a:ext cx="8229600" cy="685800"/>
          </a:xfrm>
          <a:prstGeom prst="rect">
            <a:avLst/>
          </a:prstGeom>
          <a:noFill/>
          <a:ln w="9525">
            <a:noFill/>
            <a:miter lim="800000"/>
            <a:headEnd/>
            <a:tailEnd/>
          </a:ln>
        </p:spPr>
        <p:txBody>
          <a:bodyPr anchor="ctr"/>
          <a:lstStyle/>
          <a:p>
            <a:pPr algn="ctr"/>
            <a:r>
              <a:rPr lang="en-US" sz="2400" b="1">
                <a:latin typeface="Calibri" pitchFamily="34" charset="0"/>
              </a:rPr>
              <a:t>Precipitation ETS and BIAS Scores over the CONUS </a:t>
            </a:r>
            <a:br>
              <a:rPr lang="en-US" sz="2400" b="1">
                <a:latin typeface="Calibri" pitchFamily="34" charset="0"/>
              </a:rPr>
            </a:br>
            <a:r>
              <a:rPr lang="en-US" sz="2400" b="1">
                <a:latin typeface="Calibri" pitchFamily="34" charset="0"/>
              </a:rPr>
              <a:t>– All Forecast Hours</a:t>
            </a:r>
          </a:p>
        </p:txBody>
      </p:sp>
      <p:pic>
        <p:nvPicPr>
          <p:cNvPr id="31749" name="Picture 11" descr="http://www.emc.ncep.noaa.gov/gmb/wx24fy/nggps/web/rain/bis_mean00z.png"/>
          <p:cNvPicPr>
            <a:picLocks noChangeAspect="1" noChangeArrowheads="1"/>
          </p:cNvPicPr>
          <p:nvPr/>
        </p:nvPicPr>
        <p:blipFill>
          <a:blip r:embed="rId3"/>
          <a:srcRect/>
          <a:stretch>
            <a:fillRect/>
          </a:stretch>
        </p:blipFill>
        <p:spPr bwMode="auto">
          <a:xfrm>
            <a:off x="4724400" y="838200"/>
            <a:ext cx="4419600" cy="5410200"/>
          </a:xfrm>
          <a:prstGeom prst="rect">
            <a:avLst/>
          </a:prstGeom>
          <a:noFill/>
          <a:ln w="9525">
            <a:noFill/>
            <a:miter lim="800000"/>
            <a:headEnd/>
            <a:tailEnd/>
          </a:ln>
        </p:spPr>
      </p:pic>
      <p:sp>
        <p:nvSpPr>
          <p:cNvPr id="31750" name="Text Box 12"/>
          <p:cNvSpPr txBox="1">
            <a:spLocks noChangeArrowheads="1"/>
          </p:cNvSpPr>
          <p:nvPr/>
        </p:nvSpPr>
        <p:spPr bwMode="auto">
          <a:xfrm>
            <a:off x="2803525" y="4151313"/>
            <a:ext cx="628650" cy="366712"/>
          </a:xfrm>
          <a:prstGeom prst="rect">
            <a:avLst/>
          </a:prstGeom>
          <a:noFill/>
          <a:ln w="9525">
            <a:noFill/>
            <a:miter lim="800000"/>
            <a:headEnd/>
            <a:tailEnd/>
          </a:ln>
        </p:spPr>
        <p:txBody>
          <a:bodyPr wrap="none">
            <a:spAutoFit/>
          </a:bodyPr>
          <a:lstStyle/>
          <a:p>
            <a:r>
              <a:rPr lang="en-US" b="1"/>
              <a:t>ETS</a:t>
            </a:r>
          </a:p>
        </p:txBody>
      </p:sp>
      <p:sp>
        <p:nvSpPr>
          <p:cNvPr id="31751" name="Text Box 13"/>
          <p:cNvSpPr txBox="1">
            <a:spLocks noChangeArrowheads="1"/>
          </p:cNvSpPr>
          <p:nvPr/>
        </p:nvSpPr>
        <p:spPr bwMode="auto">
          <a:xfrm>
            <a:off x="7543800" y="4267200"/>
            <a:ext cx="730250" cy="366713"/>
          </a:xfrm>
          <a:prstGeom prst="rect">
            <a:avLst/>
          </a:prstGeom>
          <a:noFill/>
          <a:ln w="9525">
            <a:noFill/>
            <a:miter lim="800000"/>
            <a:headEnd/>
            <a:tailEnd/>
          </a:ln>
        </p:spPr>
        <p:txBody>
          <a:bodyPr wrap="none">
            <a:spAutoFit/>
          </a:bodyPr>
          <a:lstStyle/>
          <a:p>
            <a:r>
              <a:rPr lang="en-US" b="1"/>
              <a:t>BIAS</a:t>
            </a:r>
          </a:p>
        </p:txBody>
      </p:sp>
      <p:sp>
        <p:nvSpPr>
          <p:cNvPr id="31752" name="Text Box 14"/>
          <p:cNvSpPr txBox="1">
            <a:spLocks noChangeArrowheads="1"/>
          </p:cNvSpPr>
          <p:nvPr/>
        </p:nvSpPr>
        <p:spPr bwMode="auto">
          <a:xfrm>
            <a:off x="288925" y="6208713"/>
            <a:ext cx="184150" cy="366712"/>
          </a:xfrm>
          <a:prstGeom prst="rect">
            <a:avLst/>
          </a:prstGeom>
          <a:noFill/>
          <a:ln w="9525">
            <a:noFill/>
            <a:miter lim="800000"/>
            <a:headEnd/>
            <a:tailEnd/>
          </a:ln>
        </p:spPr>
        <p:txBody>
          <a:bodyPr wrap="none">
            <a:spAutoFit/>
          </a:bodyPr>
          <a:lstStyle/>
          <a:p>
            <a:endParaRPr lang="en-US"/>
          </a:p>
        </p:txBody>
      </p:sp>
      <p:sp>
        <p:nvSpPr>
          <p:cNvPr id="31753" name="Text Box 15"/>
          <p:cNvSpPr txBox="1">
            <a:spLocks noChangeArrowheads="1"/>
          </p:cNvSpPr>
          <p:nvPr/>
        </p:nvSpPr>
        <p:spPr bwMode="auto">
          <a:xfrm>
            <a:off x="6172200" y="6324600"/>
            <a:ext cx="2965450" cy="336550"/>
          </a:xfrm>
          <a:prstGeom prst="rect">
            <a:avLst/>
          </a:prstGeom>
          <a:noFill/>
          <a:ln w="9525">
            <a:noFill/>
            <a:miter lim="800000"/>
            <a:headEnd/>
            <a:tailEnd/>
          </a:ln>
        </p:spPr>
        <p:txBody>
          <a:bodyPr wrap="none">
            <a:spAutoFit/>
          </a:bodyPr>
          <a:lstStyle/>
          <a:p>
            <a:r>
              <a:rPr lang="en-US" sz="1600" b="1">
                <a:solidFill>
                  <a:srgbClr val="CC0000"/>
                </a:solidFill>
              </a:rPr>
              <a:t>Red</a:t>
            </a:r>
            <a:r>
              <a:rPr lang="en-US" sz="1600" b="1"/>
              <a:t>: dry bias; </a:t>
            </a:r>
            <a:r>
              <a:rPr lang="en-US" sz="1600" b="1">
                <a:solidFill>
                  <a:schemeClr val="hlink"/>
                </a:solidFill>
              </a:rPr>
              <a:t>Blue</a:t>
            </a:r>
            <a:r>
              <a:rPr lang="en-US" sz="1600" b="1"/>
              <a:t>: wet bias</a:t>
            </a:r>
          </a:p>
        </p:txBody>
      </p:sp>
      <p:sp>
        <p:nvSpPr>
          <p:cNvPr id="31754" name="Text Box 16"/>
          <p:cNvSpPr txBox="1">
            <a:spLocks noChangeArrowheads="1"/>
          </p:cNvSpPr>
          <p:nvPr/>
        </p:nvSpPr>
        <p:spPr bwMode="auto">
          <a:xfrm>
            <a:off x="152400" y="6324600"/>
            <a:ext cx="4603750" cy="336550"/>
          </a:xfrm>
          <a:prstGeom prst="rect">
            <a:avLst/>
          </a:prstGeom>
          <a:noFill/>
          <a:ln w="9525">
            <a:noFill/>
            <a:miter lim="800000"/>
            <a:headEnd/>
            <a:tailEnd/>
          </a:ln>
        </p:spPr>
        <p:txBody>
          <a:bodyPr wrap="none">
            <a:spAutoFit/>
          </a:bodyPr>
          <a:lstStyle/>
          <a:p>
            <a:r>
              <a:rPr lang="en-US" sz="1600" b="1">
                <a:solidFill>
                  <a:srgbClr val="CC0000"/>
                </a:solidFill>
              </a:rPr>
              <a:t>Red</a:t>
            </a:r>
            <a:r>
              <a:rPr lang="en-US" sz="1600" b="1"/>
              <a:t>: lower than GFS; </a:t>
            </a:r>
            <a:r>
              <a:rPr lang="en-US" sz="1600" b="1">
                <a:solidFill>
                  <a:srgbClr val="00CC00"/>
                </a:solidFill>
              </a:rPr>
              <a:t>Green</a:t>
            </a:r>
            <a:r>
              <a:rPr lang="en-US" sz="1600" b="1"/>
              <a:t>: higher than GFS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DB2A8969-9F20-432B-B716-873D01A4823F}" type="slidenum">
              <a:rPr lang="en-US"/>
              <a:pPr>
                <a:defRPr/>
              </a:pPr>
              <a:t>19</a:t>
            </a:fld>
            <a:endParaRPr lang="en-US"/>
          </a:p>
        </p:txBody>
      </p:sp>
      <p:sp>
        <p:nvSpPr>
          <p:cNvPr id="32770" name="Slide Number Placeholder 4"/>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52EE1FD-D91C-4172-B658-22FF91B6D9D1}" type="slidenum">
              <a:rPr lang="en-US" sz="1200" b="1">
                <a:solidFill>
                  <a:srgbClr val="898989"/>
                </a:solidFill>
                <a:latin typeface="Calibri" pitchFamily="34" charset="0"/>
              </a:rPr>
              <a:pPr algn="r"/>
              <a:t>19</a:t>
            </a:fld>
            <a:endParaRPr lang="en-US" sz="1200" b="1">
              <a:solidFill>
                <a:srgbClr val="898989"/>
              </a:solidFill>
              <a:latin typeface="Calibri" pitchFamily="34" charset="0"/>
            </a:endParaRPr>
          </a:p>
        </p:txBody>
      </p:sp>
      <p:sp>
        <p:nvSpPr>
          <p:cNvPr id="32771" name="Title 2"/>
          <p:cNvSpPr>
            <a:spLocks/>
          </p:cNvSpPr>
          <p:nvPr/>
        </p:nvSpPr>
        <p:spPr bwMode="auto">
          <a:xfrm>
            <a:off x="381000" y="152400"/>
            <a:ext cx="8229600" cy="685800"/>
          </a:xfrm>
          <a:prstGeom prst="rect">
            <a:avLst/>
          </a:prstGeom>
          <a:noFill/>
          <a:ln w="9525">
            <a:noFill/>
            <a:miter lim="800000"/>
            <a:headEnd/>
            <a:tailEnd/>
          </a:ln>
        </p:spPr>
        <p:txBody>
          <a:bodyPr anchor="ctr"/>
          <a:lstStyle/>
          <a:p>
            <a:pPr algn="ctr"/>
            <a:r>
              <a:rPr lang="en-US" sz="2400" b="1">
                <a:latin typeface="Calibri" pitchFamily="34" charset="0"/>
              </a:rPr>
              <a:t>Precipitation ETS and BIAS Scores over the CONUS </a:t>
            </a:r>
            <a:br>
              <a:rPr lang="en-US" sz="2400" b="1">
                <a:latin typeface="Calibri" pitchFamily="34" charset="0"/>
              </a:rPr>
            </a:br>
            <a:r>
              <a:rPr lang="en-US" sz="2400" b="1">
                <a:latin typeface="Calibri" pitchFamily="34" charset="0"/>
              </a:rPr>
              <a:t>– Selected Forecast Hours</a:t>
            </a:r>
          </a:p>
        </p:txBody>
      </p:sp>
      <p:sp>
        <p:nvSpPr>
          <p:cNvPr id="32772" name="Text Box 8"/>
          <p:cNvSpPr txBox="1">
            <a:spLocks noChangeArrowheads="1"/>
          </p:cNvSpPr>
          <p:nvPr/>
        </p:nvSpPr>
        <p:spPr bwMode="auto">
          <a:xfrm>
            <a:off x="288925" y="6208713"/>
            <a:ext cx="184150" cy="366712"/>
          </a:xfrm>
          <a:prstGeom prst="rect">
            <a:avLst/>
          </a:prstGeom>
          <a:noFill/>
          <a:ln w="9525">
            <a:noFill/>
            <a:miter lim="800000"/>
            <a:headEnd/>
            <a:tailEnd/>
          </a:ln>
        </p:spPr>
        <p:txBody>
          <a:bodyPr wrap="none">
            <a:spAutoFit/>
          </a:bodyPr>
          <a:lstStyle/>
          <a:p>
            <a:endParaRPr lang="en-US" b="1"/>
          </a:p>
        </p:txBody>
      </p:sp>
      <p:pic>
        <p:nvPicPr>
          <p:cNvPr id="32773" name="Picture 11" descr="http://www.emc.ncep.noaa.gov/gmb/wx24fy/nggps/web/rain/etsbis.f60.png"/>
          <p:cNvPicPr>
            <a:picLocks noChangeAspect="1" noChangeArrowheads="1"/>
          </p:cNvPicPr>
          <p:nvPr/>
        </p:nvPicPr>
        <p:blipFill>
          <a:blip r:embed="rId2"/>
          <a:srcRect/>
          <a:stretch>
            <a:fillRect/>
          </a:stretch>
        </p:blipFill>
        <p:spPr bwMode="auto">
          <a:xfrm>
            <a:off x="0" y="1143000"/>
            <a:ext cx="4572000" cy="5257800"/>
          </a:xfrm>
          <a:prstGeom prst="rect">
            <a:avLst/>
          </a:prstGeom>
          <a:noFill/>
          <a:ln w="9525">
            <a:noFill/>
            <a:miter lim="800000"/>
            <a:headEnd/>
            <a:tailEnd/>
          </a:ln>
        </p:spPr>
      </p:pic>
      <p:pic>
        <p:nvPicPr>
          <p:cNvPr id="32774" name="Picture 13" descr="http://www.emc.ncep.noaa.gov/gmb/wx24fy/nggps/web/rain/etsbis.f132.png"/>
          <p:cNvPicPr>
            <a:picLocks noChangeAspect="1" noChangeArrowheads="1"/>
          </p:cNvPicPr>
          <p:nvPr/>
        </p:nvPicPr>
        <p:blipFill>
          <a:blip r:embed="rId3"/>
          <a:srcRect/>
          <a:stretch>
            <a:fillRect/>
          </a:stretch>
        </p:blipFill>
        <p:spPr bwMode="auto">
          <a:xfrm>
            <a:off x="4953000" y="1066800"/>
            <a:ext cx="4191000" cy="5181600"/>
          </a:xfrm>
          <a:prstGeom prst="rect">
            <a:avLst/>
          </a:prstGeom>
          <a:noFill/>
          <a:ln w="9525">
            <a:noFill/>
            <a:miter lim="800000"/>
            <a:headEnd/>
            <a:tailEnd/>
          </a:ln>
        </p:spPr>
      </p:pic>
      <p:sp>
        <p:nvSpPr>
          <p:cNvPr id="32775" name="Text Box 14"/>
          <p:cNvSpPr txBox="1">
            <a:spLocks noChangeArrowheads="1"/>
          </p:cNvSpPr>
          <p:nvPr/>
        </p:nvSpPr>
        <p:spPr bwMode="auto">
          <a:xfrm>
            <a:off x="1752600" y="6415088"/>
            <a:ext cx="1111250" cy="366712"/>
          </a:xfrm>
          <a:prstGeom prst="rect">
            <a:avLst/>
          </a:prstGeom>
          <a:noFill/>
          <a:ln w="9525">
            <a:noFill/>
            <a:miter lim="800000"/>
            <a:headEnd/>
            <a:tailEnd/>
          </a:ln>
        </p:spPr>
        <p:txBody>
          <a:bodyPr wrap="none">
            <a:spAutoFit/>
          </a:bodyPr>
          <a:lstStyle/>
          <a:p>
            <a:r>
              <a:rPr lang="en-US" b="1"/>
              <a:t>Fh 36-60</a:t>
            </a:r>
          </a:p>
        </p:txBody>
      </p:sp>
      <p:sp>
        <p:nvSpPr>
          <p:cNvPr id="32776" name="Text Box 15"/>
          <p:cNvSpPr txBox="1">
            <a:spLocks noChangeArrowheads="1"/>
          </p:cNvSpPr>
          <p:nvPr/>
        </p:nvSpPr>
        <p:spPr bwMode="auto">
          <a:xfrm>
            <a:off x="6248400" y="6477000"/>
            <a:ext cx="1365250" cy="366713"/>
          </a:xfrm>
          <a:prstGeom prst="rect">
            <a:avLst/>
          </a:prstGeom>
          <a:noFill/>
          <a:ln w="9525">
            <a:noFill/>
            <a:miter lim="800000"/>
            <a:headEnd/>
            <a:tailEnd/>
          </a:ln>
        </p:spPr>
        <p:txBody>
          <a:bodyPr wrap="none">
            <a:spAutoFit/>
          </a:bodyPr>
          <a:lstStyle/>
          <a:p>
            <a:r>
              <a:rPr lang="en-US" b="1"/>
              <a:t>Fh 108-132</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212EBF9E-0A34-4FD9-8B9D-AA38D4526F5C}" type="slidenum">
              <a:rPr lang="en-US"/>
              <a:pPr>
                <a:defRPr/>
              </a:pPr>
              <a:t>2</a:t>
            </a:fld>
            <a:endParaRPr lang="en-US"/>
          </a:p>
        </p:txBody>
      </p:sp>
      <p:sp>
        <p:nvSpPr>
          <p:cNvPr id="15362" name="Content Placeholder 2"/>
          <p:cNvSpPr>
            <a:spLocks noGrp="1"/>
          </p:cNvSpPr>
          <p:nvPr>
            <p:ph idx="1"/>
          </p:nvPr>
        </p:nvSpPr>
        <p:spPr>
          <a:xfrm>
            <a:off x="304800" y="228600"/>
            <a:ext cx="8229600" cy="6324600"/>
          </a:xfrm>
        </p:spPr>
        <p:txBody>
          <a:bodyPr/>
          <a:lstStyle/>
          <a:p>
            <a:pPr eaLnBrk="1" hangingPunct="1"/>
            <a:r>
              <a:rPr lang="en-US" sz="1800" b="1" smtClean="0"/>
              <a:t>Forecast-only experiments were run by FV3 and MPAS developers using a subset of operational GFS 00Z-cycle initial conditions from 20150116 through 20160116, with an interval of 5 days.   Each forecast was run for 10 days. Output frequency is 6 hourly.  </a:t>
            </a:r>
          </a:p>
          <a:p>
            <a:pPr eaLnBrk="1" hangingPunct="1"/>
            <a:endParaRPr lang="en-US" sz="1800" b="1" smtClean="0"/>
          </a:p>
          <a:p>
            <a:pPr eaLnBrk="1" hangingPunct="1"/>
            <a:r>
              <a:rPr lang="en-US" sz="1800" b="1" smtClean="0"/>
              <a:t>ESRL converted FV3 and MPAS forecasts into NEMSIO format.</a:t>
            </a:r>
          </a:p>
          <a:p>
            <a:pPr eaLnBrk="1" hangingPunct="1"/>
            <a:endParaRPr lang="en-US" sz="1800" b="1" smtClean="0"/>
          </a:p>
          <a:p>
            <a:pPr eaLnBrk="1" hangingPunct="1"/>
            <a:r>
              <a:rPr lang="en-US" sz="1800" b="1" smtClean="0"/>
              <a:t>NCEP-EMC ran Unified Post Processor to produce grib2 files on T1534 Gaussian grid.  WGRIB2 was then used to interpolate the data onto 0.25-deg and 1.0-deg lat-lon grids for verification.</a:t>
            </a:r>
          </a:p>
          <a:p>
            <a:pPr eaLnBrk="1" hangingPunct="1"/>
            <a:endParaRPr lang="en-US" sz="1800" b="1" smtClean="0"/>
          </a:p>
          <a:p>
            <a:pPr eaLnBrk="1" hangingPunct="1"/>
            <a:r>
              <a:rPr lang="en-US" sz="1800" b="1" smtClean="0"/>
              <a:t>FV3 and MPAS forecasts were verified against operational GFS analyses for computing AC, RMSE and Bias skill scores, against station and rawinsonde observations for grid2obs verification, against CPC gauge observations for computing precipitation ETS and Bias scores, and against CCPA and CPC Gauge observations for making precipitation maps. Verification of hurricane track and intensity forecast is also included.</a:t>
            </a:r>
          </a:p>
          <a:p>
            <a:pPr eaLnBrk="1" hangingPunct="1"/>
            <a:endParaRPr lang="en-US" sz="1800" b="1" smtClean="0"/>
          </a:p>
          <a:p>
            <a:pPr eaLnBrk="1" hangingPunct="1"/>
            <a:r>
              <a:rPr lang="en-US" sz="1800" b="1" smtClean="0"/>
              <a:t>Results are posted at </a:t>
            </a:r>
            <a:r>
              <a:rPr lang="en-US" sz="1800" b="1" smtClean="0">
                <a:hlinkClick r:id="rId2"/>
              </a:rPr>
              <a:t>http://www.emc.ncep.noaa.gov/gmb/wx24fy/nggps/</a:t>
            </a:r>
            <a:r>
              <a:rPr lang="en-US" sz="1800" b="1" smtClean="0"/>
              <a:t>.  Password for accessing this site is nggps2016.</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028FB35-8B49-456A-A428-3D5D59B8A859}" type="slidenum">
              <a:rPr lang="en-US" sz="1200">
                <a:solidFill>
                  <a:schemeClr val="tx1">
                    <a:tint val="75000"/>
                  </a:schemeClr>
                </a:solidFill>
                <a:latin typeface="+mn-lt"/>
                <a:cs typeface="+mn-cs"/>
              </a:rPr>
              <a:pPr algn="r" fontAlgn="auto">
                <a:spcBef>
                  <a:spcPts val="0"/>
                </a:spcBef>
                <a:spcAft>
                  <a:spcPts val="0"/>
                </a:spcAft>
                <a:defRPr/>
              </a:pPr>
              <a:t>2</a:t>
            </a:fld>
            <a:endParaRPr lang="en-US" sz="120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27DBEF9F-35AE-4121-A2FB-87CCFA318962}" type="slidenum">
              <a:rPr lang="en-US"/>
              <a:pPr>
                <a:defRPr/>
              </a:pPr>
              <a:t>20</a:t>
            </a:fld>
            <a:endParaRPr lang="en-US"/>
          </a:p>
        </p:txBody>
      </p:sp>
      <p:sp>
        <p:nvSpPr>
          <p:cNvPr id="33794" name="Rectangle 2"/>
          <p:cNvSpPr>
            <a:spLocks noGrp="1"/>
          </p:cNvSpPr>
          <p:nvPr>
            <p:ph type="title"/>
          </p:nvPr>
        </p:nvSpPr>
        <p:spPr>
          <a:xfrm>
            <a:off x="457200" y="304800"/>
            <a:ext cx="8229600" cy="762000"/>
          </a:xfrm>
        </p:spPr>
        <p:txBody>
          <a:bodyPr/>
          <a:lstStyle/>
          <a:p>
            <a:pPr eaLnBrk="1" hangingPunct="1"/>
            <a:r>
              <a:rPr lang="en-US" smtClean="0"/>
              <a:t>Outline</a:t>
            </a:r>
          </a:p>
        </p:txBody>
      </p:sp>
      <p:sp>
        <p:nvSpPr>
          <p:cNvPr id="33795" name="Rectangle 3"/>
          <p:cNvSpPr>
            <a:spLocks noGrp="1"/>
          </p:cNvSpPr>
          <p:nvPr>
            <p:ph type="body" idx="1"/>
          </p:nvPr>
        </p:nvSpPr>
        <p:spPr>
          <a:xfrm>
            <a:off x="685800" y="1600200"/>
            <a:ext cx="8229600" cy="4267200"/>
          </a:xfrm>
        </p:spPr>
        <p:txBody>
          <a:bodyPr/>
          <a:lstStyle/>
          <a:p>
            <a:pPr eaLnBrk="1" hangingPunct="1"/>
            <a:r>
              <a:rPr lang="en-US" sz="2800" b="1" smtClean="0"/>
              <a:t>Verification against operational GFS analyses</a:t>
            </a:r>
          </a:p>
          <a:p>
            <a:pPr eaLnBrk="1" hangingPunct="1"/>
            <a:r>
              <a:rPr lang="en-US" sz="2800" b="1" smtClean="0"/>
              <a:t>Verification against surface station and rawinsonde observations </a:t>
            </a:r>
          </a:p>
          <a:p>
            <a:pPr eaLnBrk="1" hangingPunct="1"/>
            <a:r>
              <a:rPr lang="en-US" sz="2800" b="1" smtClean="0"/>
              <a:t>Precipitation ETS and Bias scores over CONUS</a:t>
            </a:r>
          </a:p>
          <a:p>
            <a:pPr eaLnBrk="1" hangingPunct="1"/>
            <a:r>
              <a:rPr lang="en-US" sz="2800" b="1" smtClean="0">
                <a:solidFill>
                  <a:schemeClr val="hlink"/>
                </a:solidFill>
              </a:rPr>
              <a:t>Hurricane track and intensity</a:t>
            </a:r>
          </a:p>
          <a:p>
            <a:pPr eaLnBrk="1" hangingPunct="1"/>
            <a:r>
              <a:rPr lang="en-US" sz="2800" b="1" smtClean="0"/>
              <a:t>Forecast maps</a:t>
            </a:r>
          </a:p>
          <a:p>
            <a:pPr eaLnBrk="1" hangingPunct="1"/>
            <a:r>
              <a:rPr lang="en-US" sz="2800" b="1" smtClean="0"/>
              <a:t>Precipitation maps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B6C6338D-62B5-46E0-BC73-F0E4C2BE88DC}" type="slidenum">
              <a:rPr lang="en-US"/>
              <a:pPr>
                <a:defRPr/>
              </a:pPr>
              <a:t>21</a:t>
            </a:fld>
            <a:endParaRPr lang="en-US"/>
          </a:p>
        </p:txBody>
      </p:sp>
      <p:pic>
        <p:nvPicPr>
          <p:cNvPr id="34818" name="Picture 10" descr="http://www.emc.ncep.noaa.gov/gmb/wx24fy/nggps/web/track/tracks_al.t.gif"/>
          <p:cNvPicPr>
            <a:picLocks noChangeAspect="1" noChangeArrowheads="1"/>
          </p:cNvPicPr>
          <p:nvPr/>
        </p:nvPicPr>
        <p:blipFill>
          <a:blip r:embed="rId2"/>
          <a:srcRect b="29091"/>
          <a:stretch>
            <a:fillRect/>
          </a:stretch>
        </p:blipFill>
        <p:spPr bwMode="auto">
          <a:xfrm>
            <a:off x="0" y="990600"/>
            <a:ext cx="4648200" cy="5391150"/>
          </a:xfrm>
          <a:prstGeom prst="rect">
            <a:avLst/>
          </a:prstGeom>
          <a:noFill/>
          <a:ln w="9525">
            <a:noFill/>
            <a:miter lim="800000"/>
            <a:headEnd/>
            <a:tailEnd/>
          </a:ln>
        </p:spPr>
      </p:pic>
      <p:sp>
        <p:nvSpPr>
          <p:cNvPr id="34819" name="Text Box 11"/>
          <p:cNvSpPr txBox="1">
            <a:spLocks noChangeArrowheads="1"/>
          </p:cNvSpPr>
          <p:nvPr/>
        </p:nvSpPr>
        <p:spPr bwMode="auto">
          <a:xfrm>
            <a:off x="1535113" y="152400"/>
            <a:ext cx="5246687" cy="457200"/>
          </a:xfrm>
          <a:prstGeom prst="rect">
            <a:avLst/>
          </a:prstGeom>
          <a:noFill/>
          <a:ln w="9525">
            <a:noFill/>
            <a:miter lim="800000"/>
            <a:headEnd/>
            <a:tailEnd/>
          </a:ln>
        </p:spPr>
        <p:txBody>
          <a:bodyPr wrap="none">
            <a:spAutoFit/>
          </a:bodyPr>
          <a:lstStyle/>
          <a:p>
            <a:r>
              <a:rPr lang="en-US" sz="2400" b="1"/>
              <a:t>Track and Intensity Errors, Atlantic</a:t>
            </a:r>
          </a:p>
        </p:txBody>
      </p:sp>
      <p:pic>
        <p:nvPicPr>
          <p:cNvPr id="34820" name="Picture 13" descr="http://www.emc.ncep.noaa.gov/gmb/wx24fy/nggps/web/track/tracks_al.i.gif"/>
          <p:cNvPicPr>
            <a:picLocks noChangeAspect="1" noChangeArrowheads="1"/>
          </p:cNvPicPr>
          <p:nvPr/>
        </p:nvPicPr>
        <p:blipFill>
          <a:blip r:embed="rId3"/>
          <a:srcRect b="29091"/>
          <a:stretch>
            <a:fillRect/>
          </a:stretch>
        </p:blipFill>
        <p:spPr bwMode="auto">
          <a:xfrm>
            <a:off x="4800600" y="990600"/>
            <a:ext cx="43434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862EBB62-BFB4-4A0F-A25B-711C743CAC51}" type="slidenum">
              <a:rPr lang="en-US"/>
              <a:pPr>
                <a:defRPr/>
              </a:pPr>
              <a:t>22</a:t>
            </a:fld>
            <a:endParaRPr lang="en-US"/>
          </a:p>
        </p:txBody>
      </p:sp>
      <p:sp>
        <p:nvSpPr>
          <p:cNvPr id="35842" name="Text Box 3"/>
          <p:cNvSpPr txBox="1">
            <a:spLocks noChangeArrowheads="1"/>
          </p:cNvSpPr>
          <p:nvPr/>
        </p:nvSpPr>
        <p:spPr bwMode="auto">
          <a:xfrm>
            <a:off x="1535113" y="152400"/>
            <a:ext cx="6315075" cy="457200"/>
          </a:xfrm>
          <a:prstGeom prst="rect">
            <a:avLst/>
          </a:prstGeom>
          <a:noFill/>
          <a:ln w="9525">
            <a:noFill/>
            <a:miter lim="800000"/>
            <a:headEnd/>
            <a:tailEnd/>
          </a:ln>
        </p:spPr>
        <p:txBody>
          <a:bodyPr wrap="none">
            <a:spAutoFit/>
          </a:bodyPr>
          <a:lstStyle/>
          <a:p>
            <a:r>
              <a:rPr lang="en-US" sz="2400" b="1"/>
              <a:t>Track and Intensity Errors, Eastern Pacific</a:t>
            </a:r>
          </a:p>
        </p:txBody>
      </p:sp>
      <p:pic>
        <p:nvPicPr>
          <p:cNvPr id="35843" name="Picture 6" descr="http://www.emc.ncep.noaa.gov/gmb/wx24fy/nggps/web/track/tracks_ep.t.gif"/>
          <p:cNvPicPr>
            <a:picLocks noChangeAspect="1" noChangeArrowheads="1"/>
          </p:cNvPicPr>
          <p:nvPr/>
        </p:nvPicPr>
        <p:blipFill>
          <a:blip r:embed="rId2"/>
          <a:srcRect b="29091"/>
          <a:stretch>
            <a:fillRect/>
          </a:stretch>
        </p:blipFill>
        <p:spPr bwMode="auto">
          <a:xfrm>
            <a:off x="0" y="914400"/>
            <a:ext cx="4572000" cy="5410200"/>
          </a:xfrm>
          <a:prstGeom prst="rect">
            <a:avLst/>
          </a:prstGeom>
          <a:noFill/>
          <a:ln w="9525">
            <a:noFill/>
            <a:miter lim="800000"/>
            <a:headEnd/>
            <a:tailEnd/>
          </a:ln>
        </p:spPr>
      </p:pic>
      <p:pic>
        <p:nvPicPr>
          <p:cNvPr id="35844" name="Picture 8" descr="http://www.emc.ncep.noaa.gov/gmb/wx24fy/nggps/web/track/tracks_ep.i.gif"/>
          <p:cNvPicPr>
            <a:picLocks noChangeAspect="1" noChangeArrowheads="1"/>
          </p:cNvPicPr>
          <p:nvPr/>
        </p:nvPicPr>
        <p:blipFill>
          <a:blip r:embed="rId3"/>
          <a:srcRect b="29091"/>
          <a:stretch>
            <a:fillRect/>
          </a:stretch>
        </p:blipFill>
        <p:spPr bwMode="auto">
          <a:xfrm>
            <a:off x="4648200" y="990600"/>
            <a:ext cx="44958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580FB468-9C6D-462F-B2E4-594E40723971}" type="slidenum">
              <a:rPr lang="en-US"/>
              <a:pPr>
                <a:defRPr/>
              </a:pPr>
              <a:t>23</a:t>
            </a:fld>
            <a:endParaRPr lang="en-US"/>
          </a:p>
        </p:txBody>
      </p:sp>
      <p:sp>
        <p:nvSpPr>
          <p:cNvPr id="36866" name="Text Box 2"/>
          <p:cNvSpPr txBox="1">
            <a:spLocks noChangeArrowheads="1"/>
          </p:cNvSpPr>
          <p:nvPr/>
        </p:nvSpPr>
        <p:spPr bwMode="auto">
          <a:xfrm>
            <a:off x="1535113" y="152400"/>
            <a:ext cx="6399212" cy="457200"/>
          </a:xfrm>
          <a:prstGeom prst="rect">
            <a:avLst/>
          </a:prstGeom>
          <a:noFill/>
          <a:ln w="9525">
            <a:noFill/>
            <a:miter lim="800000"/>
            <a:headEnd/>
            <a:tailEnd/>
          </a:ln>
        </p:spPr>
        <p:txBody>
          <a:bodyPr wrap="none">
            <a:spAutoFit/>
          </a:bodyPr>
          <a:lstStyle/>
          <a:p>
            <a:r>
              <a:rPr lang="en-US" sz="2400" b="1"/>
              <a:t>Track and Intensity Errors, Western Pacific</a:t>
            </a:r>
          </a:p>
        </p:txBody>
      </p:sp>
      <p:pic>
        <p:nvPicPr>
          <p:cNvPr id="36867" name="Picture 6" descr="http://www.emc.ncep.noaa.gov/gmb/wx24fy/nggps/web/track/tracks_wp.t.gif"/>
          <p:cNvPicPr>
            <a:picLocks noChangeAspect="1" noChangeArrowheads="1"/>
          </p:cNvPicPr>
          <p:nvPr/>
        </p:nvPicPr>
        <p:blipFill>
          <a:blip r:embed="rId2"/>
          <a:srcRect b="29091"/>
          <a:stretch>
            <a:fillRect/>
          </a:stretch>
        </p:blipFill>
        <p:spPr bwMode="auto">
          <a:xfrm>
            <a:off x="0" y="914400"/>
            <a:ext cx="4572000" cy="5562600"/>
          </a:xfrm>
          <a:prstGeom prst="rect">
            <a:avLst/>
          </a:prstGeom>
          <a:noFill/>
          <a:ln w="9525">
            <a:noFill/>
            <a:miter lim="800000"/>
            <a:headEnd/>
            <a:tailEnd/>
          </a:ln>
        </p:spPr>
      </p:pic>
      <p:pic>
        <p:nvPicPr>
          <p:cNvPr id="36868" name="Picture 8" descr="http://www.emc.ncep.noaa.gov/gmb/wx24fy/nggps/web/track/tracks_wp.i.gif"/>
          <p:cNvPicPr>
            <a:picLocks noChangeAspect="1" noChangeArrowheads="1"/>
          </p:cNvPicPr>
          <p:nvPr/>
        </p:nvPicPr>
        <p:blipFill>
          <a:blip r:embed="rId3"/>
          <a:srcRect b="29091"/>
          <a:stretch>
            <a:fillRect/>
          </a:stretch>
        </p:blipFill>
        <p:spPr bwMode="auto">
          <a:xfrm>
            <a:off x="4648200" y="914400"/>
            <a:ext cx="44958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495E5D8-7E3F-47D8-8CAA-85C87E64C5E9}" type="slidenum">
              <a:rPr lang="en-US"/>
              <a:pPr>
                <a:defRPr/>
              </a:pPr>
              <a:t>24</a:t>
            </a:fld>
            <a:endParaRPr lang="en-US"/>
          </a:p>
        </p:txBody>
      </p:sp>
      <p:sp>
        <p:nvSpPr>
          <p:cNvPr id="37890" name="Rectangle 2"/>
          <p:cNvSpPr>
            <a:spLocks noGrp="1"/>
          </p:cNvSpPr>
          <p:nvPr>
            <p:ph type="title"/>
          </p:nvPr>
        </p:nvSpPr>
        <p:spPr>
          <a:xfrm>
            <a:off x="533400" y="152400"/>
            <a:ext cx="8229600" cy="639763"/>
          </a:xfrm>
        </p:spPr>
        <p:txBody>
          <a:bodyPr/>
          <a:lstStyle/>
          <a:p>
            <a:pPr eaLnBrk="1" hangingPunct="1"/>
            <a:r>
              <a:rPr lang="en-US" sz="4000" smtClean="0"/>
              <a:t>Hurricane Joaquin</a:t>
            </a:r>
          </a:p>
        </p:txBody>
      </p:sp>
      <p:pic>
        <p:nvPicPr>
          <p:cNvPr id="37891" name="Picture 5" descr="al112015"/>
          <p:cNvPicPr>
            <a:picLocks noChangeAspect="1" noChangeArrowheads="1"/>
          </p:cNvPicPr>
          <p:nvPr/>
        </p:nvPicPr>
        <p:blipFill>
          <a:blip r:embed="rId2"/>
          <a:srcRect l="34573" r="23050"/>
          <a:stretch>
            <a:fillRect/>
          </a:stretch>
        </p:blipFill>
        <p:spPr bwMode="auto">
          <a:xfrm>
            <a:off x="0" y="838200"/>
            <a:ext cx="4876800" cy="5181600"/>
          </a:xfrm>
          <a:prstGeom prst="rect">
            <a:avLst/>
          </a:prstGeom>
          <a:noFill/>
          <a:ln w="9525">
            <a:noFill/>
            <a:miter lim="800000"/>
            <a:headEnd/>
            <a:tailEnd/>
          </a:ln>
        </p:spPr>
      </p:pic>
      <p:pic>
        <p:nvPicPr>
          <p:cNvPr id="37892" name="Picture 7" descr="al112015"/>
          <p:cNvPicPr>
            <a:picLocks noChangeAspect="1" noChangeArrowheads="1"/>
          </p:cNvPicPr>
          <p:nvPr/>
        </p:nvPicPr>
        <p:blipFill>
          <a:blip r:embed="rId3"/>
          <a:srcRect l="11525"/>
          <a:stretch>
            <a:fillRect/>
          </a:stretch>
        </p:blipFill>
        <p:spPr bwMode="auto">
          <a:xfrm>
            <a:off x="4724400" y="685800"/>
            <a:ext cx="4191000" cy="5410200"/>
          </a:xfrm>
          <a:prstGeom prst="rect">
            <a:avLst/>
          </a:prstGeom>
          <a:noFill/>
          <a:ln w="9525">
            <a:noFill/>
            <a:miter lim="800000"/>
            <a:headEnd/>
            <a:tailEnd/>
          </a:ln>
        </p:spPr>
      </p:pic>
      <p:sp>
        <p:nvSpPr>
          <p:cNvPr id="37893" name="Text Box 8"/>
          <p:cNvSpPr txBox="1">
            <a:spLocks noChangeArrowheads="1"/>
          </p:cNvSpPr>
          <p:nvPr/>
        </p:nvSpPr>
        <p:spPr bwMode="auto">
          <a:xfrm>
            <a:off x="1524000" y="6262688"/>
            <a:ext cx="1822450" cy="366712"/>
          </a:xfrm>
          <a:prstGeom prst="rect">
            <a:avLst/>
          </a:prstGeom>
          <a:noFill/>
          <a:ln w="9525">
            <a:noFill/>
            <a:miter lim="800000"/>
            <a:headEnd/>
            <a:tailEnd/>
          </a:ln>
        </p:spPr>
        <p:txBody>
          <a:bodyPr wrap="none">
            <a:spAutoFit/>
          </a:bodyPr>
          <a:lstStyle/>
          <a:p>
            <a:r>
              <a:rPr lang="en-US" b="1"/>
              <a:t>IC: 2015092800</a:t>
            </a:r>
          </a:p>
        </p:txBody>
      </p:sp>
      <p:sp>
        <p:nvSpPr>
          <p:cNvPr id="37894" name="Text Box 9"/>
          <p:cNvSpPr txBox="1">
            <a:spLocks noChangeArrowheads="1"/>
          </p:cNvSpPr>
          <p:nvPr/>
        </p:nvSpPr>
        <p:spPr bwMode="auto">
          <a:xfrm>
            <a:off x="5715000" y="6248400"/>
            <a:ext cx="1822450" cy="366713"/>
          </a:xfrm>
          <a:prstGeom prst="rect">
            <a:avLst/>
          </a:prstGeom>
          <a:noFill/>
          <a:ln w="9525">
            <a:noFill/>
            <a:miter lim="800000"/>
            <a:headEnd/>
            <a:tailEnd/>
          </a:ln>
        </p:spPr>
        <p:txBody>
          <a:bodyPr wrap="none">
            <a:spAutoFit/>
          </a:bodyPr>
          <a:lstStyle/>
          <a:p>
            <a:r>
              <a:rPr lang="en-US" b="1"/>
              <a:t>IC: 2015100300</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0AD4BE16-8B45-4B40-AE80-8974AD960F26}" type="slidenum">
              <a:rPr lang="en-US"/>
              <a:pPr>
                <a:defRPr/>
              </a:pPr>
              <a:t>25</a:t>
            </a:fld>
            <a:endParaRPr lang="en-US"/>
          </a:p>
        </p:txBody>
      </p:sp>
      <p:sp>
        <p:nvSpPr>
          <p:cNvPr id="38914" name="Rectangle 2"/>
          <p:cNvSpPr>
            <a:spLocks noGrp="1"/>
          </p:cNvSpPr>
          <p:nvPr>
            <p:ph type="title"/>
          </p:nvPr>
        </p:nvSpPr>
        <p:spPr>
          <a:xfrm>
            <a:off x="457200" y="304800"/>
            <a:ext cx="8229600" cy="762000"/>
          </a:xfrm>
        </p:spPr>
        <p:txBody>
          <a:bodyPr/>
          <a:lstStyle/>
          <a:p>
            <a:pPr eaLnBrk="1" hangingPunct="1"/>
            <a:r>
              <a:rPr lang="en-US" smtClean="0"/>
              <a:t>Outline</a:t>
            </a:r>
          </a:p>
        </p:txBody>
      </p:sp>
      <p:sp>
        <p:nvSpPr>
          <p:cNvPr id="38915" name="Rectangle 3"/>
          <p:cNvSpPr>
            <a:spLocks noGrp="1"/>
          </p:cNvSpPr>
          <p:nvPr>
            <p:ph type="body" idx="1"/>
          </p:nvPr>
        </p:nvSpPr>
        <p:spPr>
          <a:xfrm>
            <a:off x="685800" y="1600200"/>
            <a:ext cx="8229600" cy="4267200"/>
          </a:xfrm>
        </p:spPr>
        <p:txBody>
          <a:bodyPr/>
          <a:lstStyle/>
          <a:p>
            <a:pPr eaLnBrk="1" hangingPunct="1"/>
            <a:r>
              <a:rPr lang="en-US" sz="2800" b="1" smtClean="0"/>
              <a:t>Verification against operational GFS analyses</a:t>
            </a:r>
          </a:p>
          <a:p>
            <a:pPr eaLnBrk="1" hangingPunct="1"/>
            <a:r>
              <a:rPr lang="en-US" sz="2800" b="1" smtClean="0"/>
              <a:t>Verification against surface station and rawinsonde observations </a:t>
            </a:r>
          </a:p>
          <a:p>
            <a:pPr eaLnBrk="1" hangingPunct="1"/>
            <a:r>
              <a:rPr lang="en-US" sz="2800" b="1" smtClean="0"/>
              <a:t>Precipitation ETS and Bias scores over CONUS</a:t>
            </a:r>
          </a:p>
          <a:p>
            <a:pPr eaLnBrk="1" hangingPunct="1"/>
            <a:r>
              <a:rPr lang="en-US" sz="2800" b="1" smtClean="0"/>
              <a:t>Hurricane track and intensity</a:t>
            </a:r>
          </a:p>
          <a:p>
            <a:pPr eaLnBrk="1" hangingPunct="1"/>
            <a:r>
              <a:rPr lang="en-US" sz="2800" b="1" smtClean="0">
                <a:solidFill>
                  <a:schemeClr val="hlink"/>
                </a:solidFill>
              </a:rPr>
              <a:t>Forecast maps</a:t>
            </a:r>
          </a:p>
          <a:p>
            <a:pPr eaLnBrk="1" hangingPunct="1"/>
            <a:r>
              <a:rPr lang="en-US" sz="2800" b="1" smtClean="0"/>
              <a:t>Precipitation maps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5C91B98-3688-461C-AA50-8486684AAA63}" type="slidenum">
              <a:rPr lang="en-US"/>
              <a:pPr>
                <a:defRPr/>
              </a:pPr>
              <a:t>26</a:t>
            </a:fld>
            <a:endParaRPr lang="en-US"/>
          </a:p>
        </p:txBody>
      </p:sp>
      <p:sp>
        <p:nvSpPr>
          <p:cNvPr id="39938" name="Title 1"/>
          <p:cNvSpPr>
            <a:spLocks noGrp="1"/>
          </p:cNvSpPr>
          <p:nvPr>
            <p:ph type="title" idx="4294967295"/>
          </p:nvPr>
        </p:nvSpPr>
        <p:spPr>
          <a:xfrm>
            <a:off x="187325" y="152400"/>
            <a:ext cx="8575675" cy="598488"/>
          </a:xfrm>
        </p:spPr>
        <p:txBody>
          <a:bodyPr/>
          <a:lstStyle/>
          <a:p>
            <a:pPr eaLnBrk="1" hangingPunct="1"/>
            <a:r>
              <a:rPr lang="en-US" sz="2400" b="1" smtClean="0">
                <a:solidFill>
                  <a:srgbClr val="002060"/>
                </a:solidFill>
              </a:rPr>
              <a:t>Zonal Mean Height and Zonal Wind , 120-hr Fcst </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BFD0CD9-F59D-4ECD-A546-7766174C9E90}" type="slidenum">
              <a:rPr lang="en-US" sz="1200">
                <a:solidFill>
                  <a:schemeClr val="tx1">
                    <a:tint val="75000"/>
                  </a:schemeClr>
                </a:solidFill>
                <a:latin typeface="+mn-lt"/>
                <a:cs typeface="+mn-cs"/>
              </a:rPr>
              <a:pPr algn="r" fontAlgn="auto">
                <a:spcBef>
                  <a:spcPts val="0"/>
                </a:spcBef>
                <a:spcAft>
                  <a:spcPts val="0"/>
                </a:spcAft>
                <a:defRPr/>
              </a:pPr>
              <a:t>26</a:t>
            </a:fld>
            <a:endParaRPr lang="en-US" sz="1200">
              <a:solidFill>
                <a:schemeClr val="tx1">
                  <a:tint val="75000"/>
                </a:schemeClr>
              </a:solidFill>
              <a:latin typeface="+mn-lt"/>
              <a:cs typeface="+mn-cs"/>
            </a:endParaRPr>
          </a:p>
        </p:txBody>
      </p:sp>
      <p:pic>
        <p:nvPicPr>
          <p:cNvPr id="39940" name="Picture 7" descr="http://www.emc.ncep.noaa.gov/gmb/wx24fy/nggps/web/2D/d3/HGTprs_zmean.png"/>
          <p:cNvPicPr>
            <a:picLocks noChangeAspect="1" noChangeArrowheads="1"/>
          </p:cNvPicPr>
          <p:nvPr/>
        </p:nvPicPr>
        <p:blipFill>
          <a:blip r:embed="rId2"/>
          <a:srcRect/>
          <a:stretch>
            <a:fillRect/>
          </a:stretch>
        </p:blipFill>
        <p:spPr bwMode="auto">
          <a:xfrm>
            <a:off x="0" y="609600"/>
            <a:ext cx="4648200" cy="6000750"/>
          </a:xfrm>
          <a:prstGeom prst="rect">
            <a:avLst/>
          </a:prstGeom>
          <a:noFill/>
          <a:ln w="9525">
            <a:noFill/>
            <a:miter lim="800000"/>
            <a:headEnd/>
            <a:tailEnd/>
          </a:ln>
        </p:spPr>
      </p:pic>
      <p:pic>
        <p:nvPicPr>
          <p:cNvPr id="39941" name="Picture 11" descr="http://www.emc.ncep.noaa.gov/gmb/wx24fy/nggps/web/2D/d3/UGRDprs_zmean.png"/>
          <p:cNvPicPr>
            <a:picLocks noChangeAspect="1" noChangeArrowheads="1"/>
          </p:cNvPicPr>
          <p:nvPr/>
        </p:nvPicPr>
        <p:blipFill>
          <a:blip r:embed="rId3"/>
          <a:srcRect/>
          <a:stretch>
            <a:fillRect/>
          </a:stretch>
        </p:blipFill>
        <p:spPr bwMode="auto">
          <a:xfrm>
            <a:off x="4876800" y="609600"/>
            <a:ext cx="4267200"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7823EE3-BA08-4FED-989B-CBC38CEA4C69}" type="slidenum">
              <a:rPr lang="en-US"/>
              <a:pPr>
                <a:defRPr/>
              </a:pPr>
              <a:t>27</a:t>
            </a:fld>
            <a:endParaRPr lang="en-US"/>
          </a:p>
        </p:txBody>
      </p:sp>
      <p:sp>
        <p:nvSpPr>
          <p:cNvPr id="40962" name="Title 1"/>
          <p:cNvSpPr>
            <a:spLocks noGrp="1"/>
          </p:cNvSpPr>
          <p:nvPr>
            <p:ph type="title" idx="4294967295"/>
          </p:nvPr>
        </p:nvSpPr>
        <p:spPr>
          <a:xfrm>
            <a:off x="187325" y="152400"/>
            <a:ext cx="8575675" cy="598488"/>
          </a:xfrm>
        </p:spPr>
        <p:txBody>
          <a:bodyPr/>
          <a:lstStyle/>
          <a:p>
            <a:pPr eaLnBrk="1" hangingPunct="1"/>
            <a:r>
              <a:rPr lang="en-US" sz="2400" b="1" smtClean="0">
                <a:solidFill>
                  <a:srgbClr val="002060"/>
                </a:solidFill>
              </a:rPr>
              <a:t>Zonal Mean Cloud Water and Temperature, 120-hr Fcst </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2A89FE9-6B87-4DB2-B98D-364137AD5135}" type="slidenum">
              <a:rPr lang="en-US" sz="1200">
                <a:solidFill>
                  <a:schemeClr val="tx1">
                    <a:tint val="75000"/>
                  </a:schemeClr>
                </a:solidFill>
                <a:latin typeface="+mn-lt"/>
                <a:cs typeface="+mn-cs"/>
              </a:rPr>
              <a:pPr algn="r" fontAlgn="auto">
                <a:spcBef>
                  <a:spcPts val="0"/>
                </a:spcBef>
                <a:spcAft>
                  <a:spcPts val="0"/>
                </a:spcAft>
                <a:defRPr/>
              </a:pPr>
              <a:t>27</a:t>
            </a:fld>
            <a:endParaRPr lang="en-US" sz="1200">
              <a:solidFill>
                <a:schemeClr val="tx1">
                  <a:tint val="75000"/>
                </a:schemeClr>
              </a:solidFill>
              <a:latin typeface="+mn-lt"/>
              <a:cs typeface="+mn-cs"/>
            </a:endParaRPr>
          </a:p>
        </p:txBody>
      </p:sp>
      <p:pic>
        <p:nvPicPr>
          <p:cNvPr id="40964" name="Picture 6" descr="http://www.emc.ncep.noaa.gov/gmb/wx24fy/nggps/web/2D/d3/TMPprs_zmean.png"/>
          <p:cNvPicPr>
            <a:picLocks noChangeAspect="1" noChangeArrowheads="1"/>
          </p:cNvPicPr>
          <p:nvPr/>
        </p:nvPicPr>
        <p:blipFill>
          <a:blip r:embed="rId2"/>
          <a:srcRect/>
          <a:stretch>
            <a:fillRect/>
          </a:stretch>
        </p:blipFill>
        <p:spPr bwMode="auto">
          <a:xfrm>
            <a:off x="4800600" y="628650"/>
            <a:ext cx="4343400" cy="6000750"/>
          </a:xfrm>
          <a:prstGeom prst="rect">
            <a:avLst/>
          </a:prstGeom>
          <a:noFill/>
          <a:ln w="9525">
            <a:noFill/>
            <a:miter lim="800000"/>
            <a:headEnd/>
            <a:tailEnd/>
          </a:ln>
        </p:spPr>
      </p:pic>
      <p:pic>
        <p:nvPicPr>
          <p:cNvPr id="40965" name="Picture 8" descr="http://www.emc.ncep.noaa.gov/gmb/wx24fy/nggps/web/2D/d3/CLWMRprs_zmean.png"/>
          <p:cNvPicPr>
            <a:picLocks noChangeAspect="1" noChangeArrowheads="1"/>
          </p:cNvPicPr>
          <p:nvPr/>
        </p:nvPicPr>
        <p:blipFill>
          <a:blip r:embed="rId3"/>
          <a:srcRect/>
          <a:stretch>
            <a:fillRect/>
          </a:stretch>
        </p:blipFill>
        <p:spPr bwMode="auto">
          <a:xfrm>
            <a:off x="0" y="628650"/>
            <a:ext cx="4724400"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0A74E5E-F4AF-4CB0-A722-330E5022252A}" type="slidenum">
              <a:rPr lang="en-US"/>
              <a:pPr>
                <a:defRPr/>
              </a:pPr>
              <a:t>28</a:t>
            </a:fld>
            <a:endParaRPr lang="en-US"/>
          </a:p>
        </p:txBody>
      </p:sp>
      <p:sp>
        <p:nvSpPr>
          <p:cNvPr id="41986" name="Title 1"/>
          <p:cNvSpPr>
            <a:spLocks noGrp="1"/>
          </p:cNvSpPr>
          <p:nvPr>
            <p:ph type="title" idx="4294967295"/>
          </p:nvPr>
        </p:nvSpPr>
        <p:spPr>
          <a:xfrm>
            <a:off x="187325" y="152400"/>
            <a:ext cx="8575675" cy="598488"/>
          </a:xfrm>
        </p:spPr>
        <p:txBody>
          <a:bodyPr/>
          <a:lstStyle/>
          <a:p>
            <a:pPr eaLnBrk="1" hangingPunct="1"/>
            <a:r>
              <a:rPr lang="en-US" sz="2400" b="1" smtClean="0">
                <a:solidFill>
                  <a:srgbClr val="002060"/>
                </a:solidFill>
              </a:rPr>
              <a:t>T2m and Skin Temperature, Day-5 Fcst Mean</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D941781-B36B-46B0-BCD4-38F1F0434F32}" type="slidenum">
              <a:rPr lang="en-US" sz="1200">
                <a:solidFill>
                  <a:schemeClr val="tx1">
                    <a:tint val="75000"/>
                  </a:schemeClr>
                </a:solidFill>
                <a:latin typeface="+mn-lt"/>
                <a:cs typeface="+mn-cs"/>
              </a:rPr>
              <a:pPr algn="r" fontAlgn="auto">
                <a:spcBef>
                  <a:spcPts val="0"/>
                </a:spcBef>
                <a:spcAft>
                  <a:spcPts val="0"/>
                </a:spcAft>
                <a:defRPr/>
              </a:pPr>
              <a:t>28</a:t>
            </a:fld>
            <a:endParaRPr lang="en-US" sz="1200">
              <a:solidFill>
                <a:schemeClr val="tx1">
                  <a:tint val="75000"/>
                </a:schemeClr>
              </a:solidFill>
              <a:latin typeface="+mn-lt"/>
              <a:cs typeface="+mn-cs"/>
            </a:endParaRPr>
          </a:p>
        </p:txBody>
      </p:sp>
      <p:pic>
        <p:nvPicPr>
          <p:cNvPr id="41988" name="Picture 7" descr="TMP2m_gb"/>
          <p:cNvPicPr>
            <a:picLocks noChangeAspect="1" noChangeArrowheads="1"/>
          </p:cNvPicPr>
          <p:nvPr/>
        </p:nvPicPr>
        <p:blipFill>
          <a:blip r:embed="rId2"/>
          <a:srcRect/>
          <a:stretch>
            <a:fillRect/>
          </a:stretch>
        </p:blipFill>
        <p:spPr bwMode="auto">
          <a:xfrm>
            <a:off x="0" y="838200"/>
            <a:ext cx="4724400" cy="5791200"/>
          </a:xfrm>
          <a:prstGeom prst="rect">
            <a:avLst/>
          </a:prstGeom>
          <a:noFill/>
          <a:ln w="9525">
            <a:noFill/>
            <a:miter lim="800000"/>
            <a:headEnd/>
            <a:tailEnd/>
          </a:ln>
        </p:spPr>
      </p:pic>
      <p:pic>
        <p:nvPicPr>
          <p:cNvPr id="41989" name="Picture 11" descr="http://www.emc.ncep.noaa.gov/gmb/wx24fy/nggps/web/2D/d3/TMPsfc_gb.png"/>
          <p:cNvPicPr>
            <a:picLocks noChangeAspect="1" noChangeArrowheads="1"/>
          </p:cNvPicPr>
          <p:nvPr/>
        </p:nvPicPr>
        <p:blipFill>
          <a:blip r:embed="rId3"/>
          <a:srcRect/>
          <a:stretch>
            <a:fillRect/>
          </a:stretch>
        </p:blipFill>
        <p:spPr bwMode="auto">
          <a:xfrm>
            <a:off x="4648200" y="838200"/>
            <a:ext cx="44958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711E7DB-AD2D-4E61-B5AC-0BBF4A794CEB}" type="slidenum">
              <a:rPr lang="en-US"/>
              <a:pPr>
                <a:defRPr/>
              </a:pPr>
              <a:t>29</a:t>
            </a:fld>
            <a:endParaRPr lang="en-US"/>
          </a:p>
        </p:txBody>
      </p:sp>
      <p:sp>
        <p:nvSpPr>
          <p:cNvPr id="43010" name="Title 1"/>
          <p:cNvSpPr>
            <a:spLocks noGrp="1"/>
          </p:cNvSpPr>
          <p:nvPr>
            <p:ph type="title" idx="4294967295"/>
          </p:nvPr>
        </p:nvSpPr>
        <p:spPr>
          <a:xfrm>
            <a:off x="187325" y="152400"/>
            <a:ext cx="8575675" cy="598488"/>
          </a:xfrm>
        </p:spPr>
        <p:txBody>
          <a:bodyPr/>
          <a:lstStyle/>
          <a:p>
            <a:pPr eaLnBrk="1" hangingPunct="1"/>
            <a:r>
              <a:rPr lang="en-US" sz="2400" b="1" smtClean="0">
                <a:solidFill>
                  <a:srgbClr val="002060"/>
                </a:solidFill>
              </a:rPr>
              <a:t>Surface Pressure and Ice Fraction, Day-5 Fcst Mean</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C1FFF97-B5A8-43CE-99DA-63814727AD6E}" type="slidenum">
              <a:rPr lang="en-US" sz="1200">
                <a:solidFill>
                  <a:schemeClr val="tx1">
                    <a:tint val="75000"/>
                  </a:schemeClr>
                </a:solidFill>
                <a:latin typeface="+mn-lt"/>
                <a:cs typeface="+mn-cs"/>
              </a:rPr>
              <a:pPr algn="r" fontAlgn="auto">
                <a:spcBef>
                  <a:spcPts val="0"/>
                </a:spcBef>
                <a:spcAft>
                  <a:spcPts val="0"/>
                </a:spcAft>
                <a:defRPr/>
              </a:pPr>
              <a:t>29</a:t>
            </a:fld>
            <a:endParaRPr lang="en-US" sz="1200">
              <a:solidFill>
                <a:schemeClr val="tx1">
                  <a:tint val="75000"/>
                </a:schemeClr>
              </a:solidFill>
              <a:latin typeface="+mn-lt"/>
              <a:cs typeface="+mn-cs"/>
            </a:endParaRPr>
          </a:p>
        </p:txBody>
      </p:sp>
      <p:pic>
        <p:nvPicPr>
          <p:cNvPr id="43012" name="Picture 5" descr="http://www.emc.ncep.noaa.gov/gmb/wx24fy/nggps/web/2D/d3/PRESsfc_gb.png"/>
          <p:cNvPicPr>
            <a:picLocks noChangeAspect="1" noChangeArrowheads="1"/>
          </p:cNvPicPr>
          <p:nvPr/>
        </p:nvPicPr>
        <p:blipFill>
          <a:blip r:embed="rId2"/>
          <a:srcRect/>
          <a:stretch>
            <a:fillRect/>
          </a:stretch>
        </p:blipFill>
        <p:spPr bwMode="auto">
          <a:xfrm>
            <a:off x="0" y="1009650"/>
            <a:ext cx="4648200" cy="5848350"/>
          </a:xfrm>
          <a:prstGeom prst="rect">
            <a:avLst/>
          </a:prstGeom>
          <a:noFill/>
          <a:ln w="9525">
            <a:noFill/>
            <a:miter lim="800000"/>
            <a:headEnd/>
            <a:tailEnd/>
          </a:ln>
        </p:spPr>
      </p:pic>
      <p:pic>
        <p:nvPicPr>
          <p:cNvPr id="43013" name="Picture 6" descr="http://www.emc.ncep.noaa.gov/gmb/wx24fy/nggps/web/2D/d3/ICECsfc_gb.png"/>
          <p:cNvPicPr>
            <a:picLocks noChangeAspect="1" noChangeArrowheads="1"/>
          </p:cNvPicPr>
          <p:nvPr/>
        </p:nvPicPr>
        <p:blipFill>
          <a:blip r:embed="rId3"/>
          <a:srcRect/>
          <a:stretch>
            <a:fillRect/>
          </a:stretch>
        </p:blipFill>
        <p:spPr bwMode="auto">
          <a:xfrm>
            <a:off x="4572000" y="857250"/>
            <a:ext cx="4572000"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C152CD3-08B3-4222-873B-80A5884ED030}" type="slidenum">
              <a:rPr lang="en-US"/>
              <a:pPr>
                <a:defRPr/>
              </a:pPr>
              <a:t>3</a:t>
            </a:fld>
            <a:endParaRPr lang="en-US"/>
          </a:p>
        </p:txBody>
      </p:sp>
      <p:sp>
        <p:nvSpPr>
          <p:cNvPr id="16386" name="Rectangle 2"/>
          <p:cNvSpPr>
            <a:spLocks noGrp="1"/>
          </p:cNvSpPr>
          <p:nvPr>
            <p:ph type="title"/>
          </p:nvPr>
        </p:nvSpPr>
        <p:spPr>
          <a:xfrm>
            <a:off x="457200" y="304800"/>
            <a:ext cx="8229600" cy="762000"/>
          </a:xfrm>
        </p:spPr>
        <p:txBody>
          <a:bodyPr/>
          <a:lstStyle/>
          <a:p>
            <a:pPr eaLnBrk="1" hangingPunct="1"/>
            <a:r>
              <a:rPr lang="en-US" smtClean="0"/>
              <a:t>Outline</a:t>
            </a:r>
          </a:p>
        </p:txBody>
      </p:sp>
      <p:sp>
        <p:nvSpPr>
          <p:cNvPr id="16387" name="Rectangle 3"/>
          <p:cNvSpPr>
            <a:spLocks noGrp="1"/>
          </p:cNvSpPr>
          <p:nvPr>
            <p:ph type="body" idx="1"/>
          </p:nvPr>
        </p:nvSpPr>
        <p:spPr>
          <a:xfrm>
            <a:off x="685800" y="1600200"/>
            <a:ext cx="8229600" cy="4267200"/>
          </a:xfrm>
        </p:spPr>
        <p:txBody>
          <a:bodyPr/>
          <a:lstStyle/>
          <a:p>
            <a:pPr eaLnBrk="1" hangingPunct="1"/>
            <a:r>
              <a:rPr lang="en-US" sz="2800" b="1" smtClean="0">
                <a:solidFill>
                  <a:srgbClr val="000066"/>
                </a:solidFill>
              </a:rPr>
              <a:t>Verification against operational GFS analyses</a:t>
            </a:r>
          </a:p>
          <a:p>
            <a:pPr eaLnBrk="1" hangingPunct="1"/>
            <a:r>
              <a:rPr lang="en-US" sz="2800" b="1" smtClean="0"/>
              <a:t>Verification against surface station and rawinsonde observations </a:t>
            </a:r>
          </a:p>
          <a:p>
            <a:pPr eaLnBrk="1" hangingPunct="1"/>
            <a:r>
              <a:rPr lang="en-US" sz="2800" b="1" smtClean="0"/>
              <a:t>Precipitation ETS and Bias scores</a:t>
            </a:r>
          </a:p>
          <a:p>
            <a:pPr eaLnBrk="1" hangingPunct="1"/>
            <a:r>
              <a:rPr lang="en-US" sz="2800" b="1" smtClean="0"/>
              <a:t>Hurricane track and intensity</a:t>
            </a:r>
          </a:p>
          <a:p>
            <a:pPr eaLnBrk="1" hangingPunct="1"/>
            <a:r>
              <a:rPr lang="en-US" sz="2800" b="1" smtClean="0"/>
              <a:t>Forecast maps</a:t>
            </a:r>
          </a:p>
          <a:p>
            <a:pPr eaLnBrk="1" hangingPunct="1"/>
            <a:r>
              <a:rPr lang="en-US" sz="2800" b="1" smtClean="0"/>
              <a:t>Precipitation maps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1BFE47E-DC6E-4EA9-947D-EB7A82F52AF6}" type="slidenum">
              <a:rPr lang="en-US"/>
              <a:pPr>
                <a:defRPr/>
              </a:pPr>
              <a:t>30</a:t>
            </a:fld>
            <a:endParaRPr lang="en-US"/>
          </a:p>
        </p:txBody>
      </p:sp>
      <p:sp>
        <p:nvSpPr>
          <p:cNvPr id="44034" name="Title 1"/>
          <p:cNvSpPr>
            <a:spLocks noGrp="1"/>
          </p:cNvSpPr>
          <p:nvPr>
            <p:ph type="title" idx="4294967295"/>
          </p:nvPr>
        </p:nvSpPr>
        <p:spPr>
          <a:xfrm>
            <a:off x="152400" y="163513"/>
            <a:ext cx="8575675" cy="598487"/>
          </a:xfrm>
        </p:spPr>
        <p:txBody>
          <a:bodyPr/>
          <a:lstStyle/>
          <a:p>
            <a:pPr eaLnBrk="1" hangingPunct="1"/>
            <a:r>
              <a:rPr lang="en-US" sz="2400" b="1" smtClean="0">
                <a:solidFill>
                  <a:srgbClr val="002060"/>
                </a:solidFill>
              </a:rPr>
              <a:t>Surface Downward SW and TOA Upward SW, Day-5 Fcst Mean</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2596320-2987-43A9-806B-25F9E14B3A8E}" type="slidenum">
              <a:rPr lang="en-US" sz="1200">
                <a:solidFill>
                  <a:schemeClr val="tx1">
                    <a:tint val="75000"/>
                  </a:schemeClr>
                </a:solidFill>
                <a:latin typeface="+mn-lt"/>
                <a:cs typeface="+mn-cs"/>
              </a:rPr>
              <a:pPr algn="r" fontAlgn="auto">
                <a:spcBef>
                  <a:spcPts val="0"/>
                </a:spcBef>
                <a:spcAft>
                  <a:spcPts val="0"/>
                </a:spcAft>
                <a:defRPr/>
              </a:pPr>
              <a:t>30</a:t>
            </a:fld>
            <a:endParaRPr lang="en-US" sz="1200">
              <a:solidFill>
                <a:schemeClr val="tx1">
                  <a:tint val="75000"/>
                </a:schemeClr>
              </a:solidFill>
              <a:latin typeface="+mn-lt"/>
              <a:cs typeface="+mn-cs"/>
            </a:endParaRPr>
          </a:p>
        </p:txBody>
      </p:sp>
      <p:pic>
        <p:nvPicPr>
          <p:cNvPr id="44036" name="Picture 9" descr="http://www.emc.ncep.noaa.gov/gmb/wx24fy/nggps/web/2D/d3/DSWRFsfc_gb.png"/>
          <p:cNvPicPr>
            <a:picLocks noChangeAspect="1" noChangeArrowheads="1"/>
          </p:cNvPicPr>
          <p:nvPr/>
        </p:nvPicPr>
        <p:blipFill>
          <a:blip r:embed="rId2"/>
          <a:srcRect/>
          <a:stretch>
            <a:fillRect/>
          </a:stretch>
        </p:blipFill>
        <p:spPr bwMode="auto">
          <a:xfrm>
            <a:off x="0" y="914400"/>
            <a:ext cx="4495800" cy="5695950"/>
          </a:xfrm>
          <a:prstGeom prst="rect">
            <a:avLst/>
          </a:prstGeom>
          <a:noFill/>
          <a:ln w="9525">
            <a:noFill/>
            <a:miter lim="800000"/>
            <a:headEnd/>
            <a:tailEnd/>
          </a:ln>
        </p:spPr>
      </p:pic>
      <p:pic>
        <p:nvPicPr>
          <p:cNvPr id="44037" name="Picture 11" descr="http://www.emc.ncep.noaa.gov/gmb/wx24fy/nggps/web/2D/d3/USWRFtoa_gb.png"/>
          <p:cNvPicPr>
            <a:picLocks noChangeAspect="1" noChangeArrowheads="1"/>
          </p:cNvPicPr>
          <p:nvPr/>
        </p:nvPicPr>
        <p:blipFill>
          <a:blip r:embed="rId3"/>
          <a:srcRect/>
          <a:stretch>
            <a:fillRect/>
          </a:stretch>
        </p:blipFill>
        <p:spPr bwMode="auto">
          <a:xfrm>
            <a:off x="4724400" y="857250"/>
            <a:ext cx="4419600" cy="577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D027AC0-5710-48BB-AF57-C4A799AFE5EB}" type="slidenum">
              <a:rPr lang="en-US"/>
              <a:pPr>
                <a:defRPr/>
              </a:pPr>
              <a:t>31</a:t>
            </a:fld>
            <a:endParaRPr lang="en-US"/>
          </a:p>
        </p:txBody>
      </p:sp>
      <p:sp>
        <p:nvSpPr>
          <p:cNvPr id="45058" name="Title 1"/>
          <p:cNvSpPr>
            <a:spLocks noGrp="1"/>
          </p:cNvSpPr>
          <p:nvPr>
            <p:ph type="title" idx="4294967295"/>
          </p:nvPr>
        </p:nvSpPr>
        <p:spPr>
          <a:xfrm>
            <a:off x="152400" y="163513"/>
            <a:ext cx="8575675" cy="598487"/>
          </a:xfrm>
        </p:spPr>
        <p:txBody>
          <a:bodyPr/>
          <a:lstStyle/>
          <a:p>
            <a:pPr eaLnBrk="1" hangingPunct="1"/>
            <a:r>
              <a:rPr lang="en-US" sz="2400" b="1" smtClean="0">
                <a:solidFill>
                  <a:srgbClr val="002060"/>
                </a:solidFill>
              </a:rPr>
              <a:t>Surface Snow Depth and Surface SW Albedo, Day-5 Fcst Mean</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325CE226-457F-4894-BF99-4B48EF6001B9}" type="slidenum">
              <a:rPr lang="en-US" sz="1200">
                <a:solidFill>
                  <a:schemeClr val="tx1">
                    <a:tint val="75000"/>
                  </a:schemeClr>
                </a:solidFill>
                <a:latin typeface="+mn-lt"/>
                <a:cs typeface="+mn-cs"/>
              </a:rPr>
              <a:pPr algn="r" fontAlgn="auto">
                <a:spcBef>
                  <a:spcPts val="0"/>
                </a:spcBef>
                <a:spcAft>
                  <a:spcPts val="0"/>
                </a:spcAft>
                <a:defRPr/>
              </a:pPr>
              <a:t>31</a:t>
            </a:fld>
            <a:endParaRPr lang="en-US" sz="1200">
              <a:solidFill>
                <a:schemeClr val="tx1">
                  <a:tint val="75000"/>
                </a:schemeClr>
              </a:solidFill>
              <a:latin typeface="+mn-lt"/>
              <a:cs typeface="+mn-cs"/>
            </a:endParaRPr>
          </a:p>
        </p:txBody>
      </p:sp>
      <p:pic>
        <p:nvPicPr>
          <p:cNvPr id="45060" name="Picture 7" descr="http://www.emc.ncep.noaa.gov/gmb/wx24fy/nggps/web/2D/d3/SNODsfc_gb.png"/>
          <p:cNvPicPr>
            <a:picLocks noChangeAspect="1" noChangeArrowheads="1"/>
          </p:cNvPicPr>
          <p:nvPr/>
        </p:nvPicPr>
        <p:blipFill>
          <a:blip r:embed="rId2"/>
          <a:srcRect/>
          <a:stretch>
            <a:fillRect/>
          </a:stretch>
        </p:blipFill>
        <p:spPr bwMode="auto">
          <a:xfrm>
            <a:off x="0" y="857250"/>
            <a:ext cx="4572000" cy="5695950"/>
          </a:xfrm>
          <a:prstGeom prst="rect">
            <a:avLst/>
          </a:prstGeom>
          <a:noFill/>
          <a:ln w="9525">
            <a:noFill/>
            <a:miter lim="800000"/>
            <a:headEnd/>
            <a:tailEnd/>
          </a:ln>
        </p:spPr>
      </p:pic>
      <p:pic>
        <p:nvPicPr>
          <p:cNvPr id="45061" name="Picture 9" descr="http://www.emc.ncep.noaa.gov/gmb/wx24fy/nggps/web/2D/d3/ALBDOsfc_gb.png"/>
          <p:cNvPicPr>
            <a:picLocks noChangeAspect="1" noChangeArrowheads="1"/>
          </p:cNvPicPr>
          <p:nvPr/>
        </p:nvPicPr>
        <p:blipFill>
          <a:blip r:embed="rId3"/>
          <a:srcRect/>
          <a:stretch>
            <a:fillRect/>
          </a:stretch>
        </p:blipFill>
        <p:spPr bwMode="auto">
          <a:xfrm>
            <a:off x="4495800" y="685800"/>
            <a:ext cx="4648200"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986966F4-5108-404D-A307-B634F2F3B387}" type="slidenum">
              <a:rPr lang="en-US"/>
              <a:pPr>
                <a:defRPr/>
              </a:pPr>
              <a:t>32</a:t>
            </a:fld>
            <a:endParaRPr lang="en-US"/>
          </a:p>
        </p:txBody>
      </p:sp>
      <p:sp>
        <p:nvSpPr>
          <p:cNvPr id="46082" name="Rectangle 2"/>
          <p:cNvSpPr>
            <a:spLocks noGrp="1"/>
          </p:cNvSpPr>
          <p:nvPr>
            <p:ph type="title"/>
          </p:nvPr>
        </p:nvSpPr>
        <p:spPr>
          <a:xfrm>
            <a:off x="457200" y="304800"/>
            <a:ext cx="8229600" cy="762000"/>
          </a:xfrm>
        </p:spPr>
        <p:txBody>
          <a:bodyPr/>
          <a:lstStyle/>
          <a:p>
            <a:pPr eaLnBrk="1" hangingPunct="1"/>
            <a:r>
              <a:rPr lang="en-US" smtClean="0"/>
              <a:t>Outline</a:t>
            </a:r>
          </a:p>
        </p:txBody>
      </p:sp>
      <p:sp>
        <p:nvSpPr>
          <p:cNvPr id="46083" name="Rectangle 3"/>
          <p:cNvSpPr>
            <a:spLocks noGrp="1"/>
          </p:cNvSpPr>
          <p:nvPr>
            <p:ph type="body" idx="1"/>
          </p:nvPr>
        </p:nvSpPr>
        <p:spPr>
          <a:xfrm>
            <a:off x="685800" y="1600200"/>
            <a:ext cx="8229600" cy="4267200"/>
          </a:xfrm>
        </p:spPr>
        <p:txBody>
          <a:bodyPr/>
          <a:lstStyle/>
          <a:p>
            <a:pPr eaLnBrk="1" hangingPunct="1"/>
            <a:r>
              <a:rPr lang="en-US" sz="2800" b="1" smtClean="0"/>
              <a:t>Verification against operational GFS analyses</a:t>
            </a:r>
          </a:p>
          <a:p>
            <a:pPr eaLnBrk="1" hangingPunct="1"/>
            <a:r>
              <a:rPr lang="en-US" sz="2800" b="1" smtClean="0"/>
              <a:t>Verification against surface station and rawinsonde observations </a:t>
            </a:r>
          </a:p>
          <a:p>
            <a:pPr eaLnBrk="1" hangingPunct="1"/>
            <a:r>
              <a:rPr lang="en-US" sz="2800" b="1" smtClean="0"/>
              <a:t>Precipitation ETS and Bias scores over CONUS</a:t>
            </a:r>
          </a:p>
          <a:p>
            <a:pPr eaLnBrk="1" hangingPunct="1"/>
            <a:r>
              <a:rPr lang="en-US" sz="2800" b="1" smtClean="0"/>
              <a:t>Hurricane track and intensity</a:t>
            </a:r>
          </a:p>
          <a:p>
            <a:pPr eaLnBrk="1" hangingPunct="1"/>
            <a:r>
              <a:rPr lang="en-US" sz="2800" b="1" smtClean="0"/>
              <a:t>Forecast maps</a:t>
            </a:r>
          </a:p>
          <a:p>
            <a:pPr eaLnBrk="1" hangingPunct="1"/>
            <a:r>
              <a:rPr lang="en-US" sz="2800" b="1" smtClean="0">
                <a:solidFill>
                  <a:schemeClr val="hlink"/>
                </a:solidFill>
              </a:rPr>
              <a:t>Precipitation maps </a:t>
            </a:r>
            <a:r>
              <a:rPr lang="en-US" sz="1400" b="1" smtClean="0">
                <a:solidFill>
                  <a:srgbClr val="002060"/>
                </a:solidFill>
                <a:hlinkClick r:id="rId2"/>
              </a:rPr>
              <a:t>http://www.emc.ncep.noaa.gov/gmb/wx24fy/nggps/rain/maps/rainmap_na.html</a:t>
            </a:r>
            <a:r>
              <a:rPr lang="en-US" sz="1400" b="1" smtClean="0">
                <a:solidFill>
                  <a:srgbClr val="002060"/>
                </a:solidFill>
              </a:rPr>
              <a:t>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2400" b="1" dirty="0" smtClean="0"/>
              <a:t>Global Mean Precipitation</a:t>
            </a:r>
            <a:br>
              <a:rPr lang="en-US" sz="2400" b="1" dirty="0" smtClean="0"/>
            </a:br>
            <a:r>
              <a:rPr lang="en-US" sz="2400" b="1" dirty="0" smtClean="0"/>
              <a:t>Day-5 forecasts, average of all 72 cases</a:t>
            </a:r>
            <a:endParaRPr lang="en-US" sz="24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04594632"/>
              </p:ext>
            </p:extLst>
          </p:nvPr>
        </p:nvGraphicFramePr>
        <p:xfrm>
          <a:off x="533400" y="1219201"/>
          <a:ext cx="8229600" cy="2209800"/>
        </p:xfrm>
        <a:graphic>
          <a:graphicData uri="http://schemas.openxmlformats.org/drawingml/2006/table">
            <a:tbl>
              <a:tblPr firstRow="1" bandRow="1">
                <a:tableStyleId>{5C22544A-7EE6-4342-B048-85BDC9FD1C3A}</a:tableStyleId>
              </a:tblPr>
              <a:tblGrid>
                <a:gridCol w="1645920"/>
                <a:gridCol w="1645920"/>
                <a:gridCol w="1645920"/>
                <a:gridCol w="1463040"/>
                <a:gridCol w="1828800"/>
              </a:tblGrid>
              <a:tr h="807057">
                <a:tc>
                  <a:txBody>
                    <a:bodyPr/>
                    <a:lstStyle/>
                    <a:p>
                      <a:endParaRPr lang="en-US" b="1" dirty="0"/>
                    </a:p>
                  </a:txBody>
                  <a:tcPr/>
                </a:tc>
                <a:tc>
                  <a:txBody>
                    <a:bodyPr/>
                    <a:lstStyle/>
                    <a:p>
                      <a:r>
                        <a:rPr lang="en-US" b="1" dirty="0" smtClean="0"/>
                        <a:t>Total (mm/day)</a:t>
                      </a:r>
                      <a:endParaRPr lang="en-US" b="1" dirty="0"/>
                    </a:p>
                  </a:txBody>
                  <a:tcPr/>
                </a:tc>
                <a:tc>
                  <a:txBody>
                    <a:bodyPr/>
                    <a:lstStyle/>
                    <a:p>
                      <a:r>
                        <a:rPr lang="en-US" b="1" dirty="0" smtClean="0"/>
                        <a:t>Convective (mm/day)</a:t>
                      </a:r>
                      <a:endParaRPr lang="en-US" b="1" dirty="0"/>
                    </a:p>
                  </a:txBody>
                  <a:tcPr/>
                </a:tc>
                <a:tc>
                  <a:txBody>
                    <a:bodyPr/>
                    <a:lstStyle/>
                    <a:p>
                      <a:r>
                        <a:rPr lang="en-US" b="1" dirty="0" smtClean="0"/>
                        <a:t>Large-Scale (mm/day)</a:t>
                      </a:r>
                      <a:endParaRPr lang="en-US" b="1" dirty="0"/>
                    </a:p>
                  </a:txBody>
                  <a:tcPr/>
                </a:tc>
                <a:tc>
                  <a:txBody>
                    <a:bodyPr/>
                    <a:lstStyle/>
                    <a:p>
                      <a:r>
                        <a:rPr lang="en-US" b="1" dirty="0" smtClean="0"/>
                        <a:t>%</a:t>
                      </a:r>
                      <a:r>
                        <a:rPr lang="en-US" b="1" baseline="0" dirty="0" smtClean="0"/>
                        <a:t> of </a:t>
                      </a:r>
                      <a:r>
                        <a:rPr lang="en-US" b="1" dirty="0" smtClean="0"/>
                        <a:t>convective/total</a:t>
                      </a:r>
                      <a:endParaRPr lang="en-US" b="1" dirty="0"/>
                    </a:p>
                  </a:txBody>
                  <a:tcPr/>
                </a:tc>
              </a:tr>
              <a:tr h="467581">
                <a:tc>
                  <a:txBody>
                    <a:bodyPr/>
                    <a:lstStyle/>
                    <a:p>
                      <a:r>
                        <a:rPr lang="en-US" b="1" dirty="0" smtClean="0"/>
                        <a:t>GFS</a:t>
                      </a:r>
                      <a:endParaRPr lang="en-US" b="1" dirty="0"/>
                    </a:p>
                  </a:txBody>
                  <a:tcPr/>
                </a:tc>
                <a:tc>
                  <a:txBody>
                    <a:bodyPr/>
                    <a:lstStyle/>
                    <a:p>
                      <a:r>
                        <a:rPr lang="en-US" b="1" dirty="0" smtClean="0"/>
                        <a:t>3.14</a:t>
                      </a:r>
                      <a:endParaRPr lang="en-US" b="1" dirty="0"/>
                    </a:p>
                  </a:txBody>
                  <a:tcPr/>
                </a:tc>
                <a:tc>
                  <a:txBody>
                    <a:bodyPr/>
                    <a:lstStyle/>
                    <a:p>
                      <a:r>
                        <a:rPr lang="en-US" b="1" dirty="0" smtClean="0"/>
                        <a:t>1.99</a:t>
                      </a:r>
                      <a:endParaRPr lang="en-US" b="1" dirty="0"/>
                    </a:p>
                  </a:txBody>
                  <a:tcPr/>
                </a:tc>
                <a:tc>
                  <a:txBody>
                    <a:bodyPr/>
                    <a:lstStyle/>
                    <a:p>
                      <a:r>
                        <a:rPr lang="en-US" b="1" dirty="0" smtClean="0"/>
                        <a:t>1.15</a:t>
                      </a:r>
                      <a:endParaRPr lang="en-US" b="1" dirty="0"/>
                    </a:p>
                  </a:txBody>
                  <a:tcPr/>
                </a:tc>
                <a:tc>
                  <a:txBody>
                    <a:bodyPr/>
                    <a:lstStyle/>
                    <a:p>
                      <a:r>
                        <a:rPr lang="en-US" b="1" dirty="0" smtClean="0"/>
                        <a:t>63%</a:t>
                      </a:r>
                      <a:endParaRPr lang="en-US" b="1" dirty="0"/>
                    </a:p>
                  </a:txBody>
                  <a:tcPr/>
                </a:tc>
              </a:tr>
              <a:tr h="467581">
                <a:tc>
                  <a:txBody>
                    <a:bodyPr/>
                    <a:lstStyle/>
                    <a:p>
                      <a:r>
                        <a:rPr lang="en-US" b="1" dirty="0" smtClean="0"/>
                        <a:t>FV3</a:t>
                      </a:r>
                      <a:endParaRPr lang="en-US" b="1" dirty="0"/>
                    </a:p>
                  </a:txBody>
                  <a:tcPr/>
                </a:tc>
                <a:tc>
                  <a:txBody>
                    <a:bodyPr/>
                    <a:lstStyle/>
                    <a:p>
                      <a:r>
                        <a:rPr lang="en-US" b="1" dirty="0" smtClean="0"/>
                        <a:t>3.11</a:t>
                      </a:r>
                      <a:endParaRPr lang="en-US" b="1" dirty="0"/>
                    </a:p>
                  </a:txBody>
                  <a:tcPr/>
                </a:tc>
                <a:tc>
                  <a:txBody>
                    <a:bodyPr/>
                    <a:lstStyle/>
                    <a:p>
                      <a:r>
                        <a:rPr lang="en-US" b="1" dirty="0" smtClean="0"/>
                        <a:t>1.53</a:t>
                      </a:r>
                      <a:endParaRPr lang="en-US" b="1" dirty="0"/>
                    </a:p>
                  </a:txBody>
                  <a:tcPr/>
                </a:tc>
                <a:tc>
                  <a:txBody>
                    <a:bodyPr/>
                    <a:lstStyle/>
                    <a:p>
                      <a:r>
                        <a:rPr lang="en-US" b="1" dirty="0" smtClean="0"/>
                        <a:t>1.58</a:t>
                      </a:r>
                      <a:endParaRPr lang="en-US" b="1" dirty="0"/>
                    </a:p>
                  </a:txBody>
                  <a:tcPr/>
                </a:tc>
                <a:tc>
                  <a:txBody>
                    <a:bodyPr/>
                    <a:lstStyle/>
                    <a:p>
                      <a:r>
                        <a:rPr lang="en-US" b="1" dirty="0" smtClean="0"/>
                        <a:t>49%</a:t>
                      </a:r>
                      <a:endParaRPr lang="en-US" b="1" dirty="0"/>
                    </a:p>
                  </a:txBody>
                  <a:tcPr/>
                </a:tc>
              </a:tr>
              <a:tr h="467581">
                <a:tc>
                  <a:txBody>
                    <a:bodyPr/>
                    <a:lstStyle/>
                    <a:p>
                      <a:r>
                        <a:rPr lang="en-US" b="1" dirty="0" smtClean="0"/>
                        <a:t>MPAS</a:t>
                      </a:r>
                      <a:endParaRPr lang="en-US" b="1" dirty="0"/>
                    </a:p>
                  </a:txBody>
                  <a:tcPr/>
                </a:tc>
                <a:tc>
                  <a:txBody>
                    <a:bodyPr/>
                    <a:lstStyle/>
                    <a:p>
                      <a:r>
                        <a:rPr lang="en-US" b="1" dirty="0" smtClean="0"/>
                        <a:t>3.00</a:t>
                      </a:r>
                      <a:endParaRPr lang="en-US" b="1" dirty="0"/>
                    </a:p>
                  </a:txBody>
                  <a:tcPr/>
                </a:tc>
                <a:tc>
                  <a:txBody>
                    <a:bodyPr/>
                    <a:lstStyle/>
                    <a:p>
                      <a:r>
                        <a:rPr lang="en-US" b="1" dirty="0" smtClean="0"/>
                        <a:t>1.63</a:t>
                      </a:r>
                      <a:endParaRPr lang="en-US" b="1" dirty="0"/>
                    </a:p>
                  </a:txBody>
                  <a:tcPr/>
                </a:tc>
                <a:tc>
                  <a:txBody>
                    <a:bodyPr/>
                    <a:lstStyle/>
                    <a:p>
                      <a:r>
                        <a:rPr lang="en-US" b="1" dirty="0" smtClean="0"/>
                        <a:t>1.37</a:t>
                      </a:r>
                      <a:endParaRPr lang="en-US" b="1" dirty="0"/>
                    </a:p>
                  </a:txBody>
                  <a:tcPr/>
                </a:tc>
                <a:tc>
                  <a:txBody>
                    <a:bodyPr/>
                    <a:lstStyle/>
                    <a:p>
                      <a:r>
                        <a:rPr lang="en-US" b="1" dirty="0" smtClean="0"/>
                        <a:t>54%</a:t>
                      </a:r>
                      <a:endParaRPr lang="en-US" b="1" dirty="0"/>
                    </a:p>
                  </a:txBody>
                  <a:tcPr/>
                </a:tc>
              </a:tr>
            </a:tbl>
          </a:graphicData>
        </a:graphic>
      </p:graphicFrame>
      <p:sp>
        <p:nvSpPr>
          <p:cNvPr id="4" name="Slide Number Placeholder 3"/>
          <p:cNvSpPr>
            <a:spLocks noGrp="1"/>
          </p:cNvSpPr>
          <p:nvPr>
            <p:ph type="sldNum" sz="quarter" idx="12"/>
          </p:nvPr>
        </p:nvSpPr>
        <p:spPr/>
        <p:txBody>
          <a:bodyPr/>
          <a:lstStyle/>
          <a:p>
            <a:pPr>
              <a:defRPr/>
            </a:pPr>
            <a:fld id="{DF9926B1-CADE-4082-84D1-7C55D65DF8A3}" type="slidenum">
              <a:rPr lang="en-US" smtClean="0"/>
              <a:pPr>
                <a:defRPr/>
              </a:pPr>
              <a:t>33</a:t>
            </a:fld>
            <a:endParaRPr lang="en-US"/>
          </a:p>
        </p:txBody>
      </p:sp>
      <p:pic>
        <p:nvPicPr>
          <p:cNvPr id="1026" name="Picture 2" descr="http://www.emc.ncep.noaa.gov/gmb/wx24fy/nggps/web/2D/d3/APCPsfc_g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733798"/>
            <a:ext cx="4495800" cy="29092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mc.ncep.noaa.gov/gmb/wx24fy/nggps/web/2D/d3/ACPCPsfc_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711038"/>
            <a:ext cx="4191000" cy="2931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393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B8DC3E2-BBA3-47C0-A8FA-46C0294CFAEF}" type="slidenum">
              <a:rPr lang="en-US"/>
              <a:pPr>
                <a:defRPr/>
              </a:pPr>
              <a:t>34</a:t>
            </a:fld>
            <a:endParaRPr lang="en-US"/>
          </a:p>
        </p:txBody>
      </p:sp>
      <p:sp>
        <p:nvSpPr>
          <p:cNvPr id="47106" name="Title 1"/>
          <p:cNvSpPr>
            <a:spLocks noGrp="1"/>
          </p:cNvSpPr>
          <p:nvPr>
            <p:ph type="title" idx="4294967295"/>
          </p:nvPr>
        </p:nvSpPr>
        <p:spPr>
          <a:xfrm>
            <a:off x="457200" y="152400"/>
            <a:ext cx="8229600" cy="990600"/>
          </a:xfrm>
        </p:spPr>
        <p:txBody>
          <a:bodyPr/>
          <a:lstStyle/>
          <a:p>
            <a:pPr eaLnBrk="1" hangingPunct="1"/>
            <a:r>
              <a:rPr lang="en-US" sz="2500" b="1" smtClean="0">
                <a:solidFill>
                  <a:srgbClr val="002060"/>
                </a:solidFill>
              </a:rPr>
              <a:t>Rainfall Maps over CONUS: </a:t>
            </a:r>
            <a:r>
              <a:rPr lang="en-US" sz="2500" b="1" smtClean="0">
                <a:solidFill>
                  <a:srgbClr val="CC0000"/>
                </a:solidFill>
              </a:rPr>
              <a:t>Animation</a:t>
            </a:r>
            <a:r>
              <a:rPr lang="en-US" sz="2500" b="1" smtClean="0">
                <a:solidFill>
                  <a:srgbClr val="002060"/>
                </a:solidFill>
              </a:rPr>
              <a:t> of All 72 Cases</a:t>
            </a:r>
            <a:br>
              <a:rPr lang="en-US" sz="2500" b="1" smtClean="0">
                <a:solidFill>
                  <a:srgbClr val="002060"/>
                </a:solidFill>
              </a:rPr>
            </a:br>
            <a:r>
              <a:rPr lang="en-US" sz="2500" b="1" smtClean="0">
                <a:solidFill>
                  <a:srgbClr val="002060"/>
                </a:solidFill>
              </a:rPr>
              <a:t> 36-60hr Accumulation</a:t>
            </a:r>
          </a:p>
        </p:txBody>
      </p:sp>
      <p:sp>
        <p:nvSpPr>
          <p:cNvPr id="5" name="Slide Number Placeholder 4"/>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06658D8-5157-43E5-B8EC-A65835033814}" type="slidenum">
              <a:rPr lang="en-US" sz="1200">
                <a:solidFill>
                  <a:schemeClr val="tx1">
                    <a:tint val="75000"/>
                  </a:schemeClr>
                </a:solidFill>
                <a:latin typeface="+mn-lt"/>
                <a:cs typeface="+mn-cs"/>
              </a:rPr>
              <a:pPr algn="r" fontAlgn="auto">
                <a:spcBef>
                  <a:spcPts val="0"/>
                </a:spcBef>
                <a:spcAft>
                  <a:spcPts val="0"/>
                </a:spcAft>
                <a:defRPr/>
              </a:pPr>
              <a:t>34</a:t>
            </a:fld>
            <a:endParaRPr lang="en-US" sz="1200">
              <a:solidFill>
                <a:schemeClr val="tx1">
                  <a:tint val="75000"/>
                </a:schemeClr>
              </a:solidFill>
              <a:latin typeface="+mn-lt"/>
              <a:cs typeface="+mn-cs"/>
            </a:endParaRPr>
          </a:p>
        </p:txBody>
      </p:sp>
      <p:pic>
        <p:nvPicPr>
          <p:cNvPr id="47110" name="Picture 6" descr="http://www.emc.ncep.noaa.gov/gmb/wx24fy/nggps/web/rain/maps/animate_PRna_f36f60.gif"/>
          <p:cNvPicPr>
            <a:picLocks noChangeAspect="1" noChangeArrowheads="1" noCrop="1"/>
          </p:cNvPicPr>
          <p:nvPr/>
        </p:nvPicPr>
        <p:blipFill>
          <a:blip r:embed="rId2"/>
          <a:srcRect/>
          <a:stretch>
            <a:fillRect/>
          </a:stretch>
        </p:blipFill>
        <p:spPr bwMode="auto">
          <a:xfrm>
            <a:off x="762000" y="1295400"/>
            <a:ext cx="7658100" cy="534352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6CBF8F1-899A-4A8A-8D6C-32E371FF6177}" type="slidenum">
              <a:rPr lang="en-US"/>
              <a:pPr>
                <a:defRPr/>
              </a:pPr>
              <a:t>35</a:t>
            </a:fld>
            <a:endParaRPr lang="en-US"/>
          </a:p>
        </p:txBody>
      </p:sp>
      <p:sp>
        <p:nvSpPr>
          <p:cNvPr id="48130" name="Title 1"/>
          <p:cNvSpPr>
            <a:spLocks noGrp="1"/>
          </p:cNvSpPr>
          <p:nvPr>
            <p:ph type="title" idx="4294967295"/>
          </p:nvPr>
        </p:nvSpPr>
        <p:spPr>
          <a:xfrm>
            <a:off x="457200" y="152400"/>
            <a:ext cx="8229600" cy="990600"/>
          </a:xfrm>
        </p:spPr>
        <p:txBody>
          <a:bodyPr/>
          <a:lstStyle/>
          <a:p>
            <a:pPr eaLnBrk="1" hangingPunct="1"/>
            <a:r>
              <a:rPr lang="en-US" sz="2500" b="1" smtClean="0">
                <a:solidFill>
                  <a:srgbClr val="002060"/>
                </a:solidFill>
              </a:rPr>
              <a:t>Rainfall Maps over CONUS: </a:t>
            </a:r>
            <a:r>
              <a:rPr lang="en-US" sz="2500" b="1" smtClean="0">
                <a:solidFill>
                  <a:srgbClr val="CC0000"/>
                </a:solidFill>
              </a:rPr>
              <a:t>Animation</a:t>
            </a:r>
            <a:r>
              <a:rPr lang="en-US" sz="2500" b="1" smtClean="0">
                <a:solidFill>
                  <a:srgbClr val="002060"/>
                </a:solidFill>
              </a:rPr>
              <a:t> of All 72 Cases</a:t>
            </a:r>
            <a:br>
              <a:rPr lang="en-US" sz="2500" b="1" smtClean="0">
                <a:solidFill>
                  <a:srgbClr val="002060"/>
                </a:solidFill>
              </a:rPr>
            </a:br>
            <a:r>
              <a:rPr lang="en-US" sz="2500" b="1" smtClean="0">
                <a:solidFill>
                  <a:srgbClr val="002060"/>
                </a:solidFill>
              </a:rPr>
              <a:t> 108-132hr Accumulation</a:t>
            </a:r>
          </a:p>
        </p:txBody>
      </p:sp>
      <p:sp>
        <p:nvSpPr>
          <p:cNvPr id="5" name="Slide Number Placeholder 4"/>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2C3D3DC-F5E2-42D9-BFE9-B1FFF102407B}" type="slidenum">
              <a:rPr lang="en-US" sz="1200">
                <a:solidFill>
                  <a:schemeClr val="tx1">
                    <a:tint val="75000"/>
                  </a:schemeClr>
                </a:solidFill>
                <a:latin typeface="+mn-lt"/>
                <a:cs typeface="+mn-cs"/>
              </a:rPr>
              <a:pPr algn="r" fontAlgn="auto">
                <a:spcBef>
                  <a:spcPts val="0"/>
                </a:spcBef>
                <a:spcAft>
                  <a:spcPts val="0"/>
                </a:spcAft>
                <a:defRPr/>
              </a:pPr>
              <a:t>35</a:t>
            </a:fld>
            <a:endParaRPr lang="en-US" sz="1200">
              <a:solidFill>
                <a:schemeClr val="tx1">
                  <a:tint val="75000"/>
                </a:schemeClr>
              </a:solidFill>
              <a:latin typeface="+mn-lt"/>
              <a:cs typeface="+mn-cs"/>
            </a:endParaRPr>
          </a:p>
        </p:txBody>
      </p:sp>
      <p:pic>
        <p:nvPicPr>
          <p:cNvPr id="48134" name="Picture 6" descr="http://www.emc.ncep.noaa.gov/gmb/wx24fy/nggps/web/rain/maps/animate_PRna_f108f132.gif"/>
          <p:cNvPicPr>
            <a:picLocks noChangeAspect="1" noChangeArrowheads="1" noCrop="1"/>
          </p:cNvPicPr>
          <p:nvPr/>
        </p:nvPicPr>
        <p:blipFill>
          <a:blip r:embed="rId2"/>
          <a:srcRect/>
          <a:stretch>
            <a:fillRect/>
          </a:stretch>
        </p:blipFill>
        <p:spPr bwMode="auto">
          <a:xfrm>
            <a:off x="533400" y="1219200"/>
            <a:ext cx="8305800" cy="5334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83ED3F6-2C19-48DE-8CCB-871371BB0490}" type="slidenum">
              <a:rPr lang="en-US"/>
              <a:pPr>
                <a:defRPr/>
              </a:pPr>
              <a:t>36</a:t>
            </a:fld>
            <a:endParaRPr lang="en-US"/>
          </a:p>
        </p:txBody>
      </p:sp>
      <p:sp>
        <p:nvSpPr>
          <p:cNvPr id="50178" name="Title 1"/>
          <p:cNvSpPr>
            <a:spLocks noGrp="1"/>
          </p:cNvSpPr>
          <p:nvPr>
            <p:ph type="title" idx="4294967295"/>
          </p:nvPr>
        </p:nvSpPr>
        <p:spPr>
          <a:xfrm>
            <a:off x="457200" y="152400"/>
            <a:ext cx="8229600" cy="990600"/>
          </a:xfrm>
        </p:spPr>
        <p:txBody>
          <a:bodyPr/>
          <a:lstStyle/>
          <a:p>
            <a:pPr eaLnBrk="1" hangingPunct="1"/>
            <a:r>
              <a:rPr lang="en-US" sz="2900" b="1" smtClean="0">
                <a:solidFill>
                  <a:srgbClr val="002060"/>
                </a:solidFill>
              </a:rPr>
              <a:t>Rainfall Maps over Asia: </a:t>
            </a:r>
            <a:r>
              <a:rPr lang="en-US" sz="2900" b="1" smtClean="0">
                <a:solidFill>
                  <a:srgbClr val="CC0000"/>
                </a:solidFill>
              </a:rPr>
              <a:t>Animation</a:t>
            </a:r>
            <a:r>
              <a:rPr lang="en-US" sz="2900" b="1" smtClean="0">
                <a:solidFill>
                  <a:srgbClr val="002060"/>
                </a:solidFill>
              </a:rPr>
              <a:t> of All 72 Cases</a:t>
            </a:r>
            <a:br>
              <a:rPr lang="en-US" sz="2900" b="1" smtClean="0">
                <a:solidFill>
                  <a:srgbClr val="002060"/>
                </a:solidFill>
              </a:rPr>
            </a:br>
            <a:r>
              <a:rPr lang="en-US" sz="2900" b="1" smtClean="0">
                <a:solidFill>
                  <a:srgbClr val="002060"/>
                </a:solidFill>
              </a:rPr>
              <a:t> 108-132hr Accumulation</a:t>
            </a:r>
          </a:p>
        </p:txBody>
      </p:sp>
      <p:sp>
        <p:nvSpPr>
          <p:cNvPr id="5" name="Slide Number Placeholder 4"/>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83B8DF7-99F7-4A20-8F37-61B5EDA811E7}" type="slidenum">
              <a:rPr lang="en-US" sz="1200">
                <a:solidFill>
                  <a:schemeClr val="tx1">
                    <a:tint val="75000"/>
                  </a:schemeClr>
                </a:solidFill>
                <a:latin typeface="+mn-lt"/>
                <a:cs typeface="+mn-cs"/>
              </a:rPr>
              <a:pPr algn="r" fontAlgn="auto">
                <a:spcBef>
                  <a:spcPts val="0"/>
                </a:spcBef>
                <a:spcAft>
                  <a:spcPts val="0"/>
                </a:spcAft>
                <a:defRPr/>
              </a:pPr>
              <a:t>36</a:t>
            </a:fld>
            <a:endParaRPr lang="en-US" sz="1200">
              <a:solidFill>
                <a:schemeClr val="tx1">
                  <a:tint val="75000"/>
                </a:schemeClr>
              </a:solidFill>
              <a:latin typeface="+mn-lt"/>
              <a:cs typeface="+mn-cs"/>
            </a:endParaRPr>
          </a:p>
        </p:txBody>
      </p:sp>
      <p:pic>
        <p:nvPicPr>
          <p:cNvPr id="50182" name="Picture 6" descr="http://www.emc.ncep.noaa.gov/gmb/wx24fy/nggps/web/rain/maps/animate_PRas_f108f132.gif"/>
          <p:cNvPicPr>
            <a:picLocks noChangeAspect="1" noChangeArrowheads="1" noCrop="1"/>
          </p:cNvPicPr>
          <p:nvPr/>
        </p:nvPicPr>
        <p:blipFill>
          <a:blip r:embed="rId2"/>
          <a:srcRect/>
          <a:stretch>
            <a:fillRect/>
          </a:stretch>
        </p:blipFill>
        <p:spPr bwMode="auto">
          <a:xfrm>
            <a:off x="762000" y="1295400"/>
            <a:ext cx="8153400" cy="526732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4756825-2200-406E-93DA-3B966D266FC4}" type="slidenum">
              <a:rPr lang="en-US" sz="1200">
                <a:solidFill>
                  <a:schemeClr val="tx1">
                    <a:tint val="75000"/>
                  </a:schemeClr>
                </a:solidFill>
                <a:latin typeface="+mn-lt"/>
                <a:cs typeface="+mn-cs"/>
              </a:rPr>
              <a:pPr algn="r" fontAlgn="auto">
                <a:spcBef>
                  <a:spcPts val="0"/>
                </a:spcBef>
                <a:spcAft>
                  <a:spcPts val="0"/>
                </a:spcAft>
                <a:defRPr/>
              </a:pPr>
              <a:t>37</a:t>
            </a:fld>
            <a:endParaRPr lang="en-US" sz="1200">
              <a:solidFill>
                <a:schemeClr val="tx1">
                  <a:tint val="75000"/>
                </a:schemeClr>
              </a:solidFill>
              <a:latin typeface="+mn-lt"/>
              <a:cs typeface="+mn-cs"/>
            </a:endParaRPr>
          </a:p>
        </p:txBody>
      </p:sp>
      <p:sp>
        <p:nvSpPr>
          <p:cNvPr id="51203" name="Title 1"/>
          <p:cNvSpPr>
            <a:spLocks noGrp="1"/>
          </p:cNvSpPr>
          <p:nvPr>
            <p:ph type="title" idx="4294967295"/>
          </p:nvPr>
        </p:nvSpPr>
        <p:spPr>
          <a:xfrm>
            <a:off x="457200" y="152400"/>
            <a:ext cx="8229600" cy="990600"/>
          </a:xfrm>
        </p:spPr>
        <p:txBody>
          <a:bodyPr/>
          <a:lstStyle/>
          <a:p>
            <a:pPr eaLnBrk="1" hangingPunct="1"/>
            <a:r>
              <a:rPr lang="en-US" sz="2500" b="1" smtClean="0">
                <a:solidFill>
                  <a:srgbClr val="002060"/>
                </a:solidFill>
              </a:rPr>
              <a:t>Rainfall Maps over Europe: </a:t>
            </a:r>
            <a:r>
              <a:rPr lang="en-US" sz="2500" b="1" smtClean="0">
                <a:solidFill>
                  <a:srgbClr val="CC0000"/>
                </a:solidFill>
              </a:rPr>
              <a:t>Animation</a:t>
            </a:r>
            <a:r>
              <a:rPr lang="en-US" sz="2500" b="1" smtClean="0">
                <a:solidFill>
                  <a:srgbClr val="002060"/>
                </a:solidFill>
              </a:rPr>
              <a:t> of All 72 Cases</a:t>
            </a:r>
            <a:br>
              <a:rPr lang="en-US" sz="2500" b="1" smtClean="0">
                <a:solidFill>
                  <a:srgbClr val="002060"/>
                </a:solidFill>
              </a:rPr>
            </a:br>
            <a:r>
              <a:rPr lang="en-US" sz="2500" b="1" smtClean="0">
                <a:solidFill>
                  <a:srgbClr val="002060"/>
                </a:solidFill>
              </a:rPr>
              <a:t> 108-132hr Accumulation</a:t>
            </a:r>
          </a:p>
        </p:txBody>
      </p:sp>
      <p:sp>
        <p:nvSpPr>
          <p:cNvPr id="5" name="Slide Number Placeholder 4"/>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717E4BE-D563-4B5A-8738-0343509C2709}" type="slidenum">
              <a:rPr lang="en-US" sz="1200">
                <a:solidFill>
                  <a:schemeClr val="tx1">
                    <a:tint val="75000"/>
                  </a:schemeClr>
                </a:solidFill>
                <a:latin typeface="+mn-lt"/>
                <a:cs typeface="+mn-cs"/>
              </a:rPr>
              <a:pPr algn="r" fontAlgn="auto">
                <a:spcBef>
                  <a:spcPts val="0"/>
                </a:spcBef>
                <a:spcAft>
                  <a:spcPts val="0"/>
                </a:spcAft>
                <a:defRPr/>
              </a:pPr>
              <a:t>37</a:t>
            </a:fld>
            <a:endParaRPr lang="en-US" sz="1200">
              <a:solidFill>
                <a:schemeClr val="tx1">
                  <a:tint val="75000"/>
                </a:schemeClr>
              </a:solidFill>
              <a:latin typeface="+mn-lt"/>
              <a:cs typeface="+mn-cs"/>
            </a:endParaRPr>
          </a:p>
        </p:txBody>
      </p:sp>
      <p:pic>
        <p:nvPicPr>
          <p:cNvPr id="51207" name="Picture 7" descr="http://www.emc.ncep.noaa.gov/gmb/wx24fy/nggps/web/rain/maps/animate_PReu_f108f132.gif"/>
          <p:cNvPicPr>
            <a:picLocks noChangeAspect="1" noChangeArrowheads="1" noCrop="1"/>
          </p:cNvPicPr>
          <p:nvPr/>
        </p:nvPicPr>
        <p:blipFill>
          <a:blip r:embed="rId2"/>
          <a:srcRect/>
          <a:stretch>
            <a:fillRect/>
          </a:stretch>
        </p:blipFill>
        <p:spPr bwMode="auto">
          <a:xfrm>
            <a:off x="914400" y="1133475"/>
            <a:ext cx="7658100" cy="557212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98525F6-0F42-4887-B1BC-2260A4DE12B9}" type="slidenum">
              <a:rPr lang="en-US" sz="1200">
                <a:solidFill>
                  <a:schemeClr val="tx1">
                    <a:tint val="75000"/>
                  </a:schemeClr>
                </a:solidFill>
                <a:latin typeface="+mn-lt"/>
                <a:cs typeface="+mn-cs"/>
              </a:rPr>
              <a:pPr algn="r" fontAlgn="auto">
                <a:spcBef>
                  <a:spcPts val="0"/>
                </a:spcBef>
                <a:spcAft>
                  <a:spcPts val="0"/>
                </a:spcAft>
                <a:defRPr/>
              </a:pPr>
              <a:t>38</a:t>
            </a:fld>
            <a:endParaRPr lang="en-US" sz="1200">
              <a:solidFill>
                <a:schemeClr val="tx1">
                  <a:tint val="75000"/>
                </a:schemeClr>
              </a:solidFill>
              <a:latin typeface="+mn-lt"/>
              <a:cs typeface="+mn-cs"/>
            </a:endParaRPr>
          </a:p>
        </p:txBody>
      </p:sp>
      <p:sp>
        <p:nvSpPr>
          <p:cNvPr id="52227" name="Title 1"/>
          <p:cNvSpPr>
            <a:spLocks noGrp="1"/>
          </p:cNvSpPr>
          <p:nvPr>
            <p:ph type="title" idx="4294967295"/>
          </p:nvPr>
        </p:nvSpPr>
        <p:spPr>
          <a:xfrm>
            <a:off x="457200" y="152400"/>
            <a:ext cx="8229600" cy="990600"/>
          </a:xfrm>
        </p:spPr>
        <p:txBody>
          <a:bodyPr/>
          <a:lstStyle/>
          <a:p>
            <a:pPr eaLnBrk="1" hangingPunct="1"/>
            <a:r>
              <a:rPr lang="en-US" sz="2500" b="1" smtClean="0">
                <a:solidFill>
                  <a:srgbClr val="002060"/>
                </a:solidFill>
              </a:rPr>
              <a:t>Rainfall Maps over South America: </a:t>
            </a:r>
            <a:r>
              <a:rPr lang="en-US" sz="2500" b="1" smtClean="0">
                <a:solidFill>
                  <a:srgbClr val="CC0000"/>
                </a:solidFill>
              </a:rPr>
              <a:t>Animation</a:t>
            </a:r>
            <a:r>
              <a:rPr lang="en-US" sz="2500" b="1" smtClean="0">
                <a:solidFill>
                  <a:srgbClr val="002060"/>
                </a:solidFill>
              </a:rPr>
              <a:t> of All 72 Cases</a:t>
            </a:r>
            <a:br>
              <a:rPr lang="en-US" sz="2500" b="1" smtClean="0">
                <a:solidFill>
                  <a:srgbClr val="002060"/>
                </a:solidFill>
              </a:rPr>
            </a:br>
            <a:r>
              <a:rPr lang="en-US" sz="2500" b="1" smtClean="0">
                <a:solidFill>
                  <a:srgbClr val="002060"/>
                </a:solidFill>
              </a:rPr>
              <a:t> 108-132hr Accumulation</a:t>
            </a:r>
          </a:p>
        </p:txBody>
      </p:sp>
      <p:sp>
        <p:nvSpPr>
          <p:cNvPr id="5" name="Slide Number Placeholder 4"/>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DE6ED4D-AE83-4B93-82AF-B14DC047E6E8}" type="slidenum">
              <a:rPr lang="en-US" sz="1200">
                <a:solidFill>
                  <a:schemeClr val="tx1">
                    <a:tint val="75000"/>
                  </a:schemeClr>
                </a:solidFill>
                <a:latin typeface="+mn-lt"/>
                <a:cs typeface="+mn-cs"/>
              </a:rPr>
              <a:pPr algn="r" fontAlgn="auto">
                <a:spcBef>
                  <a:spcPts val="0"/>
                </a:spcBef>
                <a:spcAft>
                  <a:spcPts val="0"/>
                </a:spcAft>
                <a:defRPr/>
              </a:pPr>
              <a:t>38</a:t>
            </a:fld>
            <a:endParaRPr lang="en-US" sz="1200">
              <a:solidFill>
                <a:schemeClr val="tx1">
                  <a:tint val="75000"/>
                </a:schemeClr>
              </a:solidFill>
              <a:latin typeface="+mn-lt"/>
              <a:cs typeface="+mn-cs"/>
            </a:endParaRPr>
          </a:p>
        </p:txBody>
      </p:sp>
      <p:pic>
        <p:nvPicPr>
          <p:cNvPr id="52231" name="Picture 7" descr="http://www.emc.ncep.noaa.gov/gmb/wx24fy/nggps/web/rain/maps/animate_PRsa_f108f132.gif"/>
          <p:cNvPicPr>
            <a:picLocks noChangeAspect="1" noChangeArrowheads="1" noCrop="1"/>
          </p:cNvPicPr>
          <p:nvPr/>
        </p:nvPicPr>
        <p:blipFill>
          <a:blip r:embed="rId2"/>
          <a:srcRect/>
          <a:stretch>
            <a:fillRect/>
          </a:stretch>
        </p:blipFill>
        <p:spPr bwMode="auto">
          <a:xfrm>
            <a:off x="914400" y="1143000"/>
            <a:ext cx="7658100" cy="549592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E2AE6CC4-6DEA-41A2-A92E-6F156A3A3112}" type="slidenum">
              <a:rPr lang="en-US"/>
              <a:pPr>
                <a:defRPr/>
              </a:pPr>
              <a:t>4</a:t>
            </a:fld>
            <a:endParaRPr lang="en-US"/>
          </a:p>
        </p:txBody>
      </p:sp>
      <p:pic>
        <p:nvPicPr>
          <p:cNvPr id="17410" name="Picture 13" descr="cor_day5_HGT_P500_G2NHX"/>
          <p:cNvPicPr>
            <a:picLocks noChangeAspect="1" noChangeArrowheads="1"/>
          </p:cNvPicPr>
          <p:nvPr/>
        </p:nvPicPr>
        <p:blipFill>
          <a:blip r:embed="rId2"/>
          <a:srcRect t="2400" b="48000"/>
          <a:stretch>
            <a:fillRect/>
          </a:stretch>
        </p:blipFill>
        <p:spPr bwMode="auto">
          <a:xfrm>
            <a:off x="0" y="762000"/>
            <a:ext cx="4876800" cy="3052763"/>
          </a:xfrm>
          <a:prstGeom prst="rect">
            <a:avLst/>
          </a:prstGeom>
          <a:noFill/>
          <a:ln w="9525">
            <a:noFill/>
            <a:miter lim="800000"/>
            <a:headEnd/>
            <a:tailEnd/>
          </a:ln>
        </p:spPr>
      </p:pic>
      <p:pic>
        <p:nvPicPr>
          <p:cNvPr id="17411" name="Picture 15" descr="http://www.emc.ncep.noaa.gov/gmb/wx24fy/nggps/web/allmodel/daily/cor/cor_day5_HGT_P500_G2SHX.png"/>
          <p:cNvPicPr>
            <a:picLocks noChangeAspect="1" noChangeArrowheads="1"/>
          </p:cNvPicPr>
          <p:nvPr/>
        </p:nvPicPr>
        <p:blipFill>
          <a:blip r:embed="rId3"/>
          <a:srcRect t="2400" b="48000"/>
          <a:stretch>
            <a:fillRect/>
          </a:stretch>
        </p:blipFill>
        <p:spPr bwMode="auto">
          <a:xfrm>
            <a:off x="0" y="3881438"/>
            <a:ext cx="4876800" cy="2976562"/>
          </a:xfrm>
          <a:prstGeom prst="rect">
            <a:avLst/>
          </a:prstGeom>
          <a:noFill/>
          <a:ln w="9525">
            <a:noFill/>
            <a:miter lim="800000"/>
            <a:headEnd/>
            <a:tailEnd/>
          </a:ln>
        </p:spPr>
      </p:pic>
      <p:pic>
        <p:nvPicPr>
          <p:cNvPr id="17412" name="Picture 17" descr="http://www.emc.ncep.noaa.gov/gmb/wx24fy/nggps/web/allmodel/daily/dieoff/cordieoff_HGT_P500_G2NHX.png"/>
          <p:cNvPicPr>
            <a:picLocks noChangeAspect="1" noChangeArrowheads="1"/>
          </p:cNvPicPr>
          <p:nvPr/>
        </p:nvPicPr>
        <p:blipFill>
          <a:blip r:embed="rId4"/>
          <a:srcRect l="48979" b="48979"/>
          <a:stretch>
            <a:fillRect/>
          </a:stretch>
        </p:blipFill>
        <p:spPr bwMode="auto">
          <a:xfrm>
            <a:off x="4648200" y="914400"/>
            <a:ext cx="4495800" cy="2895600"/>
          </a:xfrm>
          <a:prstGeom prst="rect">
            <a:avLst/>
          </a:prstGeom>
          <a:noFill/>
          <a:ln w="9525">
            <a:noFill/>
            <a:miter lim="800000"/>
            <a:headEnd/>
            <a:tailEnd/>
          </a:ln>
        </p:spPr>
      </p:pic>
      <p:pic>
        <p:nvPicPr>
          <p:cNvPr id="17413" name="Picture 19" descr="http://www.emc.ncep.noaa.gov/gmb/wx24fy/nggps/web/allmodel/daily/dieoff/cordieoff_HGT_P500_G2SHX.png"/>
          <p:cNvPicPr>
            <a:picLocks noChangeAspect="1" noChangeArrowheads="1"/>
          </p:cNvPicPr>
          <p:nvPr/>
        </p:nvPicPr>
        <p:blipFill>
          <a:blip r:embed="rId5"/>
          <a:srcRect l="48979" b="48979"/>
          <a:stretch>
            <a:fillRect/>
          </a:stretch>
        </p:blipFill>
        <p:spPr bwMode="auto">
          <a:xfrm>
            <a:off x="4648200" y="3962400"/>
            <a:ext cx="4495800" cy="2895600"/>
          </a:xfrm>
          <a:prstGeom prst="rect">
            <a:avLst/>
          </a:prstGeom>
          <a:noFill/>
          <a:ln w="9525">
            <a:noFill/>
            <a:miter lim="800000"/>
            <a:headEnd/>
            <a:tailEnd/>
          </a:ln>
        </p:spPr>
      </p:pic>
      <p:sp>
        <p:nvSpPr>
          <p:cNvPr id="17414" name="TextBox 4"/>
          <p:cNvSpPr txBox="1">
            <a:spLocks noChangeArrowheads="1"/>
          </p:cNvSpPr>
          <p:nvPr/>
        </p:nvSpPr>
        <p:spPr bwMode="auto">
          <a:xfrm>
            <a:off x="1524000" y="120650"/>
            <a:ext cx="6400800" cy="584200"/>
          </a:xfrm>
          <a:prstGeom prst="rect">
            <a:avLst/>
          </a:prstGeom>
          <a:noFill/>
          <a:ln w="9525">
            <a:noFill/>
            <a:miter lim="800000"/>
            <a:headEnd/>
            <a:tailEnd/>
          </a:ln>
        </p:spPr>
        <p:txBody>
          <a:bodyPr wrap="none">
            <a:spAutoFit/>
          </a:bodyPr>
          <a:lstStyle/>
          <a:p>
            <a:r>
              <a:rPr lang="en-US" sz="3200" b="1">
                <a:solidFill>
                  <a:srgbClr val="002060"/>
                </a:solidFill>
                <a:latin typeface="Calibri" pitchFamily="34" charset="0"/>
              </a:rPr>
              <a:t>500-hPa Height Anomaly Correlation</a:t>
            </a:r>
          </a:p>
        </p:txBody>
      </p:sp>
      <p:sp>
        <p:nvSpPr>
          <p:cNvPr id="17415" name="TextBox 5"/>
          <p:cNvSpPr txBox="1">
            <a:spLocks noChangeArrowheads="1"/>
          </p:cNvSpPr>
          <p:nvPr/>
        </p:nvSpPr>
        <p:spPr bwMode="auto">
          <a:xfrm>
            <a:off x="2971800" y="2593975"/>
            <a:ext cx="1054100" cy="369888"/>
          </a:xfrm>
          <a:prstGeom prst="rect">
            <a:avLst/>
          </a:prstGeom>
          <a:noFill/>
          <a:ln w="9525">
            <a:noFill/>
            <a:miter lim="800000"/>
            <a:headEnd/>
            <a:tailEnd/>
          </a:ln>
        </p:spPr>
        <p:txBody>
          <a:bodyPr wrap="none">
            <a:spAutoFit/>
          </a:bodyPr>
          <a:lstStyle/>
          <a:p>
            <a:r>
              <a:rPr lang="en-US" b="1">
                <a:latin typeface="Calibri" pitchFamily="34" charset="0"/>
              </a:rPr>
              <a:t>NH, day5</a:t>
            </a:r>
          </a:p>
        </p:txBody>
      </p:sp>
      <p:sp>
        <p:nvSpPr>
          <p:cNvPr id="17416" name="TextBox 6"/>
          <p:cNvSpPr txBox="1">
            <a:spLocks noChangeArrowheads="1"/>
          </p:cNvSpPr>
          <p:nvPr/>
        </p:nvSpPr>
        <p:spPr bwMode="auto">
          <a:xfrm>
            <a:off x="5867400" y="1905000"/>
            <a:ext cx="1793875" cy="366713"/>
          </a:xfrm>
          <a:prstGeom prst="rect">
            <a:avLst/>
          </a:prstGeom>
          <a:noFill/>
          <a:ln w="9525">
            <a:noFill/>
            <a:miter lim="800000"/>
            <a:headEnd/>
            <a:tailEnd/>
          </a:ln>
        </p:spPr>
        <p:txBody>
          <a:bodyPr wrap="none">
            <a:spAutoFit/>
          </a:bodyPr>
          <a:lstStyle/>
          <a:p>
            <a:r>
              <a:rPr lang="en-US" b="1">
                <a:latin typeface="Calibri" pitchFamily="34" charset="0"/>
              </a:rPr>
              <a:t>NH, die-off curve</a:t>
            </a:r>
          </a:p>
        </p:txBody>
      </p:sp>
      <p:sp>
        <p:nvSpPr>
          <p:cNvPr id="17417" name="TextBox 10"/>
          <p:cNvSpPr txBox="1">
            <a:spLocks noChangeArrowheads="1"/>
          </p:cNvSpPr>
          <p:nvPr/>
        </p:nvSpPr>
        <p:spPr bwMode="auto">
          <a:xfrm>
            <a:off x="2938463" y="5562600"/>
            <a:ext cx="1011237" cy="369888"/>
          </a:xfrm>
          <a:prstGeom prst="rect">
            <a:avLst/>
          </a:prstGeom>
          <a:noFill/>
          <a:ln w="9525">
            <a:noFill/>
            <a:miter lim="800000"/>
            <a:headEnd/>
            <a:tailEnd/>
          </a:ln>
        </p:spPr>
        <p:txBody>
          <a:bodyPr wrap="none">
            <a:spAutoFit/>
          </a:bodyPr>
          <a:lstStyle/>
          <a:p>
            <a:r>
              <a:rPr lang="en-US" b="1">
                <a:latin typeface="Calibri" pitchFamily="34" charset="0"/>
              </a:rPr>
              <a:t>SH, day5</a:t>
            </a:r>
          </a:p>
        </p:txBody>
      </p:sp>
      <p:sp>
        <p:nvSpPr>
          <p:cNvPr id="17418" name="TextBox 12"/>
          <p:cNvSpPr txBox="1">
            <a:spLocks noChangeArrowheads="1"/>
          </p:cNvSpPr>
          <p:nvPr/>
        </p:nvSpPr>
        <p:spPr bwMode="auto">
          <a:xfrm>
            <a:off x="5943600" y="4967288"/>
            <a:ext cx="1751013" cy="366712"/>
          </a:xfrm>
          <a:prstGeom prst="rect">
            <a:avLst/>
          </a:prstGeom>
          <a:noFill/>
          <a:ln w="9525">
            <a:noFill/>
            <a:miter lim="800000"/>
            <a:headEnd/>
            <a:tailEnd/>
          </a:ln>
        </p:spPr>
        <p:txBody>
          <a:bodyPr wrap="none">
            <a:spAutoFit/>
          </a:bodyPr>
          <a:lstStyle/>
          <a:p>
            <a:r>
              <a:rPr lang="en-US" b="1">
                <a:latin typeface="Calibri" pitchFamily="34" charset="0"/>
              </a:rPr>
              <a:t>SH, die-off curve</a:t>
            </a:r>
          </a:p>
        </p:txBody>
      </p:sp>
      <p:sp>
        <p:nvSpPr>
          <p:cNvPr id="8" name="Slide Number Placeholder 7"/>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5AC5413-93C7-4DC3-8AC9-3D516F99DC93}" type="slidenum">
              <a:rPr lang="en-US" sz="1200">
                <a:solidFill>
                  <a:schemeClr val="tx1">
                    <a:tint val="75000"/>
                  </a:schemeClr>
                </a:solidFill>
                <a:latin typeface="+mn-lt"/>
                <a:cs typeface="+mn-cs"/>
              </a:rPr>
              <a:pPr algn="r" fontAlgn="auto">
                <a:spcBef>
                  <a:spcPts val="0"/>
                </a:spcBef>
                <a:spcAft>
                  <a:spcPts val="0"/>
                </a:spcAft>
                <a:defRPr/>
              </a:pPr>
              <a:t>4</a:t>
            </a:fld>
            <a:endParaRPr lang="en-US" sz="120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333DE0BA-AD1E-4507-9BFA-A37F3F22E90D}" type="slidenum">
              <a:rPr lang="en-US"/>
              <a:pPr>
                <a:defRPr/>
              </a:pPr>
              <a:t>5</a:t>
            </a:fld>
            <a:endParaRPr lang="en-US"/>
          </a:p>
        </p:txBody>
      </p:sp>
      <p:pic>
        <p:nvPicPr>
          <p:cNvPr id="18434" name="Picture 13" descr="cor_day5_PMSL_MSL_G2NHX"/>
          <p:cNvPicPr>
            <a:picLocks noChangeAspect="1" noChangeArrowheads="1"/>
          </p:cNvPicPr>
          <p:nvPr/>
        </p:nvPicPr>
        <p:blipFill>
          <a:blip r:embed="rId2"/>
          <a:srcRect t="2400" b="48000"/>
          <a:stretch>
            <a:fillRect/>
          </a:stretch>
        </p:blipFill>
        <p:spPr bwMode="auto">
          <a:xfrm>
            <a:off x="0" y="762000"/>
            <a:ext cx="4724400" cy="2895600"/>
          </a:xfrm>
          <a:prstGeom prst="rect">
            <a:avLst/>
          </a:prstGeom>
          <a:noFill/>
          <a:ln w="9525">
            <a:noFill/>
            <a:miter lim="800000"/>
            <a:headEnd/>
            <a:tailEnd/>
          </a:ln>
        </p:spPr>
      </p:pic>
      <p:pic>
        <p:nvPicPr>
          <p:cNvPr id="18435" name="Picture 15" descr="http://www.emc.ncep.noaa.gov/gmb/wx24fy/nggps/web/allmodel/daily/cor/cor_day5_PMSL_MSL_G2SHX.png"/>
          <p:cNvPicPr>
            <a:picLocks noChangeAspect="1" noChangeArrowheads="1"/>
          </p:cNvPicPr>
          <p:nvPr/>
        </p:nvPicPr>
        <p:blipFill>
          <a:blip r:embed="rId3"/>
          <a:srcRect t="2400" b="48000"/>
          <a:stretch>
            <a:fillRect/>
          </a:stretch>
        </p:blipFill>
        <p:spPr bwMode="auto">
          <a:xfrm>
            <a:off x="0" y="3657600"/>
            <a:ext cx="4648200" cy="3200400"/>
          </a:xfrm>
          <a:prstGeom prst="rect">
            <a:avLst/>
          </a:prstGeom>
          <a:noFill/>
          <a:ln w="9525">
            <a:noFill/>
            <a:miter lim="800000"/>
            <a:headEnd/>
            <a:tailEnd/>
          </a:ln>
        </p:spPr>
      </p:pic>
      <p:pic>
        <p:nvPicPr>
          <p:cNvPr id="18436" name="Picture 17" descr="http://www.emc.ncep.noaa.gov/gmb/wx24fy/nggps/web/allmodel/daily/dieoff/cordieoff_PMSL_MSL_G2NHX.png"/>
          <p:cNvPicPr>
            <a:picLocks noChangeAspect="1" noChangeArrowheads="1"/>
          </p:cNvPicPr>
          <p:nvPr/>
        </p:nvPicPr>
        <p:blipFill>
          <a:blip r:embed="rId4"/>
          <a:srcRect/>
          <a:stretch>
            <a:fillRect/>
          </a:stretch>
        </p:blipFill>
        <p:spPr bwMode="auto">
          <a:xfrm>
            <a:off x="4648200" y="838200"/>
            <a:ext cx="4495800" cy="2819400"/>
          </a:xfrm>
          <a:prstGeom prst="rect">
            <a:avLst/>
          </a:prstGeom>
          <a:noFill/>
          <a:ln w="9525">
            <a:noFill/>
            <a:miter lim="800000"/>
            <a:headEnd/>
            <a:tailEnd/>
          </a:ln>
        </p:spPr>
      </p:pic>
      <p:pic>
        <p:nvPicPr>
          <p:cNvPr id="18437" name="Picture 19" descr="http://www.emc.ncep.noaa.gov/gmb/wx24fy/nggps/web/allmodel/daily/dieoff/cordieoff_PMSL_MSL_G2SHX.png"/>
          <p:cNvPicPr>
            <a:picLocks noChangeAspect="1" noChangeArrowheads="1"/>
          </p:cNvPicPr>
          <p:nvPr/>
        </p:nvPicPr>
        <p:blipFill>
          <a:blip r:embed="rId5"/>
          <a:srcRect/>
          <a:stretch>
            <a:fillRect/>
          </a:stretch>
        </p:blipFill>
        <p:spPr bwMode="auto">
          <a:xfrm>
            <a:off x="4724400" y="3810000"/>
            <a:ext cx="4419600" cy="3048000"/>
          </a:xfrm>
          <a:prstGeom prst="rect">
            <a:avLst/>
          </a:prstGeom>
          <a:noFill/>
          <a:ln w="9525">
            <a:noFill/>
            <a:miter lim="800000"/>
            <a:headEnd/>
            <a:tailEnd/>
          </a:ln>
        </p:spPr>
      </p:pic>
      <p:sp>
        <p:nvSpPr>
          <p:cNvPr id="18438" name="TextBox 4"/>
          <p:cNvSpPr txBox="1">
            <a:spLocks noChangeArrowheads="1"/>
          </p:cNvSpPr>
          <p:nvPr/>
        </p:nvSpPr>
        <p:spPr bwMode="auto">
          <a:xfrm>
            <a:off x="1139825" y="76200"/>
            <a:ext cx="7013575" cy="579438"/>
          </a:xfrm>
          <a:prstGeom prst="rect">
            <a:avLst/>
          </a:prstGeom>
          <a:noFill/>
          <a:ln w="9525">
            <a:noFill/>
            <a:miter lim="800000"/>
            <a:headEnd/>
            <a:tailEnd/>
          </a:ln>
        </p:spPr>
        <p:txBody>
          <a:bodyPr>
            <a:spAutoFit/>
          </a:bodyPr>
          <a:lstStyle/>
          <a:p>
            <a:r>
              <a:rPr lang="en-US" sz="3200" b="1">
                <a:solidFill>
                  <a:srgbClr val="002060"/>
                </a:solidFill>
                <a:latin typeface="Calibri" pitchFamily="34" charset="0"/>
              </a:rPr>
              <a:t>Sea-Level Pressure  Anomaly Correlation</a:t>
            </a:r>
          </a:p>
        </p:txBody>
      </p:sp>
      <p:sp>
        <p:nvSpPr>
          <p:cNvPr id="18439" name="TextBox 5"/>
          <p:cNvSpPr txBox="1">
            <a:spLocks noChangeArrowheads="1"/>
          </p:cNvSpPr>
          <p:nvPr/>
        </p:nvSpPr>
        <p:spPr bwMode="auto">
          <a:xfrm>
            <a:off x="2895600" y="2795588"/>
            <a:ext cx="1054100" cy="369887"/>
          </a:xfrm>
          <a:prstGeom prst="rect">
            <a:avLst/>
          </a:prstGeom>
          <a:noFill/>
          <a:ln w="9525">
            <a:noFill/>
            <a:miter lim="800000"/>
            <a:headEnd/>
            <a:tailEnd/>
          </a:ln>
        </p:spPr>
        <p:txBody>
          <a:bodyPr wrap="none">
            <a:spAutoFit/>
          </a:bodyPr>
          <a:lstStyle/>
          <a:p>
            <a:r>
              <a:rPr lang="en-US" b="1">
                <a:latin typeface="Calibri" pitchFamily="34" charset="0"/>
              </a:rPr>
              <a:t>NH, day5</a:t>
            </a:r>
          </a:p>
        </p:txBody>
      </p:sp>
      <p:sp>
        <p:nvSpPr>
          <p:cNvPr id="18440" name="TextBox 6"/>
          <p:cNvSpPr txBox="1">
            <a:spLocks noChangeArrowheads="1"/>
          </p:cNvSpPr>
          <p:nvPr/>
        </p:nvSpPr>
        <p:spPr bwMode="auto">
          <a:xfrm>
            <a:off x="6616700" y="1611313"/>
            <a:ext cx="482600" cy="369887"/>
          </a:xfrm>
          <a:prstGeom prst="rect">
            <a:avLst/>
          </a:prstGeom>
          <a:noFill/>
          <a:ln w="9525">
            <a:noFill/>
            <a:miter lim="800000"/>
            <a:headEnd/>
            <a:tailEnd/>
          </a:ln>
        </p:spPr>
        <p:txBody>
          <a:bodyPr wrap="none">
            <a:spAutoFit/>
          </a:bodyPr>
          <a:lstStyle/>
          <a:p>
            <a:r>
              <a:rPr lang="en-US" b="1">
                <a:latin typeface="Calibri" pitchFamily="34" charset="0"/>
              </a:rPr>
              <a:t>NH</a:t>
            </a:r>
          </a:p>
        </p:txBody>
      </p:sp>
      <p:sp>
        <p:nvSpPr>
          <p:cNvPr id="18441" name="TextBox 10"/>
          <p:cNvSpPr txBox="1">
            <a:spLocks noChangeArrowheads="1"/>
          </p:cNvSpPr>
          <p:nvPr/>
        </p:nvSpPr>
        <p:spPr bwMode="auto">
          <a:xfrm>
            <a:off x="2938463" y="5562600"/>
            <a:ext cx="1011237" cy="369888"/>
          </a:xfrm>
          <a:prstGeom prst="rect">
            <a:avLst/>
          </a:prstGeom>
          <a:noFill/>
          <a:ln w="9525">
            <a:noFill/>
            <a:miter lim="800000"/>
            <a:headEnd/>
            <a:tailEnd/>
          </a:ln>
        </p:spPr>
        <p:txBody>
          <a:bodyPr wrap="none">
            <a:spAutoFit/>
          </a:bodyPr>
          <a:lstStyle/>
          <a:p>
            <a:r>
              <a:rPr lang="en-US" b="1">
                <a:latin typeface="Calibri" pitchFamily="34" charset="0"/>
              </a:rPr>
              <a:t>SH, day5</a:t>
            </a:r>
          </a:p>
        </p:txBody>
      </p:sp>
      <p:sp>
        <p:nvSpPr>
          <p:cNvPr id="18442" name="TextBox 12"/>
          <p:cNvSpPr txBox="1">
            <a:spLocks noChangeArrowheads="1"/>
          </p:cNvSpPr>
          <p:nvPr/>
        </p:nvSpPr>
        <p:spPr bwMode="auto">
          <a:xfrm>
            <a:off x="6707188" y="4773613"/>
            <a:ext cx="439737" cy="369887"/>
          </a:xfrm>
          <a:prstGeom prst="rect">
            <a:avLst/>
          </a:prstGeom>
          <a:noFill/>
          <a:ln w="9525">
            <a:noFill/>
            <a:miter lim="800000"/>
            <a:headEnd/>
            <a:tailEnd/>
          </a:ln>
        </p:spPr>
        <p:txBody>
          <a:bodyPr wrap="none">
            <a:spAutoFit/>
          </a:bodyPr>
          <a:lstStyle/>
          <a:p>
            <a:r>
              <a:rPr lang="en-US" b="1">
                <a:latin typeface="Calibri" pitchFamily="34" charset="0"/>
              </a:rPr>
              <a:t>SH</a:t>
            </a:r>
          </a:p>
        </p:txBody>
      </p:sp>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2010843-7822-4D8C-81E3-117A23B671FD}" type="slidenum">
              <a:rPr lang="en-US" sz="1200">
                <a:solidFill>
                  <a:schemeClr val="tx1">
                    <a:tint val="75000"/>
                  </a:schemeClr>
                </a:solidFill>
                <a:latin typeface="+mn-lt"/>
                <a:cs typeface="+mn-cs"/>
              </a:rPr>
              <a:pPr algn="r" fontAlgn="auto">
                <a:spcBef>
                  <a:spcPts val="0"/>
                </a:spcBef>
                <a:spcAft>
                  <a:spcPts val="0"/>
                </a:spcAft>
                <a:defRPr/>
              </a:pPr>
              <a:t>5</a:t>
            </a:fld>
            <a:endParaRPr lang="en-US" sz="120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pPr>
              <a:defRPr/>
            </a:pPr>
            <a:fld id="{48593624-759D-49B5-B7B4-57418CD19BB8}" type="slidenum">
              <a:rPr lang="en-US"/>
              <a:pPr>
                <a:defRPr/>
              </a:pPr>
              <a:t>6</a:t>
            </a:fld>
            <a:endParaRPr lang="en-US"/>
          </a:p>
        </p:txBody>
      </p:sp>
      <p:pic>
        <p:nvPicPr>
          <p:cNvPr id="19458" name="Picture 13" descr="http://www.emc.ncep.noaa.gov/gmb/wx24fy/nggps/web/allmodel/daily/bias/biaspmean_WIND_G2NHX.png"/>
          <p:cNvPicPr>
            <a:picLocks noChangeAspect="1" noChangeArrowheads="1"/>
          </p:cNvPicPr>
          <p:nvPr/>
        </p:nvPicPr>
        <p:blipFill>
          <a:blip r:embed="rId2"/>
          <a:srcRect/>
          <a:stretch>
            <a:fillRect/>
          </a:stretch>
        </p:blipFill>
        <p:spPr bwMode="auto">
          <a:xfrm>
            <a:off x="304800" y="609600"/>
            <a:ext cx="4419600" cy="3124200"/>
          </a:xfrm>
          <a:prstGeom prst="rect">
            <a:avLst/>
          </a:prstGeom>
          <a:noFill/>
          <a:ln w="9525">
            <a:noFill/>
            <a:miter lim="800000"/>
            <a:headEnd/>
            <a:tailEnd/>
          </a:ln>
        </p:spPr>
      </p:pic>
      <p:pic>
        <p:nvPicPr>
          <p:cNvPr id="19459" name="Picture 15" descr="http://www.emc.ncep.noaa.gov/gmb/wx24fy/nggps/web/allmodel/daily/bias/biaspmean_WIND_G2SHX.png"/>
          <p:cNvPicPr>
            <a:picLocks noChangeAspect="1" noChangeArrowheads="1"/>
          </p:cNvPicPr>
          <p:nvPr/>
        </p:nvPicPr>
        <p:blipFill>
          <a:blip r:embed="rId3"/>
          <a:srcRect/>
          <a:stretch>
            <a:fillRect/>
          </a:stretch>
        </p:blipFill>
        <p:spPr bwMode="auto">
          <a:xfrm>
            <a:off x="4800600" y="501650"/>
            <a:ext cx="4343400" cy="3276600"/>
          </a:xfrm>
          <a:prstGeom prst="rect">
            <a:avLst/>
          </a:prstGeom>
          <a:noFill/>
          <a:ln w="9525">
            <a:noFill/>
            <a:miter lim="800000"/>
            <a:headEnd/>
            <a:tailEnd/>
          </a:ln>
        </p:spPr>
      </p:pic>
      <p:pic>
        <p:nvPicPr>
          <p:cNvPr id="19460" name="Picture 17" descr="http://www.emc.ncep.noaa.gov/gmb/wx24fy/nggps/web/allmodel/daily/bias/biaspmean_WIND_G2TRO.png"/>
          <p:cNvPicPr>
            <a:picLocks noChangeAspect="1" noChangeArrowheads="1"/>
          </p:cNvPicPr>
          <p:nvPr/>
        </p:nvPicPr>
        <p:blipFill>
          <a:blip r:embed="rId4"/>
          <a:srcRect/>
          <a:stretch>
            <a:fillRect/>
          </a:stretch>
        </p:blipFill>
        <p:spPr bwMode="auto">
          <a:xfrm>
            <a:off x="304800" y="3886200"/>
            <a:ext cx="4572000" cy="2971800"/>
          </a:xfrm>
          <a:prstGeom prst="rect">
            <a:avLst/>
          </a:prstGeom>
          <a:noFill/>
          <a:ln w="9525">
            <a:noFill/>
            <a:miter lim="800000"/>
            <a:headEnd/>
            <a:tailEnd/>
          </a:ln>
        </p:spPr>
      </p:pic>
      <p:sp>
        <p:nvSpPr>
          <p:cNvPr id="19461" name="Title 1"/>
          <p:cNvSpPr>
            <a:spLocks noGrp="1"/>
          </p:cNvSpPr>
          <p:nvPr>
            <p:ph type="title"/>
          </p:nvPr>
        </p:nvSpPr>
        <p:spPr>
          <a:xfrm>
            <a:off x="381000" y="152400"/>
            <a:ext cx="8229600" cy="381000"/>
          </a:xfrm>
        </p:spPr>
        <p:txBody>
          <a:bodyPr/>
          <a:lstStyle/>
          <a:p>
            <a:pPr eaLnBrk="1" hangingPunct="1"/>
            <a:r>
              <a:rPr lang="en-US" sz="2800" b="1" smtClean="0">
                <a:solidFill>
                  <a:srgbClr val="002060"/>
                </a:solidFill>
              </a:rPr>
              <a:t>Wind Speed Bias Verified against Analyses</a:t>
            </a:r>
          </a:p>
        </p:txBody>
      </p:sp>
      <p:sp>
        <p:nvSpPr>
          <p:cNvPr id="19462" name="TextBox 3"/>
          <p:cNvSpPr txBox="1">
            <a:spLocks noChangeArrowheads="1"/>
          </p:cNvSpPr>
          <p:nvPr/>
        </p:nvSpPr>
        <p:spPr bwMode="auto">
          <a:xfrm>
            <a:off x="2971800" y="2711450"/>
            <a:ext cx="479425" cy="366713"/>
          </a:xfrm>
          <a:prstGeom prst="rect">
            <a:avLst/>
          </a:prstGeom>
          <a:noFill/>
          <a:ln w="9525">
            <a:noFill/>
            <a:miter lim="800000"/>
            <a:headEnd/>
            <a:tailEnd/>
          </a:ln>
        </p:spPr>
        <p:txBody>
          <a:bodyPr wrap="none">
            <a:spAutoFit/>
          </a:bodyPr>
          <a:lstStyle/>
          <a:p>
            <a:r>
              <a:rPr lang="en-US" b="1">
                <a:latin typeface="Calibri" pitchFamily="34" charset="0"/>
              </a:rPr>
              <a:t>NH</a:t>
            </a:r>
          </a:p>
        </p:txBody>
      </p:sp>
      <p:sp>
        <p:nvSpPr>
          <p:cNvPr id="19463" name="TextBox 4"/>
          <p:cNvSpPr txBox="1">
            <a:spLocks noChangeArrowheads="1"/>
          </p:cNvSpPr>
          <p:nvPr/>
        </p:nvSpPr>
        <p:spPr bwMode="auto">
          <a:xfrm>
            <a:off x="7772400" y="2895600"/>
            <a:ext cx="436563" cy="366713"/>
          </a:xfrm>
          <a:prstGeom prst="rect">
            <a:avLst/>
          </a:prstGeom>
          <a:noFill/>
          <a:ln w="9525">
            <a:noFill/>
            <a:miter lim="800000"/>
            <a:headEnd/>
            <a:tailEnd/>
          </a:ln>
        </p:spPr>
        <p:txBody>
          <a:bodyPr wrap="none">
            <a:spAutoFit/>
          </a:bodyPr>
          <a:lstStyle/>
          <a:p>
            <a:r>
              <a:rPr lang="en-US" b="1">
                <a:latin typeface="Calibri" pitchFamily="34" charset="0"/>
              </a:rPr>
              <a:t>SH</a:t>
            </a:r>
          </a:p>
        </p:txBody>
      </p:sp>
      <p:sp>
        <p:nvSpPr>
          <p:cNvPr id="19464" name="TextBox 5"/>
          <p:cNvSpPr txBox="1">
            <a:spLocks noChangeArrowheads="1"/>
          </p:cNvSpPr>
          <p:nvPr/>
        </p:nvSpPr>
        <p:spPr bwMode="auto">
          <a:xfrm>
            <a:off x="2819400" y="5867400"/>
            <a:ext cx="863600" cy="366713"/>
          </a:xfrm>
          <a:prstGeom prst="rect">
            <a:avLst/>
          </a:prstGeom>
          <a:noFill/>
          <a:ln w="9525">
            <a:noFill/>
            <a:miter lim="800000"/>
            <a:headEnd/>
            <a:tailEnd/>
          </a:ln>
        </p:spPr>
        <p:txBody>
          <a:bodyPr wrap="none">
            <a:spAutoFit/>
          </a:bodyPr>
          <a:lstStyle/>
          <a:p>
            <a:r>
              <a:rPr lang="en-US" b="1">
                <a:latin typeface="Calibri" pitchFamily="34" charset="0"/>
              </a:rPr>
              <a:t>Tropics</a:t>
            </a:r>
          </a:p>
        </p:txBody>
      </p:sp>
      <p:sp>
        <p:nvSpPr>
          <p:cNvPr id="8" name="Slide Number Placeholder 7"/>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12C2FA0-B0C0-4590-AAD0-07588AA292B3}" type="slidenum">
              <a:rPr lang="en-US" sz="1200">
                <a:solidFill>
                  <a:schemeClr val="tx1">
                    <a:tint val="75000"/>
                  </a:schemeClr>
                </a:solidFill>
                <a:latin typeface="+mn-lt"/>
                <a:cs typeface="+mn-cs"/>
              </a:rPr>
              <a:pPr algn="r" fontAlgn="auto">
                <a:spcBef>
                  <a:spcPts val="0"/>
                </a:spcBef>
                <a:spcAft>
                  <a:spcPts val="0"/>
                </a:spcAft>
                <a:defRPr/>
              </a:pPr>
              <a:t>6</a:t>
            </a:fld>
            <a:endParaRPr lang="en-US" sz="1200">
              <a:solidFill>
                <a:schemeClr val="tx1">
                  <a:tint val="75000"/>
                </a:schemeClr>
              </a:solidFill>
              <a:latin typeface="+mn-lt"/>
              <a:cs typeface="+mn-cs"/>
            </a:endParaRPr>
          </a:p>
        </p:txBody>
      </p:sp>
      <p:sp>
        <p:nvSpPr>
          <p:cNvPr id="19466" name="Text Box 18"/>
          <p:cNvSpPr txBox="1">
            <a:spLocks noChangeArrowheads="1"/>
          </p:cNvSpPr>
          <p:nvPr/>
        </p:nvSpPr>
        <p:spPr bwMode="auto">
          <a:xfrm rot="10800000">
            <a:off x="0" y="1371600"/>
            <a:ext cx="458788" cy="1628775"/>
          </a:xfrm>
          <a:prstGeom prst="rect">
            <a:avLst/>
          </a:prstGeom>
          <a:noFill/>
          <a:ln w="9525">
            <a:noFill/>
            <a:miter lim="800000"/>
            <a:headEnd/>
            <a:tailEnd/>
          </a:ln>
        </p:spPr>
        <p:txBody>
          <a:bodyPr vert="eaVert" wrap="none">
            <a:spAutoFit/>
          </a:bodyPr>
          <a:lstStyle/>
          <a:p>
            <a:r>
              <a:rPr lang="en-US"/>
              <a:t>Pressure (hPa)</a:t>
            </a:r>
          </a:p>
        </p:txBody>
      </p:sp>
      <p:sp>
        <p:nvSpPr>
          <p:cNvPr id="19467" name="Text Box 19"/>
          <p:cNvSpPr txBox="1">
            <a:spLocks noChangeArrowheads="1"/>
          </p:cNvSpPr>
          <p:nvPr/>
        </p:nvSpPr>
        <p:spPr bwMode="auto">
          <a:xfrm rot="10800000">
            <a:off x="0" y="4391025"/>
            <a:ext cx="458788" cy="1628775"/>
          </a:xfrm>
          <a:prstGeom prst="rect">
            <a:avLst/>
          </a:prstGeom>
          <a:noFill/>
          <a:ln w="9525">
            <a:noFill/>
            <a:miter lim="800000"/>
            <a:headEnd/>
            <a:tailEnd/>
          </a:ln>
        </p:spPr>
        <p:txBody>
          <a:bodyPr vert="eaVert" wrap="none">
            <a:spAutoFit/>
          </a:bodyPr>
          <a:lstStyle/>
          <a:p>
            <a:r>
              <a:rPr lang="en-US"/>
              <a:t>Pressure (hPa)</a:t>
            </a:r>
          </a:p>
        </p:txBody>
      </p:sp>
      <p:sp>
        <p:nvSpPr>
          <p:cNvPr id="19468" name="Text Box 20"/>
          <p:cNvSpPr txBox="1">
            <a:spLocks noChangeArrowheads="1"/>
          </p:cNvSpPr>
          <p:nvPr/>
        </p:nvSpPr>
        <p:spPr bwMode="auto">
          <a:xfrm>
            <a:off x="1028700" y="3352800"/>
            <a:ext cx="952500" cy="304800"/>
          </a:xfrm>
          <a:prstGeom prst="rect">
            <a:avLst/>
          </a:prstGeom>
          <a:noFill/>
          <a:ln w="9525">
            <a:noFill/>
            <a:miter lim="800000"/>
            <a:headEnd/>
            <a:tailEnd/>
          </a:ln>
        </p:spPr>
        <p:txBody>
          <a:bodyPr wrap="none">
            <a:spAutoFit/>
          </a:bodyPr>
          <a:lstStyle/>
          <a:p>
            <a:r>
              <a:rPr lang="en-US" sz="1400"/>
              <a:t>Fcst Hour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1E3BCF6B-0BBB-4D9C-9B9F-048D18916AD2}" type="slidenum">
              <a:rPr lang="en-US"/>
              <a:pPr>
                <a:defRPr/>
              </a:pPr>
              <a:t>7</a:t>
            </a:fld>
            <a:endParaRPr lang="en-US"/>
          </a:p>
        </p:txBody>
      </p:sp>
      <p:pic>
        <p:nvPicPr>
          <p:cNvPr id="20482" name="Picture 11" descr="http://www.emc.ncep.noaa.gov/gmb/wx24fy/nggps/web/allmodel/daily/rms/rmspmean_WIND_G2NHX.png"/>
          <p:cNvPicPr>
            <a:picLocks noChangeAspect="1" noChangeArrowheads="1"/>
          </p:cNvPicPr>
          <p:nvPr/>
        </p:nvPicPr>
        <p:blipFill>
          <a:blip r:embed="rId2"/>
          <a:srcRect/>
          <a:stretch>
            <a:fillRect/>
          </a:stretch>
        </p:blipFill>
        <p:spPr bwMode="auto">
          <a:xfrm>
            <a:off x="0" y="762000"/>
            <a:ext cx="4648200" cy="3200400"/>
          </a:xfrm>
          <a:prstGeom prst="rect">
            <a:avLst/>
          </a:prstGeom>
          <a:noFill/>
          <a:ln w="9525">
            <a:noFill/>
            <a:miter lim="800000"/>
            <a:headEnd/>
            <a:tailEnd/>
          </a:ln>
        </p:spPr>
      </p:pic>
      <p:pic>
        <p:nvPicPr>
          <p:cNvPr id="20483" name="Picture 13" descr="http://www.emc.ncep.noaa.gov/gmb/wx24fy/nggps/web/allmodel/daily/rms/rmspmean_WIND_G2SHX.png"/>
          <p:cNvPicPr>
            <a:picLocks noChangeAspect="1" noChangeArrowheads="1"/>
          </p:cNvPicPr>
          <p:nvPr/>
        </p:nvPicPr>
        <p:blipFill>
          <a:blip r:embed="rId3"/>
          <a:srcRect/>
          <a:stretch>
            <a:fillRect/>
          </a:stretch>
        </p:blipFill>
        <p:spPr bwMode="auto">
          <a:xfrm>
            <a:off x="4648200" y="762000"/>
            <a:ext cx="4495800" cy="3200400"/>
          </a:xfrm>
          <a:prstGeom prst="rect">
            <a:avLst/>
          </a:prstGeom>
          <a:noFill/>
          <a:ln w="9525">
            <a:noFill/>
            <a:miter lim="800000"/>
            <a:headEnd/>
            <a:tailEnd/>
          </a:ln>
        </p:spPr>
      </p:pic>
      <p:pic>
        <p:nvPicPr>
          <p:cNvPr id="20484" name="Picture 15" descr="http://www.emc.ncep.noaa.gov/gmb/wx24fy/nggps/web/allmodel/daily/rms/rmspmean_WIND_G2TRO.png"/>
          <p:cNvPicPr>
            <a:picLocks noChangeAspect="1" noChangeArrowheads="1"/>
          </p:cNvPicPr>
          <p:nvPr/>
        </p:nvPicPr>
        <p:blipFill>
          <a:blip r:embed="rId4"/>
          <a:srcRect/>
          <a:stretch>
            <a:fillRect/>
          </a:stretch>
        </p:blipFill>
        <p:spPr bwMode="auto">
          <a:xfrm>
            <a:off x="0" y="4038600"/>
            <a:ext cx="4648200" cy="2819400"/>
          </a:xfrm>
          <a:prstGeom prst="rect">
            <a:avLst/>
          </a:prstGeom>
          <a:noFill/>
          <a:ln w="9525">
            <a:noFill/>
            <a:miter lim="800000"/>
            <a:headEnd/>
            <a:tailEnd/>
          </a:ln>
        </p:spPr>
      </p:pic>
      <p:sp>
        <p:nvSpPr>
          <p:cNvPr id="20485" name="Title 1"/>
          <p:cNvSpPr>
            <a:spLocks noGrp="1"/>
          </p:cNvSpPr>
          <p:nvPr>
            <p:ph type="title" idx="4294967295"/>
          </p:nvPr>
        </p:nvSpPr>
        <p:spPr>
          <a:xfrm>
            <a:off x="381000" y="122238"/>
            <a:ext cx="8229600" cy="487362"/>
          </a:xfrm>
        </p:spPr>
        <p:txBody>
          <a:bodyPr/>
          <a:lstStyle/>
          <a:p>
            <a:pPr eaLnBrk="1" hangingPunct="1"/>
            <a:r>
              <a:rPr lang="en-US" sz="2800" b="1" smtClean="0">
                <a:solidFill>
                  <a:srgbClr val="002060"/>
                </a:solidFill>
              </a:rPr>
              <a:t>Vector Wind RMSE Verified against Analyses</a:t>
            </a:r>
          </a:p>
        </p:txBody>
      </p:sp>
      <p:sp>
        <p:nvSpPr>
          <p:cNvPr id="20486" name="TextBox 3"/>
          <p:cNvSpPr txBox="1">
            <a:spLocks noChangeArrowheads="1"/>
          </p:cNvSpPr>
          <p:nvPr/>
        </p:nvSpPr>
        <p:spPr bwMode="auto">
          <a:xfrm>
            <a:off x="2971800" y="2711450"/>
            <a:ext cx="479425" cy="366713"/>
          </a:xfrm>
          <a:prstGeom prst="rect">
            <a:avLst/>
          </a:prstGeom>
          <a:noFill/>
          <a:ln w="9525">
            <a:noFill/>
            <a:miter lim="800000"/>
            <a:headEnd/>
            <a:tailEnd/>
          </a:ln>
        </p:spPr>
        <p:txBody>
          <a:bodyPr wrap="none">
            <a:spAutoFit/>
          </a:bodyPr>
          <a:lstStyle/>
          <a:p>
            <a:r>
              <a:rPr lang="en-US" b="1">
                <a:latin typeface="Calibri" pitchFamily="34" charset="0"/>
              </a:rPr>
              <a:t>NH</a:t>
            </a:r>
          </a:p>
        </p:txBody>
      </p:sp>
      <p:sp>
        <p:nvSpPr>
          <p:cNvPr id="20487" name="TextBox 4"/>
          <p:cNvSpPr txBox="1">
            <a:spLocks noChangeArrowheads="1"/>
          </p:cNvSpPr>
          <p:nvPr/>
        </p:nvSpPr>
        <p:spPr bwMode="auto">
          <a:xfrm>
            <a:off x="7772400" y="2895600"/>
            <a:ext cx="436563" cy="366713"/>
          </a:xfrm>
          <a:prstGeom prst="rect">
            <a:avLst/>
          </a:prstGeom>
          <a:noFill/>
          <a:ln w="9525">
            <a:noFill/>
            <a:miter lim="800000"/>
            <a:headEnd/>
            <a:tailEnd/>
          </a:ln>
        </p:spPr>
        <p:txBody>
          <a:bodyPr wrap="none">
            <a:spAutoFit/>
          </a:bodyPr>
          <a:lstStyle/>
          <a:p>
            <a:r>
              <a:rPr lang="en-US" b="1">
                <a:latin typeface="Calibri" pitchFamily="34" charset="0"/>
              </a:rPr>
              <a:t>SH</a:t>
            </a:r>
          </a:p>
        </p:txBody>
      </p:sp>
      <p:sp>
        <p:nvSpPr>
          <p:cNvPr id="20488" name="TextBox 5"/>
          <p:cNvSpPr txBox="1">
            <a:spLocks noChangeArrowheads="1"/>
          </p:cNvSpPr>
          <p:nvPr/>
        </p:nvSpPr>
        <p:spPr bwMode="auto">
          <a:xfrm>
            <a:off x="2819400" y="5867400"/>
            <a:ext cx="863600" cy="366713"/>
          </a:xfrm>
          <a:prstGeom prst="rect">
            <a:avLst/>
          </a:prstGeom>
          <a:noFill/>
          <a:ln w="9525">
            <a:noFill/>
            <a:miter lim="800000"/>
            <a:headEnd/>
            <a:tailEnd/>
          </a:ln>
        </p:spPr>
        <p:txBody>
          <a:bodyPr wrap="none">
            <a:spAutoFit/>
          </a:bodyPr>
          <a:lstStyle/>
          <a:p>
            <a:r>
              <a:rPr lang="en-US" b="1">
                <a:latin typeface="Calibri" pitchFamily="34" charset="0"/>
              </a:rPr>
              <a:t>Tropics</a:t>
            </a:r>
          </a:p>
        </p:txBody>
      </p:sp>
      <p:sp>
        <p:nvSpPr>
          <p:cNvPr id="8" name="Slide Number Placeholder 7"/>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0A0BC67-1954-42B9-950D-89B4401379DE}" type="slidenum">
              <a:rPr lang="en-US" sz="1200">
                <a:solidFill>
                  <a:schemeClr val="tx1">
                    <a:tint val="75000"/>
                  </a:schemeClr>
                </a:solidFill>
                <a:latin typeface="+mn-lt"/>
                <a:cs typeface="+mn-cs"/>
              </a:rPr>
              <a:pPr algn="r" fontAlgn="auto">
                <a:spcBef>
                  <a:spcPts val="0"/>
                </a:spcBef>
                <a:spcAft>
                  <a:spcPts val="0"/>
                </a:spcAft>
                <a:defRPr/>
              </a:pPr>
              <a:t>7</a:t>
            </a:fld>
            <a:endParaRPr lang="en-US" sz="120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C43E7C4D-2B03-407A-BCD7-F2EA3980F62D}" type="slidenum">
              <a:rPr lang="en-US"/>
              <a:pPr>
                <a:defRPr/>
              </a:pPr>
              <a:t>8</a:t>
            </a:fld>
            <a:endParaRPr lang="en-US"/>
          </a:p>
        </p:txBody>
      </p:sp>
      <p:pic>
        <p:nvPicPr>
          <p:cNvPr id="21506" name="Picture 15" descr="http://www.emc.ncep.noaa.gov/gmb/wx24fy/nggps/web/allmodel/daily/bias/biaspmean_T_G2TRO.png"/>
          <p:cNvPicPr>
            <a:picLocks noChangeAspect="1" noChangeArrowheads="1"/>
          </p:cNvPicPr>
          <p:nvPr/>
        </p:nvPicPr>
        <p:blipFill>
          <a:blip r:embed="rId2"/>
          <a:srcRect/>
          <a:stretch>
            <a:fillRect/>
          </a:stretch>
        </p:blipFill>
        <p:spPr bwMode="auto">
          <a:xfrm>
            <a:off x="0" y="3962400"/>
            <a:ext cx="4800600" cy="2895600"/>
          </a:xfrm>
          <a:prstGeom prst="rect">
            <a:avLst/>
          </a:prstGeom>
          <a:noFill/>
          <a:ln w="9525">
            <a:noFill/>
            <a:miter lim="800000"/>
            <a:headEnd/>
            <a:tailEnd/>
          </a:ln>
        </p:spPr>
      </p:pic>
      <p:pic>
        <p:nvPicPr>
          <p:cNvPr id="21507" name="Picture 11" descr="http://www.emc.ncep.noaa.gov/gmb/wx24fy/nggps/web/allmodel/daily/bias/biaspmean_T_G2NHX.png"/>
          <p:cNvPicPr>
            <a:picLocks noChangeAspect="1" noChangeArrowheads="1"/>
          </p:cNvPicPr>
          <p:nvPr/>
        </p:nvPicPr>
        <p:blipFill>
          <a:blip r:embed="rId3"/>
          <a:srcRect/>
          <a:stretch>
            <a:fillRect/>
          </a:stretch>
        </p:blipFill>
        <p:spPr bwMode="auto">
          <a:xfrm>
            <a:off x="0" y="762000"/>
            <a:ext cx="4800600" cy="3048000"/>
          </a:xfrm>
          <a:prstGeom prst="rect">
            <a:avLst/>
          </a:prstGeom>
          <a:noFill/>
          <a:ln w="9525">
            <a:noFill/>
            <a:miter lim="800000"/>
            <a:headEnd/>
            <a:tailEnd/>
          </a:ln>
        </p:spPr>
      </p:pic>
      <p:pic>
        <p:nvPicPr>
          <p:cNvPr id="21508" name="Picture 13" descr="http://www.emc.ncep.noaa.gov/gmb/wx24fy/nggps/web/allmodel/daily/bias/biaspmean_T_G2SHX.png"/>
          <p:cNvPicPr>
            <a:picLocks noChangeAspect="1" noChangeArrowheads="1"/>
          </p:cNvPicPr>
          <p:nvPr/>
        </p:nvPicPr>
        <p:blipFill>
          <a:blip r:embed="rId4"/>
          <a:srcRect/>
          <a:stretch>
            <a:fillRect/>
          </a:stretch>
        </p:blipFill>
        <p:spPr bwMode="auto">
          <a:xfrm>
            <a:off x="4648200" y="685800"/>
            <a:ext cx="4495800" cy="3200400"/>
          </a:xfrm>
          <a:prstGeom prst="rect">
            <a:avLst/>
          </a:prstGeom>
          <a:noFill/>
          <a:ln w="9525">
            <a:noFill/>
            <a:miter lim="800000"/>
            <a:headEnd/>
            <a:tailEnd/>
          </a:ln>
        </p:spPr>
      </p:pic>
      <p:sp>
        <p:nvSpPr>
          <p:cNvPr id="21509" name="Title 1"/>
          <p:cNvSpPr>
            <a:spLocks noGrp="1"/>
          </p:cNvSpPr>
          <p:nvPr>
            <p:ph type="title" idx="4294967295"/>
          </p:nvPr>
        </p:nvSpPr>
        <p:spPr>
          <a:xfrm>
            <a:off x="381000" y="152400"/>
            <a:ext cx="8229600" cy="487363"/>
          </a:xfrm>
        </p:spPr>
        <p:txBody>
          <a:bodyPr/>
          <a:lstStyle/>
          <a:p>
            <a:pPr eaLnBrk="1" hangingPunct="1"/>
            <a:r>
              <a:rPr lang="en-US" sz="2800" b="1" smtClean="0">
                <a:solidFill>
                  <a:srgbClr val="002060"/>
                </a:solidFill>
              </a:rPr>
              <a:t>Temperature Bias Verified against Analyses</a:t>
            </a:r>
          </a:p>
        </p:txBody>
      </p:sp>
      <p:sp>
        <p:nvSpPr>
          <p:cNvPr id="21510" name="TextBox 3"/>
          <p:cNvSpPr txBox="1">
            <a:spLocks noChangeArrowheads="1"/>
          </p:cNvSpPr>
          <p:nvPr/>
        </p:nvSpPr>
        <p:spPr bwMode="auto">
          <a:xfrm>
            <a:off x="2971800" y="2743200"/>
            <a:ext cx="477838" cy="369888"/>
          </a:xfrm>
          <a:prstGeom prst="rect">
            <a:avLst/>
          </a:prstGeom>
          <a:noFill/>
          <a:ln w="9525">
            <a:noFill/>
            <a:miter lim="800000"/>
            <a:headEnd/>
            <a:tailEnd/>
          </a:ln>
        </p:spPr>
        <p:txBody>
          <a:bodyPr wrap="none">
            <a:spAutoFit/>
          </a:bodyPr>
          <a:lstStyle/>
          <a:p>
            <a:r>
              <a:rPr lang="en-US">
                <a:latin typeface="Calibri" pitchFamily="34" charset="0"/>
              </a:rPr>
              <a:t>NH</a:t>
            </a:r>
          </a:p>
        </p:txBody>
      </p:sp>
      <p:sp>
        <p:nvSpPr>
          <p:cNvPr id="21511" name="TextBox 4"/>
          <p:cNvSpPr txBox="1">
            <a:spLocks noChangeArrowheads="1"/>
          </p:cNvSpPr>
          <p:nvPr/>
        </p:nvSpPr>
        <p:spPr bwMode="auto">
          <a:xfrm>
            <a:off x="7772400" y="2927350"/>
            <a:ext cx="434975" cy="369888"/>
          </a:xfrm>
          <a:prstGeom prst="rect">
            <a:avLst/>
          </a:prstGeom>
          <a:noFill/>
          <a:ln w="9525">
            <a:noFill/>
            <a:miter lim="800000"/>
            <a:headEnd/>
            <a:tailEnd/>
          </a:ln>
        </p:spPr>
        <p:txBody>
          <a:bodyPr wrap="none">
            <a:spAutoFit/>
          </a:bodyPr>
          <a:lstStyle/>
          <a:p>
            <a:r>
              <a:rPr lang="en-US">
                <a:latin typeface="Calibri" pitchFamily="34" charset="0"/>
              </a:rPr>
              <a:t>SH</a:t>
            </a:r>
          </a:p>
        </p:txBody>
      </p:sp>
      <p:sp>
        <p:nvSpPr>
          <p:cNvPr id="21512" name="TextBox 5"/>
          <p:cNvSpPr txBox="1">
            <a:spLocks noChangeArrowheads="1"/>
          </p:cNvSpPr>
          <p:nvPr/>
        </p:nvSpPr>
        <p:spPr bwMode="auto">
          <a:xfrm>
            <a:off x="2819400" y="5867400"/>
            <a:ext cx="842963" cy="369888"/>
          </a:xfrm>
          <a:prstGeom prst="rect">
            <a:avLst/>
          </a:prstGeom>
          <a:noFill/>
          <a:ln w="9525">
            <a:noFill/>
            <a:miter lim="800000"/>
            <a:headEnd/>
            <a:tailEnd/>
          </a:ln>
        </p:spPr>
        <p:txBody>
          <a:bodyPr wrap="none">
            <a:spAutoFit/>
          </a:bodyPr>
          <a:lstStyle/>
          <a:p>
            <a:r>
              <a:rPr lang="en-US">
                <a:latin typeface="Calibri" pitchFamily="34" charset="0"/>
              </a:rPr>
              <a:t>Tropics</a:t>
            </a:r>
          </a:p>
        </p:txBody>
      </p:sp>
      <p:sp>
        <p:nvSpPr>
          <p:cNvPr id="8" name="Slide Number Placeholder 7"/>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2A4D8A8-CC6C-4F28-8B44-55B36FE2BA36}" type="slidenum">
              <a:rPr lang="en-US" sz="1200">
                <a:solidFill>
                  <a:schemeClr val="tx1">
                    <a:tint val="75000"/>
                  </a:schemeClr>
                </a:solidFill>
                <a:latin typeface="+mn-lt"/>
                <a:cs typeface="+mn-cs"/>
              </a:rPr>
              <a:pPr algn="r" fontAlgn="auto">
                <a:spcBef>
                  <a:spcPts val="0"/>
                </a:spcBef>
                <a:spcAft>
                  <a:spcPts val="0"/>
                </a:spcAft>
                <a:defRPr/>
              </a:pPr>
              <a:t>8</a:t>
            </a:fld>
            <a:endParaRPr lang="en-US" sz="120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24A9BA8F-DC19-4C0C-A493-51CB2DF63B68}" type="slidenum">
              <a:rPr lang="en-US"/>
              <a:pPr>
                <a:defRPr/>
              </a:pPr>
              <a:t>9</a:t>
            </a:fld>
            <a:endParaRPr lang="en-US"/>
          </a:p>
        </p:txBody>
      </p:sp>
      <p:pic>
        <p:nvPicPr>
          <p:cNvPr id="22530" name="Picture 11" descr="rmspmean_T_G2NHX"/>
          <p:cNvPicPr>
            <a:picLocks noChangeAspect="1" noChangeArrowheads="1"/>
          </p:cNvPicPr>
          <p:nvPr/>
        </p:nvPicPr>
        <p:blipFill>
          <a:blip r:embed="rId2"/>
          <a:srcRect/>
          <a:stretch>
            <a:fillRect/>
          </a:stretch>
        </p:blipFill>
        <p:spPr bwMode="auto">
          <a:xfrm>
            <a:off x="0" y="685800"/>
            <a:ext cx="4572000" cy="3200400"/>
          </a:xfrm>
          <a:prstGeom prst="rect">
            <a:avLst/>
          </a:prstGeom>
          <a:noFill/>
          <a:ln w="9525">
            <a:noFill/>
            <a:miter lim="800000"/>
            <a:headEnd/>
            <a:tailEnd/>
          </a:ln>
        </p:spPr>
      </p:pic>
      <p:pic>
        <p:nvPicPr>
          <p:cNvPr id="22531" name="Picture 13" descr="http://www.emc.ncep.noaa.gov/gmb/wx24fy/nggps/web/allmodel/daily/rms/rmspmean_T_G2SHX.png"/>
          <p:cNvPicPr>
            <a:picLocks noChangeAspect="1" noChangeArrowheads="1"/>
          </p:cNvPicPr>
          <p:nvPr/>
        </p:nvPicPr>
        <p:blipFill>
          <a:blip r:embed="rId3"/>
          <a:srcRect/>
          <a:stretch>
            <a:fillRect/>
          </a:stretch>
        </p:blipFill>
        <p:spPr bwMode="auto">
          <a:xfrm>
            <a:off x="4572000" y="685800"/>
            <a:ext cx="4572000" cy="3200400"/>
          </a:xfrm>
          <a:prstGeom prst="rect">
            <a:avLst/>
          </a:prstGeom>
          <a:noFill/>
          <a:ln w="9525">
            <a:noFill/>
            <a:miter lim="800000"/>
            <a:headEnd/>
            <a:tailEnd/>
          </a:ln>
        </p:spPr>
      </p:pic>
      <p:pic>
        <p:nvPicPr>
          <p:cNvPr id="22532" name="Picture 15" descr="http://www.emc.ncep.noaa.gov/gmb/wx24fy/nggps/web/allmodel/daily/rms/rmspmean_T_G2TRO.png"/>
          <p:cNvPicPr>
            <a:picLocks noChangeAspect="1" noChangeArrowheads="1"/>
          </p:cNvPicPr>
          <p:nvPr/>
        </p:nvPicPr>
        <p:blipFill>
          <a:blip r:embed="rId4"/>
          <a:srcRect/>
          <a:stretch>
            <a:fillRect/>
          </a:stretch>
        </p:blipFill>
        <p:spPr bwMode="auto">
          <a:xfrm>
            <a:off x="0" y="4114800"/>
            <a:ext cx="4572000" cy="2743200"/>
          </a:xfrm>
          <a:prstGeom prst="rect">
            <a:avLst/>
          </a:prstGeom>
          <a:noFill/>
          <a:ln w="9525">
            <a:noFill/>
            <a:miter lim="800000"/>
            <a:headEnd/>
            <a:tailEnd/>
          </a:ln>
        </p:spPr>
      </p:pic>
      <p:sp>
        <p:nvSpPr>
          <p:cNvPr id="22533" name="Title 1"/>
          <p:cNvSpPr>
            <a:spLocks noGrp="1"/>
          </p:cNvSpPr>
          <p:nvPr>
            <p:ph type="title" idx="4294967295"/>
          </p:nvPr>
        </p:nvSpPr>
        <p:spPr>
          <a:xfrm>
            <a:off x="381000" y="152400"/>
            <a:ext cx="8229600" cy="487363"/>
          </a:xfrm>
        </p:spPr>
        <p:txBody>
          <a:bodyPr/>
          <a:lstStyle/>
          <a:p>
            <a:pPr eaLnBrk="1" hangingPunct="1"/>
            <a:r>
              <a:rPr lang="en-US" sz="2800" b="1" smtClean="0">
                <a:solidFill>
                  <a:srgbClr val="002060"/>
                </a:solidFill>
              </a:rPr>
              <a:t>Temperature RMSE Verified against Analyses</a:t>
            </a:r>
          </a:p>
        </p:txBody>
      </p:sp>
      <p:sp>
        <p:nvSpPr>
          <p:cNvPr id="22534" name="TextBox 3"/>
          <p:cNvSpPr txBox="1">
            <a:spLocks noChangeArrowheads="1"/>
          </p:cNvSpPr>
          <p:nvPr/>
        </p:nvSpPr>
        <p:spPr bwMode="auto">
          <a:xfrm>
            <a:off x="2971800" y="2711450"/>
            <a:ext cx="479425" cy="366713"/>
          </a:xfrm>
          <a:prstGeom prst="rect">
            <a:avLst/>
          </a:prstGeom>
          <a:noFill/>
          <a:ln w="9525">
            <a:noFill/>
            <a:miter lim="800000"/>
            <a:headEnd/>
            <a:tailEnd/>
          </a:ln>
        </p:spPr>
        <p:txBody>
          <a:bodyPr wrap="none">
            <a:spAutoFit/>
          </a:bodyPr>
          <a:lstStyle/>
          <a:p>
            <a:r>
              <a:rPr lang="en-US" b="1">
                <a:latin typeface="Calibri" pitchFamily="34" charset="0"/>
              </a:rPr>
              <a:t>NH</a:t>
            </a:r>
          </a:p>
        </p:txBody>
      </p:sp>
      <p:sp>
        <p:nvSpPr>
          <p:cNvPr id="22535" name="TextBox 4"/>
          <p:cNvSpPr txBox="1">
            <a:spLocks noChangeArrowheads="1"/>
          </p:cNvSpPr>
          <p:nvPr/>
        </p:nvSpPr>
        <p:spPr bwMode="auto">
          <a:xfrm>
            <a:off x="7772400" y="2895600"/>
            <a:ext cx="436563" cy="366713"/>
          </a:xfrm>
          <a:prstGeom prst="rect">
            <a:avLst/>
          </a:prstGeom>
          <a:noFill/>
          <a:ln w="9525">
            <a:noFill/>
            <a:miter lim="800000"/>
            <a:headEnd/>
            <a:tailEnd/>
          </a:ln>
        </p:spPr>
        <p:txBody>
          <a:bodyPr wrap="none">
            <a:spAutoFit/>
          </a:bodyPr>
          <a:lstStyle/>
          <a:p>
            <a:r>
              <a:rPr lang="en-US" b="1">
                <a:latin typeface="Calibri" pitchFamily="34" charset="0"/>
              </a:rPr>
              <a:t>SH</a:t>
            </a:r>
          </a:p>
        </p:txBody>
      </p:sp>
      <p:sp>
        <p:nvSpPr>
          <p:cNvPr id="22536" name="TextBox 5"/>
          <p:cNvSpPr txBox="1">
            <a:spLocks noChangeArrowheads="1"/>
          </p:cNvSpPr>
          <p:nvPr/>
        </p:nvSpPr>
        <p:spPr bwMode="auto">
          <a:xfrm>
            <a:off x="2819400" y="5867400"/>
            <a:ext cx="863600" cy="366713"/>
          </a:xfrm>
          <a:prstGeom prst="rect">
            <a:avLst/>
          </a:prstGeom>
          <a:noFill/>
          <a:ln w="9525">
            <a:noFill/>
            <a:miter lim="800000"/>
            <a:headEnd/>
            <a:tailEnd/>
          </a:ln>
        </p:spPr>
        <p:txBody>
          <a:bodyPr wrap="none">
            <a:spAutoFit/>
          </a:bodyPr>
          <a:lstStyle/>
          <a:p>
            <a:r>
              <a:rPr lang="en-US" b="1">
                <a:latin typeface="Calibri" pitchFamily="34" charset="0"/>
              </a:rPr>
              <a:t>Tropics</a:t>
            </a:r>
          </a:p>
        </p:txBody>
      </p:sp>
      <p:sp>
        <p:nvSpPr>
          <p:cNvPr id="8" name="Slide Number Placeholder 7"/>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C3BDE50-C691-42CC-9FB4-C76EB42DD632}" type="slidenum">
              <a:rPr lang="en-US" sz="1200">
                <a:solidFill>
                  <a:schemeClr val="tx1">
                    <a:tint val="75000"/>
                  </a:schemeClr>
                </a:solidFill>
                <a:latin typeface="+mn-lt"/>
                <a:cs typeface="+mn-cs"/>
              </a:rPr>
              <a:pPr algn="r" fontAlgn="auto">
                <a:spcBef>
                  <a:spcPts val="0"/>
                </a:spcBef>
                <a:spcAft>
                  <a:spcPts val="0"/>
                </a:spcAft>
                <a:defRPr/>
              </a:pPr>
              <a:t>9</a:t>
            </a:fld>
            <a:endParaRPr lang="en-US" sz="120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419</TotalTime>
  <Words>753</Words>
  <Application>Microsoft Office PowerPoint</Application>
  <PresentationFormat>On-screen Show (4:3)</PresentationFormat>
  <Paragraphs>209</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Comparison of GFS, FV3 and MPAS</vt:lpstr>
      <vt:lpstr>PowerPoint Presentation</vt:lpstr>
      <vt:lpstr>Outline</vt:lpstr>
      <vt:lpstr>PowerPoint Presentation</vt:lpstr>
      <vt:lpstr>PowerPoint Presentation</vt:lpstr>
      <vt:lpstr>Wind Speed Bias Verified against Analyses</vt:lpstr>
      <vt:lpstr>Vector Wind RMSE Verified against Analyses</vt:lpstr>
      <vt:lpstr>Temperature Bias Verified against Analyses</vt:lpstr>
      <vt:lpstr>Temperature RMSE Verified against Analyses</vt:lpstr>
      <vt:lpstr>Ozone RMSE Verified against Analyses</vt:lpstr>
      <vt:lpstr>Outline</vt:lpstr>
      <vt:lpstr>T2m – Verified Against Station Observations</vt:lpstr>
      <vt:lpstr>10m Wind -- Verified Against Station Observations</vt:lpstr>
      <vt:lpstr>Temperature RMSE -- Verified Against RAOBS</vt:lpstr>
      <vt:lpstr>Wind RMSE -- Verified Against RAOBS</vt:lpstr>
      <vt:lpstr>Specific Humidity RMSE -- Verified Against RAOBS</vt:lpstr>
      <vt:lpstr>Outline</vt:lpstr>
      <vt:lpstr>PowerPoint Presentation</vt:lpstr>
      <vt:lpstr>PowerPoint Presentation</vt:lpstr>
      <vt:lpstr>Outline</vt:lpstr>
      <vt:lpstr>PowerPoint Presentation</vt:lpstr>
      <vt:lpstr>PowerPoint Presentation</vt:lpstr>
      <vt:lpstr>PowerPoint Presentation</vt:lpstr>
      <vt:lpstr>Hurricane Joaquin</vt:lpstr>
      <vt:lpstr>Outline</vt:lpstr>
      <vt:lpstr>Zonal Mean Height and Zonal Wind , 120-hr Fcst </vt:lpstr>
      <vt:lpstr>Zonal Mean Cloud Water and Temperature, 120-hr Fcst </vt:lpstr>
      <vt:lpstr>T2m and Skin Temperature, Day-5 Fcst Mean</vt:lpstr>
      <vt:lpstr>Surface Pressure and Ice Fraction, Day-5 Fcst Mean</vt:lpstr>
      <vt:lpstr>Surface Downward SW and TOA Upward SW, Day-5 Fcst Mean</vt:lpstr>
      <vt:lpstr>Surface Snow Depth and Surface SW Albedo, Day-5 Fcst Mean</vt:lpstr>
      <vt:lpstr>Outline</vt:lpstr>
      <vt:lpstr>Global Mean Precipitation Day-5 forecasts, average of all 72 cases</vt:lpstr>
      <vt:lpstr>Rainfall Maps over CONUS: Animation of All 72 Cases  36-60hr Accumulation</vt:lpstr>
      <vt:lpstr>Rainfall Maps over CONUS: Animation of All 72 Cases  108-132hr Accumulation</vt:lpstr>
      <vt:lpstr>Rainfall Maps over Asia: Animation of All 72 Cases  108-132hr Accumulation</vt:lpstr>
      <vt:lpstr>Rainfall Maps over Europe: Animation of All 72 Cases  108-132hr Accumulation</vt:lpstr>
      <vt:lpstr>Rainfall Maps over South America: Animation of All 72 Cases  108-132hr Accumulation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Comparison of GFS, FV3 and MPAS</dc:title>
  <dc:creator>Fanglin Yang</dc:creator>
  <cp:lastModifiedBy>Fanglin Yang</cp:lastModifiedBy>
  <cp:revision>98</cp:revision>
  <dcterms:created xsi:type="dcterms:W3CDTF">2006-08-16T00:00:00Z</dcterms:created>
  <dcterms:modified xsi:type="dcterms:W3CDTF">2016-05-24T16:38:29Z</dcterms:modified>
</cp:coreProperties>
</file>