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7"/>
  </p:notesMasterIdLst>
  <p:handoutMasterIdLst>
    <p:handoutMasterId r:id="rId28"/>
  </p:handoutMasterIdLst>
  <p:sldIdLst>
    <p:sldId id="340" r:id="rId3"/>
    <p:sldId id="478" r:id="rId4"/>
    <p:sldId id="484" r:id="rId5"/>
    <p:sldId id="480" r:id="rId6"/>
    <p:sldId id="525" r:id="rId7"/>
    <p:sldId id="452" r:id="rId8"/>
    <p:sldId id="503" r:id="rId9"/>
    <p:sldId id="445" r:id="rId10"/>
    <p:sldId id="457" r:id="rId11"/>
    <p:sldId id="506" r:id="rId12"/>
    <p:sldId id="514" r:id="rId13"/>
    <p:sldId id="519" r:id="rId14"/>
    <p:sldId id="509" r:id="rId15"/>
    <p:sldId id="510" r:id="rId16"/>
    <p:sldId id="511" r:id="rId17"/>
    <p:sldId id="512" r:id="rId18"/>
    <p:sldId id="520" r:id="rId19"/>
    <p:sldId id="522" r:id="rId20"/>
    <p:sldId id="521" r:id="rId21"/>
    <p:sldId id="523" r:id="rId22"/>
    <p:sldId id="524" r:id="rId23"/>
    <p:sldId id="518" r:id="rId24"/>
    <p:sldId id="497" r:id="rId25"/>
    <p:sldId id="493" r:id="rId26"/>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mcque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CB2EE"/>
    <a:srgbClr val="FFFFFF"/>
    <a:srgbClr val="06CFEE"/>
    <a:srgbClr val="A5C1F9"/>
    <a:srgbClr val="6600FF"/>
    <a:srgbClr val="00FF00"/>
    <a:srgbClr val="66FF33"/>
    <a:srgbClr val="A0BDFE"/>
    <a:srgbClr val="A2C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93295" autoAdjust="0"/>
  </p:normalViewPr>
  <p:slideViewPr>
    <p:cSldViewPr>
      <p:cViewPr>
        <p:scale>
          <a:sx n="114" d="100"/>
          <a:sy n="114" d="100"/>
        </p:scale>
        <p:origin x="-80" y="944"/>
      </p:cViewPr>
      <p:guideLst>
        <p:guide orient="horz" pos="2160"/>
        <p:guide pos="2880"/>
      </p:guideLst>
    </p:cSldViewPr>
  </p:slideViewPr>
  <p:outlineViewPr>
    <p:cViewPr>
      <p:scale>
        <a:sx n="33" d="100"/>
        <a:sy n="33" d="100"/>
      </p:scale>
      <p:origin x="246" y="181236"/>
    </p:cViewPr>
  </p:outlineViewPr>
  <p:notesTextViewPr>
    <p:cViewPr>
      <p:scale>
        <a:sx n="100" d="100"/>
        <a:sy n="100" d="100"/>
      </p:scale>
      <p:origin x="0" y="0"/>
    </p:cViewPr>
  </p:notesTextViewPr>
  <p:sorterViewPr>
    <p:cViewPr>
      <p:scale>
        <a:sx n="105" d="100"/>
        <a:sy n="105" d="100"/>
      </p:scale>
      <p:origin x="0" y="1592"/>
    </p:cViewPr>
  </p:sorterViewPr>
  <p:notesViewPr>
    <p:cSldViewPr>
      <p:cViewPr>
        <p:scale>
          <a:sx n="150" d="100"/>
          <a:sy n="150" d="100"/>
        </p:scale>
        <p:origin x="-1704"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BF45365-645E-46C9-BFFB-D6226D172506}" type="datetimeFigureOut">
              <a:rPr lang="en-US"/>
              <a:pPr>
                <a:defRPr/>
              </a:pPr>
              <a:t>10/23/11</a:t>
            </a:fld>
            <a:endParaRPr lang="en-US"/>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0A64FA3-E268-4F76-9AE5-333CBAB81EB7}" type="slidenum">
              <a:rPr lang="en-US"/>
              <a:pPr>
                <a:defRPr/>
              </a:pPr>
              <a:t>‹#›</a:t>
            </a:fld>
            <a:endParaRPr lang="en-US"/>
          </a:p>
        </p:txBody>
      </p:sp>
    </p:spTree>
    <p:extLst>
      <p:ext uri="{BB962C8B-B14F-4D97-AF65-F5344CB8AC3E}">
        <p14:creationId xmlns:p14="http://schemas.microsoft.com/office/powerpoint/2010/main" val="4136736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200" b="0"/>
            </a:lvl1pPr>
          </a:lstStyle>
          <a:p>
            <a:pPr>
              <a:defRPr/>
            </a:pPr>
            <a:endParaRPr lang="en-US"/>
          </a:p>
        </p:txBody>
      </p:sp>
      <p:sp>
        <p:nvSpPr>
          <p:cNvPr id="31747"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200" b="0"/>
            </a:lvl1pPr>
          </a:lstStyle>
          <a:p>
            <a:pPr>
              <a:defRPr/>
            </a:pPr>
            <a:endParaRPr lang="en-US"/>
          </a:p>
        </p:txBody>
      </p:sp>
      <p:sp>
        <p:nvSpPr>
          <p:cNvPr id="3175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200" b="0"/>
            </a:lvl1pPr>
          </a:lstStyle>
          <a:p>
            <a:pPr>
              <a:defRPr/>
            </a:pPr>
            <a:fld id="{EE17ACD3-A937-49A7-B306-BC94BB1F7BCD}" type="slidenum">
              <a:rPr lang="en-US"/>
              <a:pPr>
                <a:defRPr/>
              </a:pPr>
              <a:t>‹#›</a:t>
            </a:fld>
            <a:endParaRPr lang="en-US"/>
          </a:p>
        </p:txBody>
      </p:sp>
    </p:spTree>
    <p:extLst>
      <p:ext uri="{BB962C8B-B14F-4D97-AF65-F5344CB8AC3E}">
        <p14:creationId xmlns:p14="http://schemas.microsoft.com/office/powerpoint/2010/main" val="31492913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81100" y="698500"/>
            <a:ext cx="4648200" cy="3486150"/>
          </a:xfrm>
          <a:ln/>
        </p:spPr>
      </p:sp>
      <p:sp>
        <p:nvSpPr>
          <p:cNvPr id="17410" name="Rectangle 3"/>
          <p:cNvSpPr>
            <a:spLocks noGrp="1" noChangeArrowheads="1"/>
          </p:cNvSpPr>
          <p:nvPr>
            <p:ph type="body" idx="1"/>
          </p:nvPr>
        </p:nvSpPr>
        <p:spPr>
          <a:xfrm>
            <a:off x="935038" y="4416425"/>
            <a:ext cx="5140325" cy="418147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201738" y="692150"/>
            <a:ext cx="4608512" cy="3455988"/>
          </a:xfrm>
          <a:ln/>
        </p:spPr>
      </p:sp>
      <p:sp>
        <p:nvSpPr>
          <p:cNvPr id="162819" name="Rectangle 3"/>
          <p:cNvSpPr>
            <a:spLocks noGrp="1" noChangeArrowheads="1"/>
          </p:cNvSpPr>
          <p:nvPr>
            <p:ph type="body" idx="1"/>
          </p:nvPr>
        </p:nvSpPr>
        <p:spPr>
          <a:xfrm>
            <a:off x="927102" y="4376738"/>
            <a:ext cx="5154613" cy="4225925"/>
          </a:xfrm>
        </p:spPr>
        <p:txBody>
          <a:bodyPr/>
          <a:lstStyle/>
          <a:p>
            <a:r>
              <a:rPr lang="en-US" smtClean="0"/>
              <a:t>An underutilzed team of world class scientists who are developing, maintaining and evaluating the current regional operational system while working with OAR, NESDIS, NASA and university scientists to develop data assimilation, global and inline-interactive systems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810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17ACD3-A937-49A7-B306-BC94BB1F7BCD}" type="slidenum">
              <a:rPr lang="en-US" smtClean="0"/>
              <a:pPr>
                <a:defRPr/>
              </a:pPr>
              <a:t>6</a:t>
            </a:fld>
            <a:endParaRPr lang="en-US"/>
          </a:p>
        </p:txBody>
      </p:sp>
    </p:spTree>
    <p:extLst>
      <p:ext uri="{BB962C8B-B14F-4D97-AF65-F5344CB8AC3E}">
        <p14:creationId xmlns:p14="http://schemas.microsoft.com/office/powerpoint/2010/main" val="404735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D72DCF20-5E35-4CF3-A945-E6ABFFACBE8C}" type="slidenum">
              <a:rPr lang="en-US"/>
              <a:pPr>
                <a:defRPr/>
              </a:pPr>
              <a:t>‹#›</a:t>
            </a:fld>
            <a:endParaRPr lang="en-US"/>
          </a:p>
        </p:txBody>
      </p:sp>
      <p:pic>
        <p:nvPicPr>
          <p:cNvPr id="5" name="Picture 4"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6"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2DDBD411-5B23-4501-A4BA-A0FEA0096C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txBox="1">
            <a:spLocks/>
          </p:cNvSpPr>
          <p:nvPr userDrawn="1"/>
        </p:nvSpPr>
        <p:spPr bwMode="auto">
          <a:xfrm>
            <a:off x="8077200" y="6356350"/>
            <a:ext cx="609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E0CDA4-3C1C-4389-A399-2EF797230A9B}"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F1697CB9-9DA4-4114-B99E-50C89E117AB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6356350"/>
            <a:ext cx="838200" cy="365125"/>
          </a:xfrm>
        </p:spPr>
        <p:txBody>
          <a:bodyPr/>
          <a:lstStyle/>
          <a:p>
            <a:fld id="{75E0CDA4-3C1C-4389-A399-2EF797230A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00800"/>
            <a:ext cx="2133600" cy="365125"/>
          </a:xfrm>
        </p:spPr>
        <p:txBody>
          <a:bodyPr/>
          <a:lstStyle/>
          <a:p>
            <a:fld id="{75E0CDA4-3C1C-4389-A399-2EF797230A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229600" y="6381750"/>
            <a:ext cx="914400" cy="476250"/>
          </a:xfrm>
          <a:prstGeom prst="rect">
            <a:avLst/>
          </a:prstGeom>
          <a:ln/>
        </p:spPr>
        <p:txBody>
          <a:bodyPr/>
          <a:lstStyle>
            <a:lvl1pPr>
              <a:defRPr/>
            </a:lvl1pPr>
          </a:lstStyle>
          <a:p>
            <a:pPr>
              <a:defRPr/>
            </a:pPr>
            <a:fld id="{32B1DAED-891F-4711-A6FC-9B736BC4EC91}" type="slidenum">
              <a:rPr lang="en-US"/>
              <a:pPr>
                <a:defRPr/>
              </a:pPr>
              <a:t>‹#›</a:t>
            </a:fld>
            <a:endParaRPr lang="en-US" dirty="0"/>
          </a:p>
        </p:txBody>
      </p:sp>
      <p:pic>
        <p:nvPicPr>
          <p:cNvPr id="5" name="Picture 4"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6"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9F5041C6-EC86-40BC-8615-478279DEF2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57B5B652-C79C-46A4-BD3E-D2EC65067B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534400" y="6400800"/>
            <a:ext cx="609600" cy="476250"/>
          </a:xfrm>
          <a:prstGeom prst="rect">
            <a:avLst/>
          </a:prstGeom>
          <a:ln/>
        </p:spPr>
        <p:txBody>
          <a:bodyPr/>
          <a:lstStyle>
            <a:lvl1pPr>
              <a:defRPr/>
            </a:lvl1pPr>
          </a:lstStyle>
          <a:p>
            <a:pPr>
              <a:defRPr/>
            </a:pPr>
            <a:fld id="{7725C286-3EB3-4D22-A65E-46B933DB28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458200" y="6381750"/>
            <a:ext cx="685800" cy="476250"/>
          </a:xfrm>
          <a:prstGeom prst="rect">
            <a:avLst/>
          </a:prstGeom>
          <a:ln/>
        </p:spPr>
        <p:txBody>
          <a:bodyPr/>
          <a:lstStyle>
            <a:lvl1pPr>
              <a:defRPr/>
            </a:lvl1pPr>
          </a:lstStyle>
          <a:p>
            <a:pPr>
              <a:defRPr/>
            </a:pPr>
            <a:fld id="{14AADA98-D9F8-45F6-A062-1FE7B31373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58200" y="6381750"/>
            <a:ext cx="685800" cy="476250"/>
          </a:xfrm>
          <a:prstGeom prst="rect">
            <a:avLst/>
          </a:prstGeom>
          <a:ln/>
        </p:spPr>
        <p:txBody>
          <a:bodyPr/>
          <a:lstStyle>
            <a:lvl1pPr>
              <a:defRPr/>
            </a:lvl1pPr>
          </a:lstStyle>
          <a:p>
            <a:pPr>
              <a:defRPr/>
            </a:pPr>
            <a:fld id="{CB738AA6-A23D-4BF5-88C1-AA0B5C82B613}" type="slidenum">
              <a:rPr lang="en-US"/>
              <a:pPr>
                <a:defRPr/>
              </a:pPr>
              <a:t>‹#›</a:t>
            </a:fld>
            <a:endParaRPr lang="en-US"/>
          </a:p>
        </p:txBody>
      </p:sp>
      <p:pic>
        <p:nvPicPr>
          <p:cNvPr id="3" name="Picture 2"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4"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2FA67599-45D6-4741-86A3-00D8FB42D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191FD064-F3D5-4784-BC8F-D42B11B3D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jpe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een-house-factor_177_600x450.jpg"/>
          <p:cNvPicPr>
            <a:picLocks noChangeAspect="1"/>
          </p:cNvPicPr>
          <p:nvPr userDrawn="1"/>
        </p:nvPicPr>
        <p:blipFill>
          <a:blip r:embed="rId14"/>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4" descr="NOAA2"/>
          <p:cNvPicPr>
            <a:picLocks noChangeAspect="1" noChangeArrowheads="1"/>
          </p:cNvPicPr>
          <p:nvPr userDrawn="1"/>
        </p:nvPicPr>
        <p:blipFill>
          <a:blip r:embed="rId15" cstate="print"/>
          <a:srcRect/>
          <a:stretch>
            <a:fillRect/>
          </a:stretch>
        </p:blipFill>
        <p:spPr bwMode="auto">
          <a:xfrm>
            <a:off x="0" y="0"/>
            <a:ext cx="914400" cy="742950"/>
          </a:xfrm>
          <a:prstGeom prst="rect">
            <a:avLst/>
          </a:prstGeom>
          <a:noFill/>
          <a:ln w="9525">
            <a:noFill/>
            <a:miter lim="800000"/>
            <a:headEnd/>
            <a:tailEnd/>
          </a:ln>
        </p:spPr>
      </p:pic>
      <p:pic>
        <p:nvPicPr>
          <p:cNvPr id="2" name="Picture 6" descr="ncep_80"/>
          <p:cNvPicPr>
            <a:picLocks noChangeAspect="1" noChangeArrowheads="1"/>
          </p:cNvPicPr>
          <p:nvPr userDrawn="1"/>
        </p:nvPicPr>
        <p:blipFill>
          <a:blip r:embed="rId16" cstate="print"/>
          <a:srcRect/>
          <a:stretch>
            <a:fillRect/>
          </a:stretch>
        </p:blipFill>
        <p:spPr bwMode="auto">
          <a:xfrm>
            <a:off x="8067675" y="0"/>
            <a:ext cx="1076325" cy="717550"/>
          </a:xfrm>
          <a:prstGeom prst="rect">
            <a:avLst/>
          </a:prstGeom>
          <a:noFill/>
          <a:ln w="9525">
            <a:noFill/>
            <a:miter lim="800000"/>
            <a:headEnd/>
            <a:tailEnd/>
          </a:ln>
        </p:spPr>
      </p:pic>
      <p:pic>
        <p:nvPicPr>
          <p:cNvPr id="3" name="Picture 2"/>
          <p:cNvPicPr>
            <a:picLocks noChangeAspect="1"/>
          </p:cNvPicPr>
          <p:nvPr userDrawn="1"/>
        </p:nvPicPr>
        <p:blipFill rotWithShape="1">
          <a:blip r:embed="rId17" cstate="print"/>
          <a:srcRect l="12920" t="13953" r="18605" b="17571"/>
          <a:stretch/>
        </p:blipFill>
        <p:spPr>
          <a:xfrm>
            <a:off x="7315200" y="0"/>
            <a:ext cx="747890" cy="747889"/>
          </a:xfrm>
          <a:prstGeom prst="rect">
            <a:avLst/>
          </a:prstGeom>
        </p:spPr>
      </p:pic>
      <p:sp>
        <p:nvSpPr>
          <p:cNvPr id="4" name="TextBox 3"/>
          <p:cNvSpPr txBox="1"/>
          <p:nvPr userDrawn="1"/>
        </p:nvSpPr>
        <p:spPr>
          <a:xfrm>
            <a:off x="7315200" y="347246"/>
            <a:ext cx="762000" cy="338554"/>
          </a:xfrm>
          <a:prstGeom prst="rect">
            <a:avLst/>
          </a:prstGeom>
          <a:solidFill>
            <a:srgbClr val="06CFEE"/>
          </a:solidFill>
        </p:spPr>
        <p:txBody>
          <a:bodyPr wrap="square" rtlCol="0">
            <a:spAutoFit/>
          </a:bodyPr>
          <a:lstStyle/>
          <a:p>
            <a:r>
              <a:rPr lang="en-US" sz="1600" b="0" dirty="0" smtClean="0"/>
              <a:t> </a:t>
            </a:r>
            <a:r>
              <a:rPr lang="en-US" sz="1600" b="0" dirty="0" smtClean="0">
                <a:solidFill>
                  <a:srgbClr val="FF0000"/>
                </a:solidFill>
              </a:rPr>
              <a:t> ARL</a:t>
            </a:r>
            <a:endParaRPr lang="en-US" sz="1600" b="0" dirty="0">
              <a:solidFill>
                <a:srgbClr val="FF0000"/>
              </a:solidFill>
            </a:endParaRPr>
          </a:p>
        </p:txBody>
      </p:sp>
      <p:sp>
        <p:nvSpPr>
          <p:cNvPr id="10" name="Slide Number Placeholder 5"/>
          <p:cNvSpPr txBox="1">
            <a:spLocks/>
          </p:cNvSpPr>
          <p:nvPr userDrawn="1"/>
        </p:nvSpPr>
        <p:spPr>
          <a:xfrm>
            <a:off x="6553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5E0CDA4-3C1C-4389-A399-2EF797230A9B}" type="slidenum">
              <a:rPr kumimoji="0" lang="en-US" sz="18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1" i="0" u="none" strike="noStrike" kern="1200" cap="none" spc="0" normalizeH="0" baseline="0" noProof="0">
              <a:ln>
                <a:noFill/>
              </a:ln>
              <a:solidFill>
                <a:schemeClr val="tx1"/>
              </a:solidFill>
              <a:effectLst/>
              <a:uLnTx/>
              <a:uFillTx/>
              <a:latin typeface="Arial" charset="0"/>
              <a:ea typeface="+mn-ea"/>
              <a:cs typeface="+mn-cs"/>
            </a:endParaRPr>
          </a:p>
        </p:txBody>
      </p:sp>
      <p:sp>
        <p:nvSpPr>
          <p:cNvPr id="11" name="Slide Number Placeholder 5"/>
          <p:cNvSpPr>
            <a:spLocks noGrp="1"/>
          </p:cNvSpPr>
          <p:nvPr>
            <p:ph type="sldNum" sz="quarter" idx="4"/>
          </p:nvPr>
        </p:nvSpPr>
        <p:spPr>
          <a:xfrm>
            <a:off x="8229600" y="6492875"/>
            <a:ext cx="914400" cy="365125"/>
          </a:xfrm>
          <a:prstGeom prst="rect">
            <a:avLst/>
          </a:prstGeom>
        </p:spPr>
        <p:txBody>
          <a:bodyPr/>
          <a:lstStyle/>
          <a:p>
            <a:fld id="{75E0CDA4-3C1C-4389-A399-2EF797230A9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pollution.jpg"/>
          <p:cNvPicPr>
            <a:picLocks noChangeAspect="1"/>
          </p:cNvPicPr>
          <p:nvPr userDrawn="1"/>
        </p:nvPicPr>
        <p:blipFill>
          <a:blip r:embed="rId13"/>
          <a:stretch>
            <a:fillRect/>
          </a:stretch>
        </p:blipFill>
        <p:spPr>
          <a:xfrm>
            <a:off x="0" y="1371600"/>
            <a:ext cx="9144000" cy="54864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0CDA4-3C1C-4389-A399-2EF797230A9B}" type="slidenum">
              <a:rPr lang="en-US" smtClean="0"/>
              <a:t>‹#›</a:t>
            </a:fld>
            <a:endParaRPr lang="en-US" dirty="0"/>
          </a:p>
        </p:txBody>
      </p:sp>
      <p:pic>
        <p:nvPicPr>
          <p:cNvPr id="7" name="Picture 6" descr="NOAA2"/>
          <p:cNvPicPr>
            <a:picLocks noChangeAspect="1" noChangeArrowheads="1"/>
          </p:cNvPicPr>
          <p:nvPr userDrawn="1"/>
        </p:nvPicPr>
        <p:blipFill>
          <a:blip r:embed="rId14" cstate="print"/>
          <a:srcRect/>
          <a:stretch>
            <a:fillRect/>
          </a:stretch>
        </p:blipFill>
        <p:spPr bwMode="auto">
          <a:xfrm>
            <a:off x="0" y="0"/>
            <a:ext cx="914400" cy="742950"/>
          </a:xfrm>
          <a:prstGeom prst="rect">
            <a:avLst/>
          </a:prstGeom>
          <a:noFill/>
          <a:ln w="9525">
            <a:noFill/>
            <a:miter lim="800000"/>
            <a:headEnd/>
            <a:tailEnd/>
          </a:ln>
        </p:spPr>
      </p:pic>
      <p:pic>
        <p:nvPicPr>
          <p:cNvPr id="9" name="Picture 6" descr="ncep_80"/>
          <p:cNvPicPr>
            <a:picLocks noChangeAspect="1" noChangeArrowheads="1"/>
          </p:cNvPicPr>
          <p:nvPr userDrawn="1"/>
        </p:nvPicPr>
        <p:blipFill>
          <a:blip r:embed="rId15" cstate="print"/>
          <a:srcRect/>
          <a:stretch>
            <a:fillRect/>
          </a:stretch>
        </p:blipFill>
        <p:spPr bwMode="auto">
          <a:xfrm>
            <a:off x="8067675" y="0"/>
            <a:ext cx="1076325"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 Id="rId3" Type="http://schemas.openxmlformats.org/officeDocument/2006/relationships/image" Target="../media/image3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gif"/><Relationship Id="rId3" Type="http://schemas.openxmlformats.org/officeDocument/2006/relationships/image" Target="../media/image3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 Id="rId3" Type="http://schemas.openxmlformats.org/officeDocument/2006/relationships/image" Target="../media/image3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gif"/><Relationship Id="rId3" Type="http://schemas.openxmlformats.org/officeDocument/2006/relationships/image" Target="../media/image3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gif"/><Relationship Id="rId3" Type="http://schemas.openxmlformats.org/officeDocument/2006/relationships/image" Target="../media/image3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gif"/><Relationship Id="rId3" Type="http://schemas.openxmlformats.org/officeDocument/2006/relationships/image" Target="../media/image4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gif"/><Relationship Id="rId3" Type="http://schemas.openxmlformats.org/officeDocument/2006/relationships/image" Target="../media/image4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gif"/><Relationship Id="rId3" Type="http://schemas.openxmlformats.org/officeDocument/2006/relationships/image" Target="../media/image4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subTitle" idx="4294967295"/>
          </p:nvPr>
        </p:nvSpPr>
        <p:spPr>
          <a:xfrm>
            <a:off x="3622675" y="3333750"/>
            <a:ext cx="5521325" cy="1149350"/>
          </a:xfrm>
        </p:spPr>
        <p:txBody>
          <a:bodyPr anchor="b">
            <a:spAutoFit/>
          </a:bodyPr>
          <a:lstStyle/>
          <a:p>
            <a:endParaRPr lang="en-US" sz="3100" b="1" smtClean="0"/>
          </a:p>
          <a:p>
            <a:endParaRPr lang="en-US" b="1" smtClean="0"/>
          </a:p>
        </p:txBody>
      </p:sp>
      <p:sp>
        <p:nvSpPr>
          <p:cNvPr id="16386" name="Text Box 3"/>
          <p:cNvSpPr txBox="1">
            <a:spLocks noChangeArrowheads="1"/>
          </p:cNvSpPr>
          <p:nvPr/>
        </p:nvSpPr>
        <p:spPr bwMode="auto">
          <a:xfrm>
            <a:off x="1203325" y="5057775"/>
            <a:ext cx="6089650" cy="519113"/>
          </a:xfrm>
          <a:prstGeom prst="rect">
            <a:avLst/>
          </a:prstGeom>
          <a:noFill/>
          <a:ln w="9525">
            <a:noFill/>
            <a:miter lim="800000"/>
            <a:headEnd/>
            <a:tailEnd/>
          </a:ln>
        </p:spPr>
        <p:txBody>
          <a:bodyPr>
            <a:spAutoFit/>
          </a:bodyPr>
          <a:lstStyle/>
          <a:p>
            <a:pPr eaLnBrk="0" hangingPunct="0"/>
            <a:endParaRPr lang="en-US" sz="2800" b="0">
              <a:latin typeface="Times New Roman" pitchFamily="18" charset="0"/>
            </a:endParaRPr>
          </a:p>
        </p:txBody>
      </p:sp>
      <p:sp>
        <p:nvSpPr>
          <p:cNvPr id="16387" name="Text Box 4"/>
          <p:cNvSpPr txBox="1">
            <a:spLocks noChangeArrowheads="1"/>
          </p:cNvSpPr>
          <p:nvPr/>
        </p:nvSpPr>
        <p:spPr bwMode="auto">
          <a:xfrm>
            <a:off x="228600" y="762000"/>
            <a:ext cx="8610600" cy="3785652"/>
          </a:xfrm>
          <a:prstGeom prst="rect">
            <a:avLst/>
          </a:prstGeom>
          <a:noFill/>
          <a:ln w="9525">
            <a:noFill/>
            <a:miter lim="800000"/>
            <a:headEnd/>
            <a:tailEnd/>
          </a:ln>
        </p:spPr>
        <p:txBody>
          <a:bodyPr>
            <a:spAutoFit/>
          </a:bodyPr>
          <a:lstStyle/>
          <a:p>
            <a:pPr algn="ctr">
              <a:spcBef>
                <a:spcPct val="20000"/>
              </a:spcBef>
              <a:buFont typeface="Times New Roman" pitchFamily="18" charset="0"/>
              <a:buNone/>
            </a:pPr>
            <a:r>
              <a:rPr lang="en-US" sz="3200" dirty="0" smtClean="0">
                <a:solidFill>
                  <a:srgbClr val="06CFEE"/>
                </a:solidFill>
                <a:cs typeface="Times New Roman" pitchFamily="18" charset="0"/>
              </a:rPr>
              <a:t>Meteorological Model Impact on the NOAA National Air Quality Forecast Modeling Capability Performance</a:t>
            </a:r>
            <a:endParaRPr lang="en-US" sz="1400" dirty="0">
              <a:solidFill>
                <a:srgbClr val="06CFEE"/>
              </a:solidFill>
              <a:cs typeface="Times New Roman" pitchFamily="18" charset="0"/>
            </a:endParaRPr>
          </a:p>
          <a:p>
            <a:pPr algn="ctr">
              <a:spcBef>
                <a:spcPct val="20000"/>
              </a:spcBef>
              <a:buFont typeface="Times New Roman" pitchFamily="18" charset="0"/>
              <a:buNone/>
            </a:pPr>
            <a:endParaRPr lang="en-US" sz="2400" b="0" dirty="0">
              <a:solidFill>
                <a:schemeClr val="accent2"/>
              </a:solidFill>
              <a:cs typeface="Times New Roman" pitchFamily="18" charset="0"/>
            </a:endParaRPr>
          </a:p>
          <a:p>
            <a:pPr algn="ctr">
              <a:spcBef>
                <a:spcPct val="20000"/>
              </a:spcBef>
              <a:buFont typeface="Times New Roman" pitchFamily="18" charset="0"/>
              <a:buNone/>
            </a:pPr>
            <a:endParaRPr lang="en-US" sz="2400" b="0" dirty="0">
              <a:cs typeface="Times New Roman" pitchFamily="18" charset="0"/>
            </a:endParaRPr>
          </a:p>
          <a:p>
            <a:pPr algn="ctr">
              <a:spcBef>
                <a:spcPct val="20000"/>
              </a:spcBef>
              <a:buFont typeface="Times New Roman" pitchFamily="18" charset="0"/>
              <a:buNone/>
            </a:pPr>
            <a:fld id="{69AC8854-651B-4293-A580-95876BB366C6}" type="datetime4">
              <a:rPr lang="en-US" sz="2400" b="0" smtClean="0">
                <a:solidFill>
                  <a:schemeClr val="bg1"/>
                </a:solidFill>
                <a:cs typeface="Times New Roman" pitchFamily="18" charset="0"/>
              </a:rPr>
              <a:pPr algn="ctr">
                <a:spcBef>
                  <a:spcPct val="20000"/>
                </a:spcBef>
                <a:buFont typeface="Times New Roman" pitchFamily="18" charset="0"/>
                <a:buNone/>
              </a:pPr>
              <a:t>October 23, 2011</a:t>
            </a:fld>
            <a:endParaRPr lang="en-US" sz="2400" b="0" dirty="0" smtClean="0">
              <a:solidFill>
                <a:schemeClr val="bg1"/>
              </a:solidFill>
              <a:cs typeface="Times New Roman" pitchFamily="18" charset="0"/>
            </a:endParaRPr>
          </a:p>
          <a:p>
            <a:pPr algn="ctr">
              <a:spcBef>
                <a:spcPct val="20000"/>
              </a:spcBef>
              <a:buFont typeface="Times New Roman" pitchFamily="18" charset="0"/>
              <a:buNone/>
            </a:pPr>
            <a:r>
              <a:rPr lang="en-US" sz="2400" b="0" dirty="0" smtClean="0">
                <a:solidFill>
                  <a:schemeClr val="bg1"/>
                </a:solidFill>
                <a:cs typeface="Times New Roman" pitchFamily="18" charset="0"/>
              </a:rPr>
              <a:t>NOAA/OAR/ARL and NWS/NCEP/EMC</a:t>
            </a:r>
          </a:p>
          <a:p>
            <a:pPr algn="ctr">
              <a:spcBef>
                <a:spcPct val="20000"/>
              </a:spcBef>
              <a:buFont typeface="Times New Roman" pitchFamily="18" charset="0"/>
              <a:buNone/>
            </a:pPr>
            <a:r>
              <a:rPr lang="en-US" sz="2400" b="0" dirty="0" smtClean="0">
                <a:solidFill>
                  <a:schemeClr val="bg1"/>
                </a:solidFill>
                <a:cs typeface="Times New Roman" pitchFamily="18" charset="0"/>
              </a:rPr>
              <a:t>Air Quality Team</a:t>
            </a:r>
            <a:endParaRPr lang="en-US" sz="2400" b="0" dirty="0">
              <a:solidFill>
                <a:schemeClr val="bg1"/>
              </a:solidFill>
              <a:cs typeface="Times New Roman" pitchFamily="18" charset="0"/>
            </a:endParaRPr>
          </a:p>
        </p:txBody>
      </p:sp>
      <p:sp>
        <p:nvSpPr>
          <p:cNvPr id="16388" name="Text Box 5"/>
          <p:cNvSpPr txBox="1">
            <a:spLocks noChangeArrowheads="1"/>
          </p:cNvSpPr>
          <p:nvPr/>
        </p:nvSpPr>
        <p:spPr bwMode="auto">
          <a:xfrm>
            <a:off x="685800" y="5334000"/>
            <a:ext cx="7696200" cy="762000"/>
          </a:xfrm>
          <a:prstGeom prst="rect">
            <a:avLst/>
          </a:prstGeom>
          <a:noFill/>
          <a:ln w="9525">
            <a:noFill/>
            <a:miter lim="800000"/>
            <a:headEnd/>
            <a:tailEnd/>
          </a:ln>
        </p:spPr>
        <p:txBody>
          <a:bodyPr>
            <a:spAutoFit/>
          </a:bodyPr>
          <a:lstStyle/>
          <a:p>
            <a:pPr>
              <a:spcBef>
                <a:spcPct val="20000"/>
              </a:spcBef>
              <a:buFont typeface="Times New Roman" pitchFamily="18" charset="0"/>
              <a:buNone/>
            </a:pPr>
            <a:endParaRPr lang="en-US" sz="2000" b="0"/>
          </a:p>
          <a:p>
            <a:pPr>
              <a:spcBef>
                <a:spcPct val="20000"/>
              </a:spcBef>
              <a:buFont typeface="Times New Roman" pitchFamily="18" charset="0"/>
              <a:buNone/>
            </a:pPr>
            <a:endParaRPr lang="en-US" sz="2000" b="0"/>
          </a:p>
        </p:txBody>
      </p:sp>
      <p:sp>
        <p:nvSpPr>
          <p:cNvPr id="3" name="Slide Number Placeholder 2"/>
          <p:cNvSpPr>
            <a:spLocks noGrp="1"/>
          </p:cNvSpPr>
          <p:nvPr>
            <p:ph type="sldNum" sz="quarter" idx="10"/>
          </p:nvPr>
        </p:nvSpPr>
        <p:spPr/>
        <p:txBody>
          <a:bodyPr/>
          <a:lstStyle/>
          <a:p>
            <a:pPr>
              <a:defRPr/>
            </a:pPr>
            <a:fld id="{F1697CB9-9DA4-4114-B99E-50C89E117ABF}"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679" t="28151" r="5844" b="4412"/>
          <a:stretch/>
        </p:blipFill>
        <p:spPr bwMode="auto">
          <a:xfrm>
            <a:off x="4716572" y="1219200"/>
            <a:ext cx="4427428" cy="273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t="26232" r="4978" b="8143"/>
          <a:stretch/>
        </p:blipFill>
        <p:spPr bwMode="auto">
          <a:xfrm>
            <a:off x="48474" y="990600"/>
            <a:ext cx="4684139" cy="281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Rectangle 4"/>
          <p:cNvSpPr>
            <a:spLocks noChangeArrowheads="1"/>
          </p:cNvSpPr>
          <p:nvPr/>
        </p:nvSpPr>
        <p:spPr bwMode="auto">
          <a:xfrm>
            <a:off x="1386301" y="0"/>
            <a:ext cx="6447598" cy="1046440"/>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a:solidFill>
                  <a:srgbClr val="3333FF"/>
                </a:solidFill>
              </a:rPr>
              <a:t>Daily 8 </a:t>
            </a:r>
            <a:r>
              <a:rPr lang="en-US" sz="2000" dirty="0" err="1">
                <a:solidFill>
                  <a:srgbClr val="3333FF"/>
                </a:solidFill>
              </a:rPr>
              <a:t>hr</a:t>
            </a:r>
            <a:r>
              <a:rPr lang="en-US" sz="2000" dirty="0">
                <a:solidFill>
                  <a:srgbClr val="3333FF"/>
                </a:solidFill>
              </a:rPr>
              <a:t> Max ozone  </a:t>
            </a:r>
            <a:r>
              <a:rPr lang="en-US" sz="2000" dirty="0">
                <a:solidFill>
                  <a:srgbClr val="FF0000"/>
                </a:solidFill>
              </a:rPr>
              <a:t>Eastern  U.S.</a:t>
            </a:r>
            <a:r>
              <a:rPr lang="en-US" sz="2000" dirty="0">
                <a:solidFill>
                  <a:srgbClr val="3333FF"/>
                </a:solidFill>
              </a:rPr>
              <a:t> Errors for Day </a:t>
            </a:r>
            <a:r>
              <a:rPr lang="en-US" sz="2000" dirty="0" smtClean="0">
                <a:solidFill>
                  <a:srgbClr val="3333FF"/>
                </a:solidFill>
              </a:rPr>
              <a:t>2</a:t>
            </a:r>
          </a:p>
          <a:p>
            <a:pPr algn="ctr"/>
            <a:r>
              <a:rPr lang="en-US" b="0" dirty="0" smtClean="0">
                <a:solidFill>
                  <a:srgbClr val="00B0F0"/>
                </a:solidFill>
              </a:rPr>
              <a:t>NAM </a:t>
            </a:r>
            <a:r>
              <a:rPr lang="en-US" b="0" dirty="0" err="1" smtClean="0">
                <a:solidFill>
                  <a:srgbClr val="00B0F0"/>
                </a:solidFill>
              </a:rPr>
              <a:t>vs</a:t>
            </a:r>
            <a:r>
              <a:rPr lang="en-US" b="0" dirty="0" smtClean="0">
                <a:solidFill>
                  <a:srgbClr val="00B0F0"/>
                </a:solidFill>
              </a:rPr>
              <a:t> NMMB CMAQ 12 km</a:t>
            </a:r>
            <a:endParaRPr lang="en-US" b="0" dirty="0">
              <a:solidFill>
                <a:srgbClr val="00B0F0"/>
              </a:solidFill>
            </a:endParaRPr>
          </a:p>
        </p:txBody>
      </p:sp>
      <p:sp>
        <p:nvSpPr>
          <p:cNvPr id="31747" name="Text Box 5"/>
          <p:cNvSpPr txBox="1">
            <a:spLocks noChangeArrowheads="1"/>
          </p:cNvSpPr>
          <p:nvPr/>
        </p:nvSpPr>
        <p:spPr bwMode="auto">
          <a:xfrm>
            <a:off x="228600" y="5410200"/>
            <a:ext cx="4114800" cy="923330"/>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CB-IV best; overestimate</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NAM-B CB05-combo1 improved</a:t>
            </a:r>
          </a:p>
          <a:p>
            <a:pPr eaLnBrk="1" hangingPunct="1">
              <a:buFontTx/>
              <a:buChar char="•"/>
            </a:pPr>
            <a:r>
              <a:rPr lang="en-US" sz="1800" b="0" dirty="0">
                <a:solidFill>
                  <a:schemeClr val="accent2"/>
                </a:solidFill>
              </a:rPr>
              <a:t> </a:t>
            </a:r>
            <a:r>
              <a:rPr lang="en-US" sz="1800" b="0" dirty="0" smtClean="0">
                <a:solidFill>
                  <a:schemeClr val="accent2"/>
                </a:solidFill>
              </a:rPr>
              <a:t>Largest errors from 7/18 – 7/23/11</a:t>
            </a:r>
            <a:endParaRPr lang="en-US" sz="1800" b="0" dirty="0">
              <a:solidFill>
                <a:schemeClr val="accent2"/>
              </a:solidFill>
            </a:endParaRPr>
          </a:p>
        </p:txBody>
      </p:sp>
      <p:sp>
        <p:nvSpPr>
          <p:cNvPr id="31749" name="Text Box 8"/>
          <p:cNvSpPr txBox="1">
            <a:spLocks noChangeArrowheads="1"/>
          </p:cNvSpPr>
          <p:nvPr/>
        </p:nvSpPr>
        <p:spPr bwMode="auto">
          <a:xfrm>
            <a:off x="5410200" y="3186113"/>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&gt; 75 PPB by day</a:t>
            </a:r>
          </a:p>
        </p:txBody>
      </p:sp>
      <p:sp>
        <p:nvSpPr>
          <p:cNvPr id="31750" name="Text Box 15"/>
          <p:cNvSpPr txBox="1">
            <a:spLocks noChangeArrowheads="1"/>
          </p:cNvSpPr>
          <p:nvPr/>
        </p:nvSpPr>
        <p:spPr bwMode="auto">
          <a:xfrm>
            <a:off x="1409700" y="3203698"/>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by Threshold</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t="10864" r="48082" b="74943"/>
          <a:stretch/>
        </p:blipFill>
        <p:spPr bwMode="auto">
          <a:xfrm>
            <a:off x="719992" y="4038600"/>
            <a:ext cx="2836116" cy="796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6068687" y="6520234"/>
            <a:ext cx="269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8 </a:t>
            </a:r>
            <a:r>
              <a:rPr lang="en-US" sz="1600" dirty="0" err="1" smtClean="0"/>
              <a:t>hr</a:t>
            </a:r>
            <a:r>
              <a:rPr lang="en-US" sz="1600" dirty="0" smtClean="0"/>
              <a:t> </a:t>
            </a:r>
            <a:r>
              <a:rPr lang="en-US" sz="1600" dirty="0" err="1" smtClean="0"/>
              <a:t>avg</a:t>
            </a:r>
            <a:r>
              <a:rPr lang="en-US" sz="1600" dirty="0" smtClean="0"/>
              <a:t> diurnal error </a:t>
            </a:r>
            <a:endParaRPr lang="en-US" sz="1600" dirty="0"/>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1564" t="25633" r="5452" b="8093"/>
          <a:stretch/>
        </p:blipFill>
        <p:spPr bwMode="auto">
          <a:xfrm>
            <a:off x="4876800" y="3886200"/>
            <a:ext cx="4268198" cy="263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06" t="25096" r="5141" b="9831"/>
          <a:stretch/>
        </p:blipFill>
        <p:spPr bwMode="auto">
          <a:xfrm>
            <a:off x="4808733" y="4114800"/>
            <a:ext cx="4284257" cy="255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t="28180" r="6324" b="3310"/>
          <a:stretch/>
        </p:blipFill>
        <p:spPr bwMode="auto">
          <a:xfrm>
            <a:off x="4757725" y="1319482"/>
            <a:ext cx="4386275" cy="279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06" t="25231" r="5556" b="9075"/>
          <a:stretch/>
        </p:blipFill>
        <p:spPr bwMode="auto">
          <a:xfrm>
            <a:off x="0" y="1046440"/>
            <a:ext cx="4734210" cy="284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Rectangle 4"/>
          <p:cNvSpPr>
            <a:spLocks noChangeArrowheads="1"/>
          </p:cNvSpPr>
          <p:nvPr/>
        </p:nvSpPr>
        <p:spPr bwMode="auto">
          <a:xfrm>
            <a:off x="1353344" y="0"/>
            <a:ext cx="6513513" cy="1046440"/>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a:solidFill>
                  <a:srgbClr val="3333FF"/>
                </a:solidFill>
              </a:rPr>
              <a:t>Daily 8 </a:t>
            </a:r>
            <a:r>
              <a:rPr lang="en-US" sz="2000" dirty="0" err="1">
                <a:solidFill>
                  <a:srgbClr val="3333FF"/>
                </a:solidFill>
              </a:rPr>
              <a:t>hr</a:t>
            </a:r>
            <a:r>
              <a:rPr lang="en-US" sz="2000" dirty="0">
                <a:solidFill>
                  <a:srgbClr val="3333FF"/>
                </a:solidFill>
              </a:rPr>
              <a:t> Max ozone  </a:t>
            </a:r>
            <a:r>
              <a:rPr lang="en-US" sz="2000" dirty="0" smtClean="0">
                <a:solidFill>
                  <a:srgbClr val="FF0000"/>
                </a:solidFill>
              </a:rPr>
              <a:t>Western  </a:t>
            </a:r>
            <a:r>
              <a:rPr lang="en-US" sz="2000" dirty="0">
                <a:solidFill>
                  <a:srgbClr val="FF0000"/>
                </a:solidFill>
              </a:rPr>
              <a:t>U.S.</a:t>
            </a:r>
            <a:r>
              <a:rPr lang="en-US" sz="2000" dirty="0">
                <a:solidFill>
                  <a:srgbClr val="3333FF"/>
                </a:solidFill>
              </a:rPr>
              <a:t> Errors for Day </a:t>
            </a:r>
            <a:r>
              <a:rPr lang="en-US" sz="2000" dirty="0" smtClean="0">
                <a:solidFill>
                  <a:srgbClr val="3333FF"/>
                </a:solidFill>
              </a:rPr>
              <a:t>2</a:t>
            </a:r>
          </a:p>
          <a:p>
            <a:pPr algn="ctr"/>
            <a:r>
              <a:rPr lang="en-US" b="0" dirty="0" smtClean="0">
                <a:solidFill>
                  <a:srgbClr val="00B0F0"/>
                </a:solidFill>
              </a:rPr>
              <a:t>NAM (solid) </a:t>
            </a:r>
            <a:r>
              <a:rPr lang="en-US" b="0" dirty="0" err="1" smtClean="0">
                <a:solidFill>
                  <a:srgbClr val="00B0F0"/>
                </a:solidFill>
              </a:rPr>
              <a:t>vs</a:t>
            </a:r>
            <a:r>
              <a:rPr lang="en-US" b="0" dirty="0" smtClean="0">
                <a:solidFill>
                  <a:srgbClr val="00B0F0"/>
                </a:solidFill>
              </a:rPr>
              <a:t> NMMB(dashed) CMAQ 12 km</a:t>
            </a:r>
            <a:endParaRPr lang="en-US" b="0" dirty="0">
              <a:solidFill>
                <a:srgbClr val="00B0F0"/>
              </a:solidFill>
            </a:endParaRPr>
          </a:p>
        </p:txBody>
      </p:sp>
      <p:sp>
        <p:nvSpPr>
          <p:cNvPr id="31747" name="Text Box 5"/>
          <p:cNvSpPr txBox="1">
            <a:spLocks noChangeArrowheads="1"/>
          </p:cNvSpPr>
          <p:nvPr/>
        </p:nvSpPr>
        <p:spPr bwMode="auto">
          <a:xfrm>
            <a:off x="381000" y="5486400"/>
            <a:ext cx="4038600" cy="923330"/>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CB-IV best; underestimate</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NAM-B CB05-combo1 improved</a:t>
            </a:r>
          </a:p>
          <a:p>
            <a:pPr eaLnBrk="1" hangingPunct="1">
              <a:buFontTx/>
              <a:buChar char="•"/>
            </a:pPr>
            <a:r>
              <a:rPr lang="en-US" sz="1800" b="0" dirty="0">
                <a:solidFill>
                  <a:schemeClr val="accent2"/>
                </a:solidFill>
              </a:rPr>
              <a:t> </a:t>
            </a:r>
            <a:r>
              <a:rPr lang="en-US" sz="1800" b="0" dirty="0" smtClean="0">
                <a:solidFill>
                  <a:schemeClr val="accent2"/>
                </a:solidFill>
              </a:rPr>
              <a:t>Largest errors 6/6, 7/19 – 7/20/11</a:t>
            </a:r>
            <a:endParaRPr lang="en-US" sz="1800" b="0" dirty="0">
              <a:solidFill>
                <a:schemeClr val="accent2"/>
              </a:solidFill>
            </a:endParaRPr>
          </a:p>
        </p:txBody>
      </p:sp>
      <p:sp>
        <p:nvSpPr>
          <p:cNvPr id="31749" name="Text Box 8"/>
          <p:cNvSpPr txBox="1">
            <a:spLocks noChangeArrowheads="1"/>
          </p:cNvSpPr>
          <p:nvPr/>
        </p:nvSpPr>
        <p:spPr bwMode="auto">
          <a:xfrm>
            <a:off x="5334000" y="3319046"/>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&gt; 75 PPB by day</a:t>
            </a:r>
          </a:p>
        </p:txBody>
      </p:sp>
      <p:sp>
        <p:nvSpPr>
          <p:cNvPr id="31750" name="Text Box 15"/>
          <p:cNvSpPr txBox="1">
            <a:spLocks noChangeArrowheads="1"/>
          </p:cNvSpPr>
          <p:nvPr/>
        </p:nvSpPr>
        <p:spPr bwMode="auto">
          <a:xfrm>
            <a:off x="1600200" y="3355390"/>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by Threshold</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t="10864" r="48082" b="74943"/>
          <a:stretch/>
        </p:blipFill>
        <p:spPr bwMode="auto">
          <a:xfrm>
            <a:off x="1025247" y="4191000"/>
            <a:ext cx="2836116" cy="796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6019800" y="6629400"/>
            <a:ext cx="2590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8 </a:t>
            </a:r>
            <a:r>
              <a:rPr lang="en-US" sz="1600" dirty="0" err="1" smtClean="0"/>
              <a:t>hr</a:t>
            </a:r>
            <a:r>
              <a:rPr lang="en-US" sz="1600" dirty="0" smtClean="0"/>
              <a:t> </a:t>
            </a:r>
            <a:r>
              <a:rPr lang="en-US" sz="1600" dirty="0" err="1" smtClean="0"/>
              <a:t>avg</a:t>
            </a:r>
            <a:r>
              <a:rPr lang="en-US" sz="1600" dirty="0" smtClean="0"/>
              <a:t> Diurnal Error</a:t>
            </a:r>
            <a:endParaRPr lang="en-US" sz="16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11</a:t>
            </a:fld>
            <a:endParaRPr lang="en-US"/>
          </a:p>
        </p:txBody>
      </p:sp>
    </p:spTree>
    <p:extLst>
      <p:ext uri="{BB962C8B-B14F-4D97-AF65-F5344CB8AC3E}">
        <p14:creationId xmlns:p14="http://schemas.microsoft.com/office/powerpoint/2010/main" val="91959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1764770" y="0"/>
            <a:ext cx="5690660" cy="769441"/>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smtClean="0">
                <a:solidFill>
                  <a:srgbClr val="3333FF"/>
                </a:solidFill>
              </a:rPr>
              <a:t>July 29, 2011 case</a:t>
            </a:r>
            <a:endParaRPr lang="en-US" b="0" dirty="0">
              <a:solidFill>
                <a:srgbClr val="00B0F0"/>
              </a:solidFill>
            </a:endParaRPr>
          </a:p>
        </p:txBody>
      </p:sp>
      <p:sp>
        <p:nvSpPr>
          <p:cNvPr id="31747" name="Text Box 5"/>
          <p:cNvSpPr txBox="1">
            <a:spLocks noChangeArrowheads="1"/>
          </p:cNvSpPr>
          <p:nvPr/>
        </p:nvSpPr>
        <p:spPr bwMode="auto">
          <a:xfrm>
            <a:off x="381000" y="5486400"/>
            <a:ext cx="6858000" cy="369332"/>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CMAQ:  Significant improvement over Mid-Atlantic</a:t>
            </a:r>
            <a:endParaRPr lang="en-US" sz="1800" b="0" dirty="0">
              <a:solidFill>
                <a:schemeClr val="accent2"/>
              </a:solidFill>
            </a:endParaRPr>
          </a:p>
        </p:txBody>
      </p:sp>
      <p:sp>
        <p:nvSpPr>
          <p:cNvPr id="31750" name="Text Box 15"/>
          <p:cNvSpPr txBox="1">
            <a:spLocks noChangeArrowheads="1"/>
          </p:cNvSpPr>
          <p:nvPr/>
        </p:nvSpPr>
        <p:spPr bwMode="auto">
          <a:xfrm>
            <a:off x="685800" y="4876799"/>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NAM-CMAQ CB-IV chemistry</a:t>
            </a:r>
            <a:endParaRPr lang="en-US" sz="16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48" t="5741" r="4898" b="8109"/>
          <a:stretch/>
        </p:blipFill>
        <p:spPr bwMode="auto">
          <a:xfrm>
            <a:off x="161925" y="1488621"/>
            <a:ext cx="4339084" cy="338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007" t="7255" r="5110" b="6735"/>
          <a:stretch/>
        </p:blipFill>
        <p:spPr bwMode="auto">
          <a:xfrm>
            <a:off x="4638674" y="1488621"/>
            <a:ext cx="4429125" cy="338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5"/>
          <p:cNvSpPr txBox="1">
            <a:spLocks noChangeArrowheads="1"/>
          </p:cNvSpPr>
          <p:nvPr/>
        </p:nvSpPr>
        <p:spPr bwMode="auto">
          <a:xfrm>
            <a:off x="5181600" y="4876800"/>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NAMB-CMAQ CB-IV chemistry</a:t>
            </a:r>
            <a:endParaRPr lang="en-US" sz="16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12</a:t>
            </a:fld>
            <a:endParaRPr lang="en-US"/>
          </a:p>
        </p:txBody>
      </p:sp>
    </p:spTree>
    <p:extLst>
      <p:ext uri="{BB962C8B-B14F-4D97-AF65-F5344CB8AC3E}">
        <p14:creationId xmlns:p14="http://schemas.microsoft.com/office/powerpoint/2010/main" val="2947072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7" t="28191" r="5236"/>
          <a:stretch/>
        </p:blipFill>
        <p:spPr bwMode="auto">
          <a:xfrm>
            <a:off x="4654063" y="2286000"/>
            <a:ext cx="4489937" cy="29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78" t="28314" r="5866" b="2773"/>
          <a:stretch/>
        </p:blipFill>
        <p:spPr bwMode="auto">
          <a:xfrm>
            <a:off x="181708" y="2305360"/>
            <a:ext cx="4472355" cy="279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2" name="Rectangle 2"/>
          <p:cNvSpPr>
            <a:spLocks noChangeArrowheads="1"/>
          </p:cNvSpPr>
          <p:nvPr/>
        </p:nvSpPr>
        <p:spPr bwMode="auto">
          <a:xfrm>
            <a:off x="1764770" y="0"/>
            <a:ext cx="5690660" cy="769441"/>
          </a:xfrm>
          <a:prstGeom prst="rect">
            <a:avLst/>
          </a:prstGeom>
          <a:noFill/>
          <a:ln w="9525">
            <a:noFill/>
            <a:miter lim="800000"/>
            <a:headEnd/>
            <a:tailEnd/>
          </a:ln>
          <a:effectLst/>
        </p:spPr>
        <p:txBody>
          <a:bodyPr wrap="none">
            <a:spAutoFit/>
          </a:bodyPr>
          <a:lstStyle/>
          <a:p>
            <a:pPr algn="ctr">
              <a:defRPr/>
            </a:pPr>
            <a:r>
              <a:rPr lang="en-US" sz="2400" dirty="0" smtClean="0">
                <a:solidFill>
                  <a:srgbClr val="3333FF"/>
                </a:solidFill>
                <a:latin typeface="Arial" charset="0"/>
                <a:ea typeface="+mn-ea"/>
              </a:rPr>
              <a:t>Air </a:t>
            </a:r>
            <a:r>
              <a:rPr lang="en-US" sz="2400" dirty="0">
                <a:solidFill>
                  <a:srgbClr val="3333FF"/>
                </a:solidFill>
                <a:latin typeface="Arial" charset="0"/>
                <a:ea typeface="+mn-ea"/>
              </a:rPr>
              <a:t>Quality </a:t>
            </a:r>
            <a:r>
              <a:rPr lang="en-US" sz="2400" dirty="0" smtClean="0">
                <a:solidFill>
                  <a:srgbClr val="3333FF"/>
                </a:solidFill>
                <a:latin typeface="Arial" charset="0"/>
                <a:ea typeface="+mn-ea"/>
              </a:rPr>
              <a:t>Forecast 2011 </a:t>
            </a:r>
            <a:r>
              <a:rPr lang="en-US" sz="2400" dirty="0">
                <a:solidFill>
                  <a:srgbClr val="3333FF"/>
                </a:solidFill>
                <a:latin typeface="Arial" charset="0"/>
                <a:ea typeface="+mn-ea"/>
              </a:rPr>
              <a:t>Verification </a:t>
            </a:r>
          </a:p>
          <a:p>
            <a:pPr algn="ctr">
              <a:defRPr/>
            </a:pPr>
            <a:r>
              <a:rPr lang="en-US" sz="2000" dirty="0" smtClean="0">
                <a:solidFill>
                  <a:srgbClr val="3333FF"/>
                </a:solidFill>
                <a:latin typeface="Arial" charset="0"/>
                <a:ea typeface="+mn-ea"/>
              </a:rPr>
              <a:t>24 hour PM2.5 Daily Errors (Day 2)</a:t>
            </a:r>
            <a:endParaRPr lang="en-US" sz="2000" i="1" u="sng" dirty="0">
              <a:solidFill>
                <a:srgbClr val="3333FF"/>
              </a:solidFill>
              <a:latin typeface="Arial" charset="0"/>
              <a:ea typeface="+mn-ea"/>
            </a:endParaRPr>
          </a:p>
        </p:txBody>
      </p:sp>
      <p:sp>
        <p:nvSpPr>
          <p:cNvPr id="32771" name="Text Box 3"/>
          <p:cNvSpPr txBox="1">
            <a:spLocks noChangeArrowheads="1"/>
          </p:cNvSpPr>
          <p:nvPr/>
        </p:nvSpPr>
        <p:spPr bwMode="auto">
          <a:xfrm>
            <a:off x="1295400" y="5791200"/>
            <a:ext cx="6324600" cy="369332"/>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rgbClr val="FF0000"/>
                </a:solidFill>
              </a:rPr>
              <a:t>Fire runs </a:t>
            </a:r>
            <a:r>
              <a:rPr lang="en-US" sz="1800" b="0" dirty="0" err="1" smtClean="0">
                <a:solidFill>
                  <a:srgbClr val="FF0000"/>
                </a:solidFill>
              </a:rPr>
              <a:t>overpredict</a:t>
            </a:r>
            <a:r>
              <a:rPr lang="en-US" sz="1800" b="0" dirty="0" smtClean="0">
                <a:solidFill>
                  <a:srgbClr val="FF0000"/>
                </a:solidFill>
              </a:rPr>
              <a:t> PM2.5 in East from Aug. 4-6, 2011</a:t>
            </a:r>
            <a:endParaRPr lang="en-US" sz="1800" b="0" dirty="0">
              <a:solidFill>
                <a:schemeClr val="accent2"/>
              </a:solidFill>
            </a:endParaRPr>
          </a:p>
        </p:txBody>
      </p:sp>
      <p:sp>
        <p:nvSpPr>
          <p:cNvPr id="32772" name="Text Box 5"/>
          <p:cNvSpPr txBox="1">
            <a:spLocks noChangeArrowheads="1"/>
          </p:cNvSpPr>
          <p:nvPr/>
        </p:nvSpPr>
        <p:spPr bwMode="auto">
          <a:xfrm>
            <a:off x="7885723"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5334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7" t="13004" r="41524" b="71763"/>
          <a:stretch/>
        </p:blipFill>
        <p:spPr bwMode="auto">
          <a:xfrm>
            <a:off x="2667000" y="1031081"/>
            <a:ext cx="3276600" cy="797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rot="928573">
            <a:off x="6324600" y="2590800"/>
            <a:ext cx="563393" cy="783893"/>
          </a:xfrm>
          <a:prstGeom prst="ellipse">
            <a:avLst/>
          </a:prstGeom>
          <a:noFill/>
          <a:ln w="19050" cap="flat" cmpd="sng" algn="ctr">
            <a:solidFill>
              <a:schemeClr val="tx1"/>
            </a:solidFill>
            <a:prstDash val="solid"/>
            <a:round/>
            <a:headEnd type="none" w="med" len="med"/>
            <a:tailEnd type="none" w="med" len="med"/>
          </a:ln>
          <a:effectLst/>
        </p:spPr>
        <p:txBody>
          <a:bodyPr/>
          <a:lstStyle/>
          <a:p>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13</a:t>
            </a:fld>
            <a:endParaRPr lang="en-US"/>
          </a:p>
        </p:txBody>
      </p:sp>
    </p:spTree>
    <p:extLst>
      <p:ext uri="{BB962C8B-B14F-4D97-AF65-F5344CB8AC3E}">
        <p14:creationId xmlns:p14="http://schemas.microsoft.com/office/powerpoint/2010/main" val="1589538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558631" y="0"/>
            <a:ext cx="6102953" cy="1077218"/>
          </a:xfrm>
          <a:prstGeom prst="rect">
            <a:avLst/>
          </a:prstGeom>
          <a:noFill/>
          <a:ln w="9525">
            <a:noFill/>
            <a:miter lim="800000"/>
            <a:headEnd/>
            <a:tailEnd/>
          </a:ln>
          <a:effectLst/>
        </p:spPr>
        <p:txBody>
          <a:bodyPr wrap="none">
            <a:spAutoFit/>
          </a:bodyPr>
          <a:lstStyle/>
          <a:p>
            <a:pPr algn="ctr">
              <a:defRPr/>
            </a:pPr>
            <a:r>
              <a:rPr lang="en-US" sz="2400" dirty="0" smtClean="0">
                <a:solidFill>
                  <a:srgbClr val="3333FF"/>
                </a:solidFill>
              </a:rPr>
              <a:t>August 5, 2011 Case</a:t>
            </a:r>
          </a:p>
          <a:p>
            <a:pPr algn="ctr">
              <a:defRPr/>
            </a:pPr>
            <a:r>
              <a:rPr lang="en-US" sz="2400" i="1" dirty="0" smtClean="0">
                <a:solidFill>
                  <a:srgbClr val="3333FF"/>
                </a:solidFill>
              </a:rPr>
              <a:t>34 hour (21 Z) CMAQ CB05 PM forecasts</a:t>
            </a:r>
          </a:p>
          <a:p>
            <a:pPr algn="r">
              <a:defRPr/>
            </a:pPr>
            <a:r>
              <a:rPr lang="en-US" sz="1600" i="1" dirty="0" err="1" smtClean="0"/>
              <a:t>Youhua</a:t>
            </a:r>
            <a:r>
              <a:rPr lang="en-US" sz="1600" i="1" dirty="0" smtClean="0"/>
              <a:t> Tang</a:t>
            </a:r>
            <a:endParaRPr lang="en-US" sz="1600" i="1" dirty="0"/>
          </a:p>
        </p:txBody>
      </p:sp>
      <p:sp>
        <p:nvSpPr>
          <p:cNvPr id="32771" name="Text Box 3"/>
          <p:cNvSpPr txBox="1">
            <a:spLocks noChangeArrowheads="1"/>
          </p:cNvSpPr>
          <p:nvPr/>
        </p:nvSpPr>
        <p:spPr bwMode="auto">
          <a:xfrm>
            <a:off x="914400" y="5715000"/>
            <a:ext cx="7162800"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rgbClr val="FF0000"/>
                </a:solidFill>
              </a:rPr>
              <a:t>Canadian smoke plumes impact large portion of Midwest </a:t>
            </a:r>
            <a:r>
              <a:rPr lang="en-US" sz="1800" b="0" dirty="0" err="1" smtClean="0">
                <a:solidFill>
                  <a:srgbClr val="FF0000"/>
                </a:solidFill>
              </a:rPr>
              <a:t>sfc</a:t>
            </a:r>
            <a:r>
              <a:rPr lang="en-US" sz="1800" b="0" dirty="0" smtClean="0">
                <a:solidFill>
                  <a:srgbClr val="FF0000"/>
                </a:solidFill>
              </a:rPr>
              <a:t> PM</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Sources too strong, downward mixing ???</a:t>
            </a:r>
            <a:endParaRPr lang="en-US" sz="1800" b="0" dirty="0">
              <a:solidFill>
                <a:schemeClr val="accent2"/>
              </a:solidFill>
            </a:endParaRPr>
          </a:p>
        </p:txBody>
      </p:sp>
      <p:sp>
        <p:nvSpPr>
          <p:cNvPr id="32772" name="Text Box 5"/>
          <p:cNvSpPr txBox="1">
            <a:spLocks noChangeArrowheads="1"/>
          </p:cNvSpPr>
          <p:nvPr/>
        </p:nvSpPr>
        <p:spPr bwMode="auto">
          <a:xfrm>
            <a:off x="609600" y="4629352"/>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sz="1600" dirty="0" smtClean="0"/>
              <a:t>NAM-CMAQ Experimental run</a:t>
            </a:r>
          </a:p>
          <a:p>
            <a:pPr algn="ctr" eaLnBrk="1" hangingPunct="1"/>
            <a:r>
              <a:rPr lang="en-US" sz="1600" dirty="0" smtClean="0"/>
              <a:t>(w/o fire sources)</a:t>
            </a:r>
          </a:p>
          <a:p>
            <a:pPr algn="ctr" eaLnBrk="1" hangingPunct="1"/>
            <a:r>
              <a:rPr lang="en-US" sz="1600" dirty="0" smtClean="0"/>
              <a:t>1 </a:t>
            </a:r>
            <a:r>
              <a:rPr lang="en-US" sz="1600" dirty="0" err="1" smtClean="0"/>
              <a:t>hr</a:t>
            </a:r>
            <a:r>
              <a:rPr lang="en-US" sz="1600" dirty="0" smtClean="0"/>
              <a:t> </a:t>
            </a:r>
            <a:r>
              <a:rPr lang="en-US" sz="1600" dirty="0" err="1" smtClean="0"/>
              <a:t>avg</a:t>
            </a:r>
            <a:r>
              <a:rPr lang="en-US" sz="1600" dirty="0" smtClean="0"/>
              <a:t> PM2.5</a:t>
            </a:r>
            <a:endParaRPr lang="en-US" sz="1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602"/>
          <a:stretch/>
        </p:blipFill>
        <p:spPr bwMode="auto">
          <a:xfrm>
            <a:off x="76200" y="1066799"/>
            <a:ext cx="8839200" cy="34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4648200" y="4585045"/>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sz="1600" dirty="0" smtClean="0"/>
              <a:t>Difference between CMAQ </a:t>
            </a:r>
          </a:p>
          <a:p>
            <a:pPr algn="ctr" eaLnBrk="1" hangingPunct="1"/>
            <a:r>
              <a:rPr lang="en-US" sz="1600" dirty="0" smtClean="0"/>
              <a:t>w/ and w/o fire sources</a:t>
            </a:r>
          </a:p>
          <a:p>
            <a:pPr algn="ctr" eaLnBrk="1" hangingPunct="1"/>
            <a:r>
              <a:rPr lang="en-US" sz="1600" dirty="0" smtClean="0"/>
              <a:t>1 </a:t>
            </a:r>
            <a:r>
              <a:rPr lang="en-US" sz="1600" dirty="0" err="1" smtClean="0"/>
              <a:t>hr</a:t>
            </a:r>
            <a:r>
              <a:rPr lang="en-US" sz="1600" dirty="0" smtClean="0"/>
              <a:t> </a:t>
            </a:r>
            <a:r>
              <a:rPr lang="en-US" sz="1600" dirty="0" err="1" smtClean="0"/>
              <a:t>avg</a:t>
            </a:r>
            <a:r>
              <a:rPr lang="en-US" sz="1600" dirty="0" smtClean="0"/>
              <a:t> PM2.5</a:t>
            </a:r>
            <a:endParaRPr lang="en-US" sz="16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14</a:t>
            </a:fld>
            <a:endParaRPr lang="en-US"/>
          </a:p>
        </p:txBody>
      </p:sp>
    </p:spTree>
    <p:extLst>
      <p:ext uri="{BB962C8B-B14F-4D97-AF65-F5344CB8AC3E}">
        <p14:creationId xmlns:p14="http://schemas.microsoft.com/office/powerpoint/2010/main" val="50214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828800"/>
            <a:ext cx="4658659" cy="3599873"/>
          </a:xfrm>
          <a:prstGeom prst="rect">
            <a:avLst/>
          </a:prstGeom>
        </p:spPr>
      </p:pic>
      <p:pic>
        <p:nvPicPr>
          <p:cNvPr id="2" name="Picture 1" descr="T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4811059" cy="3717637"/>
          </a:xfrm>
          <a:prstGeom prst="rect">
            <a:avLst/>
          </a:prstGeom>
        </p:spPr>
      </p:pic>
      <p:sp>
        <p:nvSpPr>
          <p:cNvPr id="32771" name="Text Box 3"/>
          <p:cNvSpPr txBox="1">
            <a:spLocks noChangeArrowheads="1"/>
          </p:cNvSpPr>
          <p:nvPr/>
        </p:nvSpPr>
        <p:spPr bwMode="auto">
          <a:xfrm>
            <a:off x="1553307" y="5961965"/>
            <a:ext cx="5715000" cy="615553"/>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ln>
                  <a:solidFill>
                    <a:schemeClr val="tx1"/>
                  </a:solidFill>
                </a:ln>
                <a:solidFill>
                  <a:schemeClr val="accent2"/>
                </a:solidFill>
              </a:rPr>
              <a:t> </a:t>
            </a:r>
            <a:r>
              <a:rPr lang="en-US" sz="1600" b="0" dirty="0" smtClean="0"/>
              <a:t>West:  NMMB improved near daily max (cooler)</a:t>
            </a:r>
          </a:p>
          <a:p>
            <a:pPr eaLnBrk="1" hangingPunct="1">
              <a:buFontTx/>
              <a:buChar char="•"/>
            </a:pPr>
            <a:r>
              <a:rPr lang="en-US" sz="1600" b="0" dirty="0"/>
              <a:t> </a:t>
            </a:r>
            <a:r>
              <a:rPr lang="en-US" sz="1600" b="0" dirty="0" smtClean="0"/>
              <a:t>East:   Small differences (slight warm bias)</a:t>
            </a:r>
            <a:endParaRPr lang="en-US" sz="1600" b="0" dirty="0"/>
          </a:p>
        </p:txBody>
      </p:sp>
      <p:sp>
        <p:nvSpPr>
          <p:cNvPr id="32772" name="Text Box 5"/>
          <p:cNvSpPr txBox="1">
            <a:spLocks noChangeArrowheads="1"/>
          </p:cNvSpPr>
          <p:nvPr/>
        </p:nvSpPr>
        <p:spPr bwMode="auto">
          <a:xfrm>
            <a:off x="777240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276600" y="2286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9" name="Rectangle 2"/>
          <p:cNvSpPr>
            <a:spLocks noChangeArrowheads="1"/>
          </p:cNvSpPr>
          <p:nvPr/>
        </p:nvSpPr>
        <p:spPr bwMode="auto">
          <a:xfrm>
            <a:off x="2652556" y="0"/>
            <a:ext cx="3915103"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effectLst>
                  <a:outerShdw blurRad="38100" dist="38100" dir="2700000" algn="tl">
                    <a:srgbClr val="C0C0C0"/>
                  </a:outerShdw>
                </a:effectLst>
              </a:rPr>
              <a:t>2 m Temperature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15</a:t>
            </a:fld>
            <a:endParaRPr lang="en-US"/>
          </a:p>
        </p:txBody>
      </p:sp>
    </p:spTree>
    <p:extLst>
      <p:ext uri="{BB962C8B-B14F-4D97-AF65-F5344CB8AC3E}">
        <p14:creationId xmlns:p14="http://schemas.microsoft.com/office/powerpoint/2010/main" val="37124885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1SFC_favgvso33_NAMXES.gif"/>
          <p:cNvPicPr>
            <a:picLocks noChangeAspect="1"/>
          </p:cNvPicPr>
          <p:nvPr/>
        </p:nvPicPr>
        <p:blipFill rotWithShape="1">
          <a:blip r:embed="rId2">
            <a:extLst>
              <a:ext uri="{28A0092B-C50C-407E-A947-70E740481C1C}">
                <a14:useLocalDpi xmlns:a14="http://schemas.microsoft.com/office/drawing/2010/main" val="0"/>
              </a:ext>
            </a:extLst>
          </a:blip>
          <a:srcRect l="4089" t="3315" r="3409"/>
          <a:stretch/>
        </p:blipFill>
        <p:spPr>
          <a:xfrm>
            <a:off x="4589397" y="2133600"/>
            <a:ext cx="4554603" cy="3678642"/>
          </a:xfrm>
          <a:prstGeom prst="rect">
            <a:avLst/>
          </a:prstGeom>
        </p:spPr>
      </p:pic>
      <p:pic>
        <p:nvPicPr>
          <p:cNvPr id="2" name="Picture 1" descr="T1SFC_favgvso33_NAMXWS.gif"/>
          <p:cNvPicPr>
            <a:picLocks noChangeAspect="1"/>
          </p:cNvPicPr>
          <p:nvPr/>
        </p:nvPicPr>
        <p:blipFill rotWithShape="1">
          <a:blip r:embed="rId3">
            <a:extLst>
              <a:ext uri="{28A0092B-C50C-407E-A947-70E740481C1C}">
                <a14:useLocalDpi xmlns:a14="http://schemas.microsoft.com/office/drawing/2010/main" val="0"/>
              </a:ext>
            </a:extLst>
          </a:blip>
          <a:srcRect l="3434" r="4327"/>
          <a:stretch/>
        </p:blipFill>
        <p:spPr>
          <a:xfrm>
            <a:off x="144832" y="2133600"/>
            <a:ext cx="4198568" cy="3517334"/>
          </a:xfrm>
          <a:prstGeom prst="rect">
            <a:avLst/>
          </a:prstGeom>
        </p:spPr>
      </p:pic>
      <p:sp>
        <p:nvSpPr>
          <p:cNvPr id="138242" name="Rectangle 2"/>
          <p:cNvSpPr>
            <a:spLocks noChangeArrowheads="1"/>
          </p:cNvSpPr>
          <p:nvPr/>
        </p:nvSpPr>
        <p:spPr bwMode="auto">
          <a:xfrm>
            <a:off x="2426758" y="0"/>
            <a:ext cx="4366699"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effectLst>
                  <a:outerShdw blurRad="38100" dist="38100" dir="2700000" algn="tl">
                    <a:srgbClr val="C0C0C0"/>
                  </a:outerShdw>
                </a:effectLst>
              </a:rPr>
              <a:t>2 m Temperature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 :  Temperature good, Ozone </a:t>
            </a:r>
            <a:r>
              <a:rPr lang="en-US" sz="1800" b="0" dirty="0" err="1" smtClean="0"/>
              <a:t>underpredicted</a:t>
            </a:r>
            <a:r>
              <a:rPr lang="en-US" sz="1800" b="0" dirty="0" smtClean="0"/>
              <a:t> </a:t>
            </a:r>
          </a:p>
          <a:p>
            <a:pPr eaLnBrk="1" hangingPunct="1">
              <a:buFontTx/>
              <a:buChar char="•"/>
            </a:pPr>
            <a:r>
              <a:rPr lang="en-US" sz="1800" b="0" dirty="0"/>
              <a:t> </a:t>
            </a:r>
            <a:r>
              <a:rPr lang="en-US" sz="1800" b="0" dirty="0" smtClean="0"/>
              <a:t>East  :  Slightly warmer,  Ozone </a:t>
            </a:r>
            <a:r>
              <a:rPr lang="en-US" sz="1800" b="0" dirty="0" err="1" smtClean="0"/>
              <a:t>overpredicted</a:t>
            </a:r>
            <a:endParaRPr lang="en-US" sz="1800" b="0" dirty="0"/>
          </a:p>
        </p:txBody>
      </p:sp>
      <p:sp>
        <p:nvSpPr>
          <p:cNvPr id="32772" name="Text Box 5"/>
          <p:cNvSpPr txBox="1">
            <a:spLocks noChangeArrowheads="1"/>
          </p:cNvSpPr>
          <p:nvPr/>
        </p:nvSpPr>
        <p:spPr bwMode="auto">
          <a:xfrm>
            <a:off x="76200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1242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7" name="Slide Number Placeholder 6"/>
          <p:cNvSpPr>
            <a:spLocks noGrp="1"/>
          </p:cNvSpPr>
          <p:nvPr>
            <p:ph type="sldNum" sz="quarter" idx="10"/>
          </p:nvPr>
        </p:nvSpPr>
        <p:spPr/>
        <p:txBody>
          <a:bodyPr/>
          <a:lstStyle/>
          <a:p>
            <a:pPr>
              <a:defRPr/>
            </a:pPr>
            <a:fld id="{CB738AA6-A23D-4BF5-88C1-AA0B5C82B613}" type="slidenum">
              <a:rPr lang="en-US" smtClean="0"/>
              <a:pPr>
                <a:defRPr/>
              </a:pPr>
              <a:t>16</a:t>
            </a:fld>
            <a:endParaRPr lang="en-US"/>
          </a:p>
        </p:txBody>
      </p:sp>
    </p:spTree>
    <p:extLst>
      <p:ext uri="{BB962C8B-B14F-4D97-AF65-F5344CB8AC3E}">
        <p14:creationId xmlns:p14="http://schemas.microsoft.com/office/powerpoint/2010/main" val="745776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PT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635" y="1600200"/>
            <a:ext cx="4733365" cy="3657600"/>
          </a:xfrm>
          <a:prstGeom prst="rect">
            <a:avLst/>
          </a:prstGeom>
        </p:spPr>
      </p:pic>
      <p:pic>
        <p:nvPicPr>
          <p:cNvPr id="4" name="Picture 3" descr="DPT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4797612" cy="3707245"/>
          </a:xfrm>
          <a:prstGeom prst="rect">
            <a:avLst/>
          </a:prstGeom>
        </p:spPr>
      </p:pic>
      <p:sp>
        <p:nvSpPr>
          <p:cNvPr id="138242" name="Rectangle 2"/>
          <p:cNvSpPr>
            <a:spLocks noChangeArrowheads="1"/>
          </p:cNvSpPr>
          <p:nvPr/>
        </p:nvSpPr>
        <p:spPr bwMode="auto">
          <a:xfrm>
            <a:off x="2690816" y="0"/>
            <a:ext cx="3838584"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Dew Point T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371600" y="5505271"/>
            <a:ext cx="6705600" cy="1200329"/>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 : 	    Dry bias night, </a:t>
            </a:r>
          </a:p>
          <a:p>
            <a:pPr lvl="2" eaLnBrk="1" hangingPunct="1">
              <a:buFontTx/>
              <a:buChar char="•"/>
            </a:pPr>
            <a:r>
              <a:rPr lang="en-US" sz="1800" b="0" dirty="0" smtClean="0"/>
              <a:t>Ozone max correlated with daytime Td minimum</a:t>
            </a:r>
          </a:p>
          <a:p>
            <a:pPr eaLnBrk="1" hangingPunct="1">
              <a:buFontTx/>
              <a:buChar char="•"/>
            </a:pPr>
            <a:r>
              <a:rPr lang="en-US" sz="1800" b="0" dirty="0"/>
              <a:t> </a:t>
            </a:r>
            <a:r>
              <a:rPr lang="en-US" sz="1800" b="0" dirty="0" smtClean="0"/>
              <a:t>NMMB: Moist bias, </a:t>
            </a:r>
          </a:p>
          <a:p>
            <a:pPr lvl="2" eaLnBrk="1" hangingPunct="1">
              <a:buFontTx/>
              <a:buChar char="•"/>
            </a:pPr>
            <a:r>
              <a:rPr lang="en-US" sz="1800" b="0" dirty="0" smtClean="0"/>
              <a:t>Ozone errors correlated with daytime Td moist error</a:t>
            </a:r>
            <a:endParaRPr lang="en-US" sz="1800" b="0" dirty="0"/>
          </a:p>
        </p:txBody>
      </p:sp>
      <p:sp>
        <p:nvSpPr>
          <p:cNvPr id="32772" name="Text Box 5"/>
          <p:cNvSpPr txBox="1">
            <a:spLocks noChangeArrowheads="1"/>
          </p:cNvSpPr>
          <p:nvPr/>
        </p:nvSpPr>
        <p:spPr bwMode="auto">
          <a:xfrm>
            <a:off x="7620000" y="1981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276600" y="1981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17</a:t>
            </a:fld>
            <a:endParaRPr lang="en-US"/>
          </a:p>
        </p:txBody>
      </p:sp>
    </p:spTree>
    <p:extLst>
      <p:ext uri="{BB962C8B-B14F-4D97-AF65-F5344CB8AC3E}">
        <p14:creationId xmlns:p14="http://schemas.microsoft.com/office/powerpoint/2010/main" val="28551423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341" y="1905000"/>
            <a:ext cx="4531659" cy="3501736"/>
          </a:xfrm>
          <a:prstGeom prst="rect">
            <a:avLst/>
          </a:prstGeom>
        </p:spPr>
      </p:pic>
      <p:pic>
        <p:nvPicPr>
          <p:cNvPr id="2" name="Picture 1" descr="RH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5226424" cy="4038600"/>
          </a:xfrm>
          <a:prstGeom prst="rect">
            <a:avLst/>
          </a:prstGeom>
        </p:spPr>
      </p:pic>
      <p:sp>
        <p:nvSpPr>
          <p:cNvPr id="138242" name="Rectangle 2"/>
          <p:cNvSpPr>
            <a:spLocks noChangeArrowheads="1"/>
          </p:cNvSpPr>
          <p:nvPr/>
        </p:nvSpPr>
        <p:spPr bwMode="auto">
          <a:xfrm>
            <a:off x="2805079" y="0"/>
            <a:ext cx="3610058"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NMMB RH best in west</a:t>
            </a:r>
          </a:p>
          <a:p>
            <a:pPr lvl="1" eaLnBrk="1" hangingPunct="1">
              <a:buFontTx/>
              <a:buChar char="•"/>
            </a:pPr>
            <a:r>
              <a:rPr lang="en-US" sz="1800" b="0" dirty="0" smtClean="0"/>
              <a:t>Late in Day, RH lower, ozone error largest</a:t>
            </a:r>
            <a:endParaRPr lang="en-US" sz="1800" b="0" dirty="0"/>
          </a:p>
        </p:txBody>
      </p:sp>
      <p:sp>
        <p:nvSpPr>
          <p:cNvPr id="32772" name="Text Box 5"/>
          <p:cNvSpPr txBox="1">
            <a:spLocks noChangeArrowheads="1"/>
          </p:cNvSpPr>
          <p:nvPr/>
        </p:nvSpPr>
        <p:spPr bwMode="auto">
          <a:xfrm>
            <a:off x="7772400" y="2224087"/>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581400" y="2224087"/>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18</a:t>
            </a:fld>
            <a:endParaRPr lang="en-US"/>
          </a:p>
        </p:txBody>
      </p:sp>
    </p:spTree>
    <p:extLst>
      <p:ext uri="{BB962C8B-B14F-4D97-AF65-F5344CB8AC3E}">
        <p14:creationId xmlns:p14="http://schemas.microsoft.com/office/powerpoint/2010/main" val="32884675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DPT1SFC_favgvso33_NAMXWS.gif"/>
          <p:cNvPicPr>
            <a:picLocks noChangeAspect="1"/>
          </p:cNvPicPr>
          <p:nvPr/>
        </p:nvPicPr>
        <p:blipFill rotWithShape="1">
          <a:blip r:embed="rId2">
            <a:extLst>
              <a:ext uri="{28A0092B-C50C-407E-A947-70E740481C1C}">
                <a14:useLocalDpi xmlns:a14="http://schemas.microsoft.com/office/drawing/2010/main" val="0"/>
              </a:ext>
            </a:extLst>
          </a:blip>
          <a:srcRect l="2834" r="4440" b="2667"/>
          <a:stretch/>
        </p:blipFill>
        <p:spPr>
          <a:xfrm>
            <a:off x="25400" y="1447800"/>
            <a:ext cx="4665946" cy="3784600"/>
          </a:xfrm>
          <a:prstGeom prst="rect">
            <a:avLst/>
          </a:prstGeom>
        </p:spPr>
      </p:pic>
      <p:pic>
        <p:nvPicPr>
          <p:cNvPr id="2" name="Picture 1" descr="DPT1SFC_favgvso33_NAMXES.gif"/>
          <p:cNvPicPr>
            <a:picLocks noChangeAspect="1"/>
          </p:cNvPicPr>
          <p:nvPr/>
        </p:nvPicPr>
        <p:blipFill rotWithShape="1">
          <a:blip r:embed="rId3">
            <a:extLst>
              <a:ext uri="{28A0092B-C50C-407E-A947-70E740481C1C}">
                <a14:useLocalDpi xmlns:a14="http://schemas.microsoft.com/office/drawing/2010/main" val="0"/>
              </a:ext>
            </a:extLst>
          </a:blip>
          <a:srcRect l="5008" t="3452" r="5126" b="3519"/>
          <a:stretch/>
        </p:blipFill>
        <p:spPr>
          <a:xfrm>
            <a:off x="4476294" y="1524000"/>
            <a:ext cx="4667705" cy="3733800"/>
          </a:xfrm>
          <a:prstGeom prst="rect">
            <a:avLst/>
          </a:prstGeom>
        </p:spPr>
      </p:pic>
      <p:sp>
        <p:nvSpPr>
          <p:cNvPr id="138242" name="Rectangle 2"/>
          <p:cNvSpPr>
            <a:spLocks noChangeArrowheads="1"/>
          </p:cNvSpPr>
          <p:nvPr/>
        </p:nvSpPr>
        <p:spPr bwMode="auto">
          <a:xfrm>
            <a:off x="2426758" y="0"/>
            <a:ext cx="4366699"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Dew Point T</a:t>
            </a:r>
            <a:r>
              <a:rPr lang="en-US" sz="2000" i="1" dirty="0" smtClean="0">
                <a:solidFill>
                  <a:srgbClr val="3333FF"/>
                </a:solidFill>
                <a:effectLst>
                  <a:outerShdw blurRad="38100" dist="38100" dir="2700000" algn="tl">
                    <a:srgbClr val="C0C0C0"/>
                  </a:outerShdw>
                </a:effectLst>
              </a:rPr>
              <a:t>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 : </a:t>
            </a:r>
            <a:r>
              <a:rPr lang="en-US" sz="1800" b="0" dirty="0" err="1" smtClean="0"/>
              <a:t>Dewpoint</a:t>
            </a:r>
            <a:r>
              <a:rPr lang="en-US" sz="1800" b="0" dirty="0" smtClean="0"/>
              <a:t> Good,</a:t>
            </a:r>
          </a:p>
          <a:p>
            <a:pPr eaLnBrk="1" hangingPunct="1">
              <a:buFontTx/>
              <a:buChar char="•"/>
            </a:pPr>
            <a:r>
              <a:rPr lang="en-US" sz="1800" b="0" dirty="0"/>
              <a:t> </a:t>
            </a:r>
            <a:r>
              <a:rPr lang="en-US" sz="1800" b="0" dirty="0" smtClean="0"/>
              <a:t>East : moist bias, Ozone correlated with Td</a:t>
            </a:r>
            <a:endParaRPr lang="en-US" sz="1800" b="0" dirty="0"/>
          </a:p>
        </p:txBody>
      </p:sp>
      <p:sp>
        <p:nvSpPr>
          <p:cNvPr id="32772" name="Text Box 5"/>
          <p:cNvSpPr txBox="1">
            <a:spLocks noChangeArrowheads="1"/>
          </p:cNvSpPr>
          <p:nvPr/>
        </p:nvSpPr>
        <p:spPr bwMode="auto">
          <a:xfrm>
            <a:off x="5105400" y="2590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2971800" y="2590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19</a:t>
            </a:fld>
            <a:endParaRPr lang="en-US"/>
          </a:p>
        </p:txBody>
      </p:sp>
    </p:spTree>
    <p:extLst>
      <p:ext uri="{BB962C8B-B14F-4D97-AF65-F5344CB8AC3E}">
        <p14:creationId xmlns:p14="http://schemas.microsoft.com/office/powerpoint/2010/main" val="159466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0"/>
            <a:ext cx="8229600" cy="1143000"/>
          </a:xfrm>
        </p:spPr>
        <p:txBody>
          <a:bodyPr/>
          <a:lstStyle/>
          <a:p>
            <a:r>
              <a:rPr lang="en-US" dirty="0" smtClean="0">
                <a:solidFill>
                  <a:srgbClr val="06CFEE"/>
                </a:solidFill>
              </a:rPr>
              <a:t>NCEP AQ Project Team</a:t>
            </a:r>
          </a:p>
        </p:txBody>
      </p:sp>
      <p:sp>
        <p:nvSpPr>
          <p:cNvPr id="161795" name="Rectangle 3"/>
          <p:cNvSpPr>
            <a:spLocks noGrp="1" noChangeArrowheads="1"/>
          </p:cNvSpPr>
          <p:nvPr>
            <p:ph type="body" idx="4294967295"/>
          </p:nvPr>
        </p:nvSpPr>
        <p:spPr>
          <a:xfrm>
            <a:off x="228600" y="1447800"/>
            <a:ext cx="8682038" cy="5316537"/>
          </a:xfrm>
        </p:spPr>
        <p:txBody>
          <a:bodyPr/>
          <a:lstStyle/>
          <a:p>
            <a:pPr>
              <a:lnSpc>
                <a:spcPct val="65000"/>
              </a:lnSpc>
            </a:pPr>
            <a:r>
              <a:rPr lang="en-US" sz="1600" b="1" dirty="0" smtClean="0">
                <a:solidFill>
                  <a:schemeClr val="bg1"/>
                </a:solidFill>
              </a:rPr>
              <a:t>Marina </a:t>
            </a:r>
            <a:r>
              <a:rPr lang="en-US" sz="1600" b="1" dirty="0" err="1" smtClean="0">
                <a:solidFill>
                  <a:schemeClr val="bg1"/>
                </a:solidFill>
              </a:rPr>
              <a:t>Tsidulko</a:t>
            </a:r>
            <a:r>
              <a:rPr lang="en-US" sz="1600" b="1" dirty="0">
                <a:solidFill>
                  <a:schemeClr val="bg1"/>
                </a:solidFill>
              </a:rPr>
              <a:t>	</a:t>
            </a:r>
            <a:r>
              <a:rPr lang="en-US" sz="1600" b="1" dirty="0" smtClean="0">
                <a:solidFill>
                  <a:schemeClr val="bg1"/>
                </a:solidFill>
              </a:rPr>
              <a:t>- PBL &amp; Chemistry Verification</a:t>
            </a:r>
          </a:p>
          <a:p>
            <a:pPr>
              <a:lnSpc>
                <a:spcPct val="65000"/>
              </a:lnSpc>
            </a:pPr>
            <a:r>
              <a:rPr lang="en-US" sz="1600" b="1" dirty="0" smtClean="0">
                <a:solidFill>
                  <a:schemeClr val="bg1"/>
                </a:solidFill>
              </a:rPr>
              <a:t>			- High Res. Met modeling</a:t>
            </a:r>
          </a:p>
          <a:p>
            <a:pPr>
              <a:lnSpc>
                <a:spcPct val="65000"/>
              </a:lnSpc>
            </a:pPr>
            <a:endParaRPr lang="en-US" sz="1600" b="1" dirty="0" smtClean="0">
              <a:solidFill>
                <a:schemeClr val="bg1"/>
              </a:solidFill>
            </a:endParaRPr>
          </a:p>
          <a:p>
            <a:pPr>
              <a:lnSpc>
                <a:spcPct val="65000"/>
              </a:lnSpc>
            </a:pPr>
            <a:r>
              <a:rPr lang="en-US" sz="1600" b="1" dirty="0" err="1" smtClean="0">
                <a:solidFill>
                  <a:schemeClr val="bg1"/>
                </a:solidFill>
              </a:rPr>
              <a:t>Youhua</a:t>
            </a:r>
            <a:r>
              <a:rPr lang="en-US" sz="1600" b="1" dirty="0" smtClean="0">
                <a:solidFill>
                  <a:schemeClr val="bg1"/>
                </a:solidFill>
              </a:rPr>
              <a:t> Tang 		- Regional In-line NEMS AQ development</a:t>
            </a:r>
          </a:p>
          <a:p>
            <a:pPr>
              <a:lnSpc>
                <a:spcPct val="65000"/>
              </a:lnSpc>
            </a:pPr>
            <a:r>
              <a:rPr lang="en-US" sz="1600" b="1" dirty="0" smtClean="0">
                <a:solidFill>
                  <a:schemeClr val="bg1"/>
                </a:solidFill>
              </a:rPr>
              <a:t>			- Lateral Boundary Condition studies</a:t>
            </a:r>
          </a:p>
          <a:p>
            <a:pPr>
              <a:lnSpc>
                <a:spcPct val="65000"/>
              </a:lnSpc>
            </a:pPr>
            <a:endParaRPr lang="en-US" sz="1600" b="1" dirty="0" smtClean="0">
              <a:solidFill>
                <a:schemeClr val="bg1"/>
              </a:solidFill>
            </a:endParaRPr>
          </a:p>
          <a:p>
            <a:pPr>
              <a:lnSpc>
                <a:spcPct val="65000"/>
              </a:lnSpc>
            </a:pPr>
            <a:r>
              <a:rPr lang="en-US" sz="1600" b="1" i="1" dirty="0" err="1" smtClean="0">
                <a:solidFill>
                  <a:schemeClr val="bg1"/>
                </a:solidFill>
              </a:rPr>
              <a:t>Jianping</a:t>
            </a:r>
            <a:r>
              <a:rPr lang="en-US" sz="1600" b="1" i="1" dirty="0" smtClean="0">
                <a:solidFill>
                  <a:schemeClr val="bg1"/>
                </a:solidFill>
              </a:rPr>
              <a:t> Huang</a:t>
            </a:r>
            <a:r>
              <a:rPr lang="en-US" sz="1600" b="1" dirty="0" smtClean="0">
                <a:solidFill>
                  <a:schemeClr val="bg1"/>
                </a:solidFill>
              </a:rPr>
              <a:t>	- Improved Met-</a:t>
            </a:r>
            <a:r>
              <a:rPr lang="en-US" sz="1600" b="1" dirty="0" err="1" smtClean="0">
                <a:solidFill>
                  <a:schemeClr val="bg1"/>
                </a:solidFill>
              </a:rPr>
              <a:t>chem</a:t>
            </a:r>
            <a:r>
              <a:rPr lang="en-US" sz="1600" b="1" dirty="0" smtClean="0">
                <a:solidFill>
                  <a:schemeClr val="bg1"/>
                </a:solidFill>
              </a:rPr>
              <a:t> coupling</a:t>
            </a:r>
          </a:p>
          <a:p>
            <a:pPr>
              <a:lnSpc>
                <a:spcPct val="65000"/>
              </a:lnSpc>
            </a:pPr>
            <a:r>
              <a:rPr lang="en-US" sz="1600" b="1" dirty="0" smtClean="0">
                <a:solidFill>
                  <a:schemeClr val="bg1"/>
                </a:solidFill>
              </a:rPr>
              <a:t>			- National AQF System Design &amp; Implementation</a:t>
            </a:r>
          </a:p>
          <a:p>
            <a:pPr>
              <a:lnSpc>
                <a:spcPct val="65000"/>
              </a:lnSpc>
              <a:buFontTx/>
              <a:buNone/>
            </a:pPr>
            <a:r>
              <a:rPr lang="en-US" sz="1600" b="1" dirty="0" smtClean="0">
                <a:solidFill>
                  <a:schemeClr val="bg1"/>
                </a:solidFill>
              </a:rPr>
              <a:t>                                               	- </a:t>
            </a:r>
            <a:r>
              <a:rPr lang="en-US" sz="1600" b="1" dirty="0" err="1" smtClean="0">
                <a:solidFill>
                  <a:schemeClr val="bg1"/>
                </a:solidFill>
              </a:rPr>
              <a:t>Hysplit</a:t>
            </a:r>
            <a:r>
              <a:rPr lang="en-US" sz="1600" b="1" dirty="0" smtClean="0">
                <a:solidFill>
                  <a:schemeClr val="bg1"/>
                </a:solidFill>
              </a:rPr>
              <a:t> Smoke &amp; CMAQ AOD verification</a:t>
            </a:r>
          </a:p>
          <a:p>
            <a:pPr>
              <a:lnSpc>
                <a:spcPct val="65000"/>
              </a:lnSpc>
              <a:buFontTx/>
              <a:buNone/>
            </a:pPr>
            <a:endParaRPr lang="en-US" sz="1600" b="1" dirty="0" smtClean="0">
              <a:solidFill>
                <a:schemeClr val="bg1"/>
              </a:solidFill>
            </a:endParaRPr>
          </a:p>
          <a:p>
            <a:pPr>
              <a:lnSpc>
                <a:spcPct val="65000"/>
              </a:lnSpc>
            </a:pPr>
            <a:r>
              <a:rPr lang="en-US" sz="1600" b="1" dirty="0" smtClean="0">
                <a:solidFill>
                  <a:schemeClr val="bg1"/>
                </a:solidFill>
              </a:rPr>
              <a:t>Sarah Lu		- Global </a:t>
            </a:r>
            <a:r>
              <a:rPr lang="en-US" sz="1600" b="1" dirty="0" err="1" smtClean="0">
                <a:solidFill>
                  <a:schemeClr val="bg1"/>
                </a:solidFill>
              </a:rPr>
              <a:t>radiative</a:t>
            </a:r>
            <a:r>
              <a:rPr lang="en-US" sz="1600" b="1" dirty="0" smtClean="0">
                <a:solidFill>
                  <a:schemeClr val="bg1"/>
                </a:solidFill>
              </a:rPr>
              <a:t> feedback testing </a:t>
            </a:r>
          </a:p>
          <a:p>
            <a:pPr>
              <a:lnSpc>
                <a:spcPct val="65000"/>
              </a:lnSpc>
            </a:pPr>
            <a:r>
              <a:rPr lang="en-US" sz="1600" b="1" dirty="0" smtClean="0">
                <a:solidFill>
                  <a:schemeClr val="bg1"/>
                </a:solidFill>
              </a:rPr>
              <a:t>			- NEMS GFS inline aerosols development</a:t>
            </a:r>
          </a:p>
          <a:p>
            <a:pPr>
              <a:lnSpc>
                <a:spcPct val="65000"/>
              </a:lnSpc>
            </a:pPr>
            <a:endParaRPr lang="en-US" sz="1600" b="1" dirty="0" smtClean="0">
              <a:solidFill>
                <a:schemeClr val="bg1"/>
              </a:solidFill>
            </a:endParaRPr>
          </a:p>
          <a:p>
            <a:pPr>
              <a:lnSpc>
                <a:spcPct val="65000"/>
              </a:lnSpc>
            </a:pPr>
            <a:r>
              <a:rPr lang="en-US" sz="1600" b="1" dirty="0" smtClean="0">
                <a:solidFill>
                  <a:schemeClr val="bg1"/>
                </a:solidFill>
              </a:rPr>
              <a:t>Ho-Chun Huang 	- </a:t>
            </a:r>
            <a:r>
              <a:rPr lang="en-US" sz="1600" b="1" dirty="0">
                <a:solidFill>
                  <a:schemeClr val="bg1"/>
                </a:solidFill>
              </a:rPr>
              <a:t>Chemical data </a:t>
            </a:r>
            <a:r>
              <a:rPr lang="en-US" sz="1600" b="1" dirty="0" smtClean="0">
                <a:solidFill>
                  <a:schemeClr val="bg1"/>
                </a:solidFill>
              </a:rPr>
              <a:t>assimilation</a:t>
            </a:r>
          </a:p>
          <a:p>
            <a:pPr marL="0" indent="0">
              <a:lnSpc>
                <a:spcPct val="65000"/>
              </a:lnSpc>
              <a:buNone/>
            </a:pPr>
            <a:r>
              <a:rPr lang="en-US" sz="1600" b="1" dirty="0">
                <a:solidFill>
                  <a:schemeClr val="bg1"/>
                </a:solidFill>
              </a:rPr>
              <a:t>	</a:t>
            </a:r>
            <a:r>
              <a:rPr lang="en-US" sz="1600" b="1" dirty="0" smtClean="0">
                <a:solidFill>
                  <a:schemeClr val="bg1"/>
                </a:solidFill>
              </a:rPr>
              <a:t>		- Global aerosol system sources</a:t>
            </a:r>
          </a:p>
          <a:p>
            <a:pPr marL="0" indent="0">
              <a:lnSpc>
                <a:spcPct val="65000"/>
              </a:lnSpc>
              <a:buNone/>
            </a:pPr>
            <a:endParaRPr lang="en-US" sz="1600" b="1" dirty="0" smtClean="0">
              <a:solidFill>
                <a:schemeClr val="bg1"/>
              </a:solidFill>
            </a:endParaRPr>
          </a:p>
          <a:p>
            <a:pPr>
              <a:lnSpc>
                <a:spcPct val="65000"/>
              </a:lnSpc>
            </a:pPr>
            <a:r>
              <a:rPr lang="en-US" sz="1600" b="1" dirty="0" smtClean="0">
                <a:solidFill>
                  <a:schemeClr val="bg1"/>
                </a:solidFill>
              </a:rPr>
              <a:t>Jeff McQueen		- AQF System Evaluation</a:t>
            </a:r>
          </a:p>
          <a:p>
            <a:pPr>
              <a:lnSpc>
                <a:spcPct val="65000"/>
              </a:lnSpc>
              <a:buNone/>
            </a:pPr>
            <a:r>
              <a:rPr lang="en-US" sz="1600" b="1" dirty="0" smtClean="0">
                <a:solidFill>
                  <a:schemeClr val="bg1"/>
                </a:solidFill>
              </a:rPr>
              <a:t>				- DOD Dispersion &amp; PBL analysis support</a:t>
            </a:r>
          </a:p>
          <a:p>
            <a:pPr>
              <a:lnSpc>
                <a:spcPct val="65000"/>
              </a:lnSpc>
            </a:pPr>
            <a:endParaRPr lang="en-US" sz="1600" b="1" dirty="0" smtClean="0">
              <a:solidFill>
                <a:schemeClr val="bg1"/>
              </a:solidFill>
            </a:endParaRPr>
          </a:p>
          <a:p>
            <a:pPr>
              <a:lnSpc>
                <a:spcPct val="65000"/>
              </a:lnSpc>
            </a:pPr>
            <a:r>
              <a:rPr lang="en-US" sz="1600" b="1" i="1" dirty="0" smtClean="0">
                <a:solidFill>
                  <a:schemeClr val="bg1"/>
                </a:solidFill>
              </a:rPr>
              <a:t>Geoff Manikin 		- </a:t>
            </a:r>
            <a:r>
              <a:rPr lang="en-US" sz="1600" b="1" i="1" dirty="0" err="1" smtClean="0">
                <a:solidFill>
                  <a:schemeClr val="bg1"/>
                </a:solidFill>
              </a:rPr>
              <a:t>Hysplit</a:t>
            </a:r>
            <a:r>
              <a:rPr lang="en-US" sz="1600" b="1" i="1" dirty="0" smtClean="0">
                <a:solidFill>
                  <a:schemeClr val="bg1"/>
                </a:solidFill>
              </a:rPr>
              <a:t> </a:t>
            </a:r>
            <a:r>
              <a:rPr lang="en-US" sz="1600" b="1" i="1" dirty="0" err="1" smtClean="0">
                <a:solidFill>
                  <a:schemeClr val="bg1"/>
                </a:solidFill>
              </a:rPr>
              <a:t>Smoke,dust</a:t>
            </a:r>
            <a:r>
              <a:rPr lang="en-US" sz="1600" b="1" i="1" dirty="0" smtClean="0">
                <a:solidFill>
                  <a:schemeClr val="bg1"/>
                </a:solidFill>
              </a:rPr>
              <a:t>, RSMC testing &amp; implementation</a:t>
            </a:r>
          </a:p>
          <a:p>
            <a:pPr>
              <a:lnSpc>
                <a:spcPct val="65000"/>
              </a:lnSpc>
            </a:pPr>
            <a:endParaRPr lang="en-US" sz="1600" b="1" i="1" dirty="0" smtClean="0">
              <a:solidFill>
                <a:schemeClr val="bg1"/>
              </a:solidFill>
            </a:endParaRPr>
          </a:p>
          <a:p>
            <a:pPr>
              <a:lnSpc>
                <a:spcPct val="65000"/>
              </a:lnSpc>
            </a:pPr>
            <a:r>
              <a:rPr lang="en-US" sz="1600" b="1" dirty="0" err="1" smtClean="0">
                <a:solidFill>
                  <a:schemeClr val="bg1"/>
                </a:solidFill>
              </a:rPr>
              <a:t>Caterina</a:t>
            </a:r>
            <a:r>
              <a:rPr lang="en-US" sz="1600" b="1" dirty="0" smtClean="0">
                <a:solidFill>
                  <a:schemeClr val="bg1"/>
                </a:solidFill>
              </a:rPr>
              <a:t> </a:t>
            </a:r>
            <a:r>
              <a:rPr lang="en-US" sz="1600" b="1" dirty="0" err="1" smtClean="0">
                <a:solidFill>
                  <a:schemeClr val="bg1"/>
                </a:solidFill>
              </a:rPr>
              <a:t>Tassone</a:t>
            </a:r>
            <a:r>
              <a:rPr lang="en-US" sz="1600" b="1" dirty="0" smtClean="0">
                <a:solidFill>
                  <a:schemeClr val="bg1"/>
                </a:solidFill>
              </a:rPr>
              <a:t>	 - Real-time 2.5 km Boundary Layer Analysis</a:t>
            </a:r>
          </a:p>
          <a:p>
            <a:pPr>
              <a:lnSpc>
                <a:spcPct val="65000"/>
              </a:lnSpc>
            </a:pPr>
            <a:r>
              <a:rPr lang="en-US" sz="1600" b="1" dirty="0" err="1" smtClean="0">
                <a:solidFill>
                  <a:schemeClr val="bg1"/>
                </a:solidFill>
              </a:rPr>
              <a:t>Binbin</a:t>
            </a:r>
            <a:r>
              <a:rPr lang="en-US" sz="1600" b="1" dirty="0" smtClean="0">
                <a:solidFill>
                  <a:schemeClr val="bg1"/>
                </a:solidFill>
              </a:rPr>
              <a:t> Zhou		 – Dispersion/ensemble modeling for H.S.</a:t>
            </a:r>
            <a:endParaRPr lang="en-US" sz="2400" b="1" dirty="0" smtClean="0">
              <a:solidFill>
                <a:schemeClr val="bg1"/>
              </a:solidFill>
            </a:endParaRPr>
          </a:p>
        </p:txBody>
      </p:sp>
      <p:sp>
        <p:nvSpPr>
          <p:cNvPr id="6" name="Slide Number Placeholder 5"/>
          <p:cNvSpPr>
            <a:spLocks noGrp="1"/>
          </p:cNvSpPr>
          <p:nvPr>
            <p:ph type="sldNum" sz="quarter" idx="10"/>
          </p:nvPr>
        </p:nvSpPr>
        <p:spPr/>
        <p:txBody>
          <a:bodyPr/>
          <a:lstStyle/>
          <a:p>
            <a:pPr>
              <a:defRPr/>
            </a:pPr>
            <a:fld id="{F1697CB9-9DA4-4114-B99E-50C89E117ABF}"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1SFC_favgvso33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828800"/>
            <a:ext cx="4800600" cy="3709554"/>
          </a:xfrm>
          <a:prstGeom prst="rect">
            <a:avLst/>
          </a:prstGeom>
        </p:spPr>
      </p:pic>
      <p:pic>
        <p:nvPicPr>
          <p:cNvPr id="4" name="Picture 3" descr="RH1SFC_favgvso33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905000"/>
            <a:ext cx="4536141" cy="3505200"/>
          </a:xfrm>
          <a:prstGeom prst="rect">
            <a:avLst/>
          </a:prstGeom>
        </p:spPr>
      </p:pic>
      <p:sp>
        <p:nvSpPr>
          <p:cNvPr id="138242" name="Rectangle 2"/>
          <p:cNvSpPr>
            <a:spLocks noChangeArrowheads="1"/>
          </p:cNvSpPr>
          <p:nvPr/>
        </p:nvSpPr>
        <p:spPr bwMode="auto">
          <a:xfrm>
            <a:off x="2426758" y="0"/>
            <a:ext cx="4366699" cy="1446550"/>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p>
          <a:p>
            <a:pPr algn="ctr">
              <a:defRPr/>
            </a:pP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562600"/>
            <a:ext cx="5791200" cy="923330"/>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smtClean="0"/>
              <a:t>  NMMB  RH forecasts good</a:t>
            </a:r>
          </a:p>
          <a:p>
            <a:pPr eaLnBrk="1" hangingPunct="1">
              <a:buFontTx/>
              <a:buChar char="•"/>
            </a:pPr>
            <a:r>
              <a:rPr lang="en-US" sz="1800" b="0" dirty="0" smtClean="0"/>
              <a:t>  High RH correlated with lower ozone in Mid July</a:t>
            </a:r>
          </a:p>
          <a:p>
            <a:pPr lvl="1" eaLnBrk="1" hangingPunct="1">
              <a:buFontTx/>
              <a:buChar char="•"/>
            </a:pPr>
            <a:r>
              <a:rPr lang="en-US" sz="1800" b="0" dirty="0" smtClean="0"/>
              <a:t>Clouds ?</a:t>
            </a:r>
          </a:p>
        </p:txBody>
      </p:sp>
      <p:sp>
        <p:nvSpPr>
          <p:cNvPr id="32772" name="Text Box 5"/>
          <p:cNvSpPr txBox="1">
            <a:spLocks noChangeArrowheads="1"/>
          </p:cNvSpPr>
          <p:nvPr/>
        </p:nvSpPr>
        <p:spPr bwMode="auto">
          <a:xfrm>
            <a:off x="7696200" y="220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352800" y="2209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20</a:t>
            </a:fld>
            <a:endParaRPr lang="en-US"/>
          </a:p>
        </p:txBody>
      </p:sp>
    </p:spTree>
    <p:extLst>
      <p:ext uri="{BB962C8B-B14F-4D97-AF65-F5344CB8AC3E}">
        <p14:creationId xmlns:p14="http://schemas.microsoft.com/office/powerpoint/2010/main" val="2189853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H1SFC_favgvso33_NAMXSEC.gif"/>
          <p:cNvPicPr>
            <a:picLocks noChangeAspect="1"/>
          </p:cNvPicPr>
          <p:nvPr/>
        </p:nvPicPr>
        <p:blipFill rotWithShape="1">
          <a:blip r:embed="rId2">
            <a:extLst>
              <a:ext uri="{28A0092B-C50C-407E-A947-70E740481C1C}">
                <a14:useLocalDpi xmlns:a14="http://schemas.microsoft.com/office/drawing/2010/main" val="0"/>
              </a:ext>
            </a:extLst>
          </a:blip>
          <a:srcRect l="3300" t="1949" r="6053" b="-34196"/>
          <a:stretch/>
        </p:blipFill>
        <p:spPr>
          <a:xfrm>
            <a:off x="4572000" y="1427301"/>
            <a:ext cx="4572001" cy="5125899"/>
          </a:xfrm>
          <a:prstGeom prst="rect">
            <a:avLst/>
          </a:prstGeom>
        </p:spPr>
      </p:pic>
      <p:pic>
        <p:nvPicPr>
          <p:cNvPr id="4" name="Picture 3" descr="RH1SFC_favgvso33_NAMXGMC.gif"/>
          <p:cNvPicPr>
            <a:picLocks noChangeAspect="1"/>
          </p:cNvPicPr>
          <p:nvPr/>
        </p:nvPicPr>
        <p:blipFill rotWithShape="1">
          <a:blip r:embed="rId3">
            <a:extLst>
              <a:ext uri="{28A0092B-C50C-407E-A947-70E740481C1C}">
                <a14:useLocalDpi xmlns:a14="http://schemas.microsoft.com/office/drawing/2010/main" val="0"/>
              </a:ext>
            </a:extLst>
          </a:blip>
          <a:srcRect l="4631" t="2924" r="4382" b="3743"/>
          <a:stretch/>
        </p:blipFill>
        <p:spPr>
          <a:xfrm>
            <a:off x="76201" y="1447800"/>
            <a:ext cx="4661145" cy="3683555"/>
          </a:xfrm>
          <a:prstGeom prst="rect">
            <a:avLst/>
          </a:prstGeom>
        </p:spPr>
      </p:pic>
      <p:sp>
        <p:nvSpPr>
          <p:cNvPr id="138242" name="Rectangle 2"/>
          <p:cNvSpPr>
            <a:spLocks noChangeArrowheads="1"/>
          </p:cNvSpPr>
          <p:nvPr/>
        </p:nvSpPr>
        <p:spPr bwMode="auto">
          <a:xfrm>
            <a:off x="2253415" y="0"/>
            <a:ext cx="4713400"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Gulf  and SE States</a:t>
            </a:r>
          </a:p>
          <a:p>
            <a:pPr algn="ctr">
              <a:defRPr/>
            </a:pPr>
            <a:r>
              <a:rPr lang="en-US" sz="2000" i="1" dirty="0" smtClean="0">
                <a:solidFill>
                  <a:srgbClr val="000000"/>
                </a:solidFill>
                <a:effectLst>
                  <a:outerShdw blurRad="38100" dist="38100" dir="2700000" algn="tl">
                    <a:srgbClr val="C0C0C0"/>
                  </a:outerShdw>
                </a:effectLst>
              </a:rPr>
              <a:t>2m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2209800" y="5410200"/>
            <a:ext cx="5181600" cy="1200329"/>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smtClean="0"/>
              <a:t>  SE NMMB  RH forecasts good</a:t>
            </a:r>
          </a:p>
          <a:p>
            <a:pPr eaLnBrk="1" hangingPunct="1">
              <a:buFontTx/>
              <a:buChar char="•"/>
            </a:pPr>
            <a:r>
              <a:rPr lang="en-US" sz="1800" b="0" dirty="0" smtClean="0"/>
              <a:t>  High RH correlated with </a:t>
            </a:r>
            <a:r>
              <a:rPr lang="en-US" sz="1800" b="0" dirty="0"/>
              <a:t> </a:t>
            </a:r>
            <a:r>
              <a:rPr lang="en-US" sz="1800" b="0" dirty="0" smtClean="0"/>
              <a:t>lower observed   ozone and larger model </a:t>
            </a:r>
            <a:r>
              <a:rPr lang="en-US" sz="1800" b="0" dirty="0" err="1" smtClean="0"/>
              <a:t>overprediction</a:t>
            </a:r>
            <a:endParaRPr lang="en-US" sz="1800" b="0" dirty="0" smtClean="0"/>
          </a:p>
          <a:p>
            <a:pPr lvl="1" eaLnBrk="1" hangingPunct="1">
              <a:buFontTx/>
              <a:buChar char="•"/>
            </a:pPr>
            <a:r>
              <a:rPr lang="en-US" sz="1800" b="0" dirty="0" err="1" smtClean="0"/>
              <a:t>esp</a:t>
            </a:r>
            <a:r>
              <a:rPr lang="en-US" sz="1800" b="0" dirty="0" smtClean="0"/>
              <a:t> July 15, 26, 31</a:t>
            </a:r>
          </a:p>
        </p:txBody>
      </p:sp>
      <p:sp>
        <p:nvSpPr>
          <p:cNvPr id="32772" name="Text Box 5"/>
          <p:cNvSpPr txBox="1">
            <a:spLocks noChangeArrowheads="1"/>
          </p:cNvSpPr>
          <p:nvPr/>
        </p:nvSpPr>
        <p:spPr bwMode="auto">
          <a:xfrm>
            <a:off x="8153400" y="1676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SE</a:t>
            </a:r>
            <a:endParaRPr lang="en-US" sz="1800" dirty="0"/>
          </a:p>
        </p:txBody>
      </p:sp>
      <p:sp>
        <p:nvSpPr>
          <p:cNvPr id="32773" name="Text Box 7"/>
          <p:cNvSpPr txBox="1">
            <a:spLocks noChangeArrowheads="1"/>
          </p:cNvSpPr>
          <p:nvPr/>
        </p:nvSpPr>
        <p:spPr bwMode="auto">
          <a:xfrm>
            <a:off x="3733800" y="1752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Gulf</a:t>
            </a:r>
            <a:endParaRPr lang="en-US" sz="1800" dirty="0"/>
          </a:p>
        </p:txBody>
      </p:sp>
      <p:sp>
        <p:nvSpPr>
          <p:cNvPr id="7" name="Slide Number Placeholder 6"/>
          <p:cNvSpPr>
            <a:spLocks noGrp="1"/>
          </p:cNvSpPr>
          <p:nvPr>
            <p:ph type="sldNum" sz="quarter" idx="10"/>
          </p:nvPr>
        </p:nvSpPr>
        <p:spPr/>
        <p:txBody>
          <a:bodyPr/>
          <a:lstStyle/>
          <a:p>
            <a:pPr>
              <a:defRPr/>
            </a:pPr>
            <a:fld id="{CB738AA6-A23D-4BF5-88C1-AA0B5C82B613}" type="slidenum">
              <a:rPr lang="en-US" smtClean="0"/>
              <a:pPr>
                <a:defRPr/>
              </a:pPr>
              <a:t>21</a:t>
            </a:fld>
            <a:endParaRPr lang="en-US"/>
          </a:p>
        </p:txBody>
      </p:sp>
    </p:spTree>
    <p:extLst>
      <p:ext uri="{BB962C8B-B14F-4D97-AF65-F5344CB8AC3E}">
        <p14:creationId xmlns:p14="http://schemas.microsoft.com/office/powerpoint/2010/main" val="117266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2743200" y="5867400"/>
            <a:ext cx="3276600" cy="923330"/>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rgbClr val="3333FF"/>
                </a:solidFill>
              </a:rPr>
              <a:t>West : O3 -  , V +</a:t>
            </a:r>
          </a:p>
          <a:p>
            <a:pPr eaLnBrk="1" hangingPunct="1">
              <a:buFontTx/>
              <a:buChar char="•"/>
            </a:pPr>
            <a:r>
              <a:rPr lang="en-US" sz="1800" b="0" dirty="0">
                <a:solidFill>
                  <a:srgbClr val="3333FF"/>
                </a:solidFill>
              </a:rPr>
              <a:t> </a:t>
            </a:r>
            <a:r>
              <a:rPr lang="en-US" sz="1800" b="0" dirty="0" smtClean="0">
                <a:solidFill>
                  <a:srgbClr val="3333FF"/>
                </a:solidFill>
              </a:rPr>
              <a:t>East : Wind Speed </a:t>
            </a:r>
            <a:r>
              <a:rPr lang="en-US" sz="1800" b="0" dirty="0" err="1" smtClean="0">
                <a:solidFill>
                  <a:srgbClr val="3333FF"/>
                </a:solidFill>
              </a:rPr>
              <a:t>underpredicted</a:t>
            </a:r>
            <a:r>
              <a:rPr lang="en-US" sz="1800" b="0" dirty="0">
                <a:solidFill>
                  <a:srgbClr val="3333FF"/>
                </a:solidFill>
              </a:rPr>
              <a:t> </a:t>
            </a:r>
            <a:r>
              <a:rPr lang="en-US" sz="1800" b="0" dirty="0" err="1" smtClean="0">
                <a:solidFill>
                  <a:srgbClr val="3333FF"/>
                </a:solidFill>
              </a:rPr>
              <a:t>esp</a:t>
            </a:r>
            <a:r>
              <a:rPr lang="en-US" sz="1800" b="0" dirty="0" smtClean="0">
                <a:solidFill>
                  <a:srgbClr val="3333FF"/>
                </a:solidFill>
              </a:rPr>
              <a:t> at night</a:t>
            </a:r>
            <a:endParaRPr lang="en-US" sz="1800" b="0" dirty="0">
              <a:solidFill>
                <a:srgbClr val="3333FF"/>
              </a:solidFill>
            </a:endParaRPr>
          </a:p>
        </p:txBody>
      </p:sp>
      <p:sp>
        <p:nvSpPr>
          <p:cNvPr id="32772" name="Text Box 5"/>
          <p:cNvSpPr txBox="1">
            <a:spLocks noChangeArrowheads="1"/>
          </p:cNvSpPr>
          <p:nvPr/>
        </p:nvSpPr>
        <p:spPr bwMode="auto">
          <a:xfrm>
            <a:off x="7467600" y="28956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048000" y="2895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pic>
        <p:nvPicPr>
          <p:cNvPr id="3" name="Picture 2" descr="VWND1SFC_favgvsoDIU_NAMXWS.gif"/>
          <p:cNvPicPr>
            <a:picLocks noChangeAspect="1"/>
          </p:cNvPicPr>
          <p:nvPr/>
        </p:nvPicPr>
        <p:blipFill rotWithShape="1">
          <a:blip r:embed="rId2">
            <a:extLst>
              <a:ext uri="{28A0092B-C50C-407E-A947-70E740481C1C}">
                <a14:useLocalDpi xmlns:a14="http://schemas.microsoft.com/office/drawing/2010/main" val="0"/>
              </a:ext>
            </a:extLst>
          </a:blip>
          <a:srcRect l="3282" t="2941" r="4294" b="2615"/>
          <a:stretch/>
        </p:blipFill>
        <p:spPr>
          <a:xfrm>
            <a:off x="0" y="1600200"/>
            <a:ext cx="4800600" cy="3790637"/>
          </a:xfrm>
          <a:prstGeom prst="rect">
            <a:avLst/>
          </a:prstGeom>
        </p:spPr>
      </p:pic>
      <p:pic>
        <p:nvPicPr>
          <p:cNvPr id="4" name="Picture 3" descr="VWND1SFC_favgvsoDIU_NAMXES.gif"/>
          <p:cNvPicPr>
            <a:picLocks noChangeAspect="1"/>
          </p:cNvPicPr>
          <p:nvPr/>
        </p:nvPicPr>
        <p:blipFill rotWithShape="1">
          <a:blip r:embed="rId3">
            <a:extLst>
              <a:ext uri="{28A0092B-C50C-407E-A947-70E740481C1C}">
                <a14:useLocalDpi xmlns:a14="http://schemas.microsoft.com/office/drawing/2010/main" val="0"/>
              </a:ext>
            </a:extLst>
          </a:blip>
          <a:srcRect l="3804" t="2380" r="4993" b="2722"/>
          <a:stretch/>
        </p:blipFill>
        <p:spPr>
          <a:xfrm>
            <a:off x="4572000" y="1589990"/>
            <a:ext cx="4572000" cy="3676046"/>
          </a:xfrm>
          <a:prstGeom prst="rect">
            <a:avLst/>
          </a:prstGeom>
        </p:spPr>
      </p:pic>
      <p:sp>
        <p:nvSpPr>
          <p:cNvPr id="8" name="Rectangle 2"/>
          <p:cNvSpPr>
            <a:spLocks noChangeArrowheads="1"/>
          </p:cNvSpPr>
          <p:nvPr/>
        </p:nvSpPr>
        <p:spPr bwMode="auto">
          <a:xfrm>
            <a:off x="2620621" y="0"/>
            <a:ext cx="3978972"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10 m Wind Speed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mean forecasts</a:t>
            </a:r>
            <a:endParaRPr lang="en-US" sz="2000" i="1" dirty="0">
              <a:solidFill>
                <a:srgbClr val="3333FF"/>
              </a:solidFill>
              <a:effectLst>
                <a:outerShdw blurRad="38100" dist="38100" dir="2700000" algn="tl">
                  <a:srgbClr val="C0C0C0"/>
                </a:outerShdw>
              </a:effectLst>
            </a:endParaRP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22</a:t>
            </a:fld>
            <a:endParaRPr lang="en-US"/>
          </a:p>
        </p:txBody>
      </p:sp>
    </p:spTree>
    <p:extLst>
      <p:ext uri="{BB962C8B-B14F-4D97-AF65-F5344CB8AC3E}">
        <p14:creationId xmlns:p14="http://schemas.microsoft.com/office/powerpoint/2010/main" val="669165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6381750"/>
            <a:ext cx="685800" cy="476250"/>
          </a:xfrm>
          <a:prstGeom prst="rect">
            <a:avLst/>
          </a:prstGeom>
        </p:spPr>
        <p:txBody>
          <a:bodyPr/>
          <a:lstStyle/>
          <a:p>
            <a:fld id="{25AA2F97-4B8A-4072-860C-42EF310B601E}" type="slidenum">
              <a:rPr lang="en-US"/>
              <a:pPr/>
              <a:t>23</a:t>
            </a:fld>
            <a:endParaRPr lang="en-US" dirty="0"/>
          </a:p>
        </p:txBody>
      </p:sp>
      <p:sp>
        <p:nvSpPr>
          <p:cNvPr id="12293" name="Rectangle 5"/>
          <p:cNvSpPr>
            <a:spLocks noChangeArrowheads="1"/>
          </p:cNvSpPr>
          <p:nvPr/>
        </p:nvSpPr>
        <p:spPr bwMode="auto">
          <a:xfrm>
            <a:off x="1524000" y="5711329"/>
            <a:ext cx="6019800" cy="923330"/>
          </a:xfrm>
          <a:prstGeom prst="rect">
            <a:avLst/>
          </a:prstGeom>
          <a:noFill/>
          <a:ln w="9525">
            <a:noFill/>
            <a:miter lim="800000"/>
            <a:headEnd/>
            <a:tailEnd/>
          </a:ln>
          <a:effectLst/>
        </p:spPr>
        <p:txBody>
          <a:bodyPr anchor="ctr">
            <a:spAutoFit/>
          </a:bodyPr>
          <a:lstStyle/>
          <a:p>
            <a:pPr algn="ctr"/>
            <a:r>
              <a:rPr lang="en-US" i="1" dirty="0"/>
              <a:t>Diurnal cycle of ACARS PBL depth estimates</a:t>
            </a:r>
          </a:p>
          <a:p>
            <a:pPr algn="ctr"/>
            <a:r>
              <a:rPr lang="en-US" i="1" dirty="0"/>
              <a:t>NAM </a:t>
            </a:r>
            <a:r>
              <a:rPr lang="en-US" i="1" dirty="0" err="1" smtClean="0"/>
              <a:t>vs</a:t>
            </a:r>
            <a:r>
              <a:rPr lang="en-US" i="1" dirty="0" smtClean="0"/>
              <a:t> NAMX </a:t>
            </a:r>
            <a:r>
              <a:rPr lang="en-US" i="1" dirty="0" err="1" smtClean="0"/>
              <a:t>vs</a:t>
            </a:r>
            <a:r>
              <a:rPr lang="en-US" i="1" dirty="0" smtClean="0"/>
              <a:t> CONUSNESTX </a:t>
            </a:r>
          </a:p>
          <a:p>
            <a:pPr algn="ctr"/>
            <a:r>
              <a:rPr lang="en-US" i="1" dirty="0" smtClean="0"/>
              <a:t>Averaged </a:t>
            </a:r>
            <a:r>
              <a:rPr lang="en-US" i="1" dirty="0"/>
              <a:t>for </a:t>
            </a:r>
            <a:r>
              <a:rPr lang="en-US" i="1" dirty="0" smtClean="0"/>
              <a:t>Sept 9 – 28, 2011</a:t>
            </a:r>
            <a:endParaRPr lang="en-US" dirty="0"/>
          </a:p>
        </p:txBody>
      </p:sp>
      <p:sp>
        <p:nvSpPr>
          <p:cNvPr id="12295" name="Text Box 7"/>
          <p:cNvSpPr txBox="1">
            <a:spLocks noChangeArrowheads="1"/>
          </p:cNvSpPr>
          <p:nvPr/>
        </p:nvSpPr>
        <p:spPr bwMode="auto">
          <a:xfrm>
            <a:off x="1721605" y="0"/>
            <a:ext cx="6069226" cy="1138773"/>
          </a:xfrm>
          <a:prstGeom prst="rect">
            <a:avLst/>
          </a:prstGeom>
          <a:noFill/>
          <a:ln w="9525">
            <a:noFill/>
            <a:miter lim="800000"/>
            <a:headEnd/>
            <a:tailEnd/>
          </a:ln>
          <a:effectLst/>
        </p:spPr>
        <p:txBody>
          <a:bodyPr wrap="none">
            <a:spAutoFit/>
          </a:bodyPr>
          <a:lstStyle/>
          <a:p>
            <a:pPr algn="ctr"/>
            <a:r>
              <a:rPr lang="en-US" sz="2800" b="1" dirty="0" smtClean="0">
                <a:solidFill>
                  <a:srgbClr val="3333FF"/>
                </a:solidFill>
              </a:rPr>
              <a:t>NAM, NAMX, Nest </a:t>
            </a:r>
            <a:r>
              <a:rPr lang="en-US" sz="2800" b="1" dirty="0">
                <a:solidFill>
                  <a:srgbClr val="3333FF"/>
                </a:solidFill>
              </a:rPr>
              <a:t>PBL </a:t>
            </a:r>
            <a:r>
              <a:rPr lang="en-US" sz="2800" b="1" dirty="0" smtClean="0">
                <a:solidFill>
                  <a:srgbClr val="3333FF"/>
                </a:solidFill>
              </a:rPr>
              <a:t>verification</a:t>
            </a:r>
          </a:p>
          <a:p>
            <a:pPr algn="ctr"/>
            <a:r>
              <a:rPr lang="en-US" sz="2400" b="1" dirty="0" smtClean="0">
                <a:solidFill>
                  <a:srgbClr val="3333FF"/>
                </a:solidFill>
              </a:rPr>
              <a:t>averaged </a:t>
            </a:r>
            <a:r>
              <a:rPr lang="en-US" sz="2400" b="1" dirty="0">
                <a:solidFill>
                  <a:srgbClr val="3333FF"/>
                </a:solidFill>
              </a:rPr>
              <a:t>over </a:t>
            </a:r>
            <a:r>
              <a:rPr lang="en-US" sz="2400" dirty="0" smtClean="0">
                <a:solidFill>
                  <a:srgbClr val="3333FF"/>
                </a:solidFill>
              </a:rPr>
              <a:t>West, East</a:t>
            </a:r>
            <a:r>
              <a:rPr lang="en-US" sz="2400" b="1" dirty="0" smtClean="0">
                <a:solidFill>
                  <a:srgbClr val="3333FF"/>
                </a:solidFill>
              </a:rPr>
              <a:t> domains</a:t>
            </a:r>
          </a:p>
          <a:p>
            <a:pPr algn="r"/>
            <a:r>
              <a:rPr lang="en-US" sz="1600" dirty="0" smtClean="0"/>
              <a:t>Marina </a:t>
            </a:r>
            <a:r>
              <a:rPr lang="en-US" sz="1600" dirty="0" err="1" smtClean="0"/>
              <a:t>Tsidulko</a:t>
            </a:r>
            <a:endParaRPr lang="en-US" sz="1600" b="1" dirty="0"/>
          </a:p>
        </p:txBody>
      </p:sp>
      <p:sp>
        <p:nvSpPr>
          <p:cNvPr id="2" name="AutoShape 2" descr="imap://jeff%2Emcqueen@mail.nems.noaa.gov:993/fetch%3EUID%3E/INBOX%3E106212?part=1.4&amp;type=image/gif&amp;filename=nam_namx_conusnestx_diu_G245_Sep.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922319"/>
            <a:ext cx="4612340" cy="356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1" y="1902061"/>
            <a:ext cx="4737168" cy="366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450610" y="0"/>
            <a:ext cx="1838965" cy="523220"/>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rPr>
              <a:t>Summary</a:t>
            </a:r>
            <a:endParaRPr lang="en-US" sz="2800" dirty="0">
              <a:solidFill>
                <a:srgbClr val="3333FF"/>
              </a:solidFill>
              <a:effectLst>
                <a:outerShdw blurRad="38100" dist="38100" dir="2700000" algn="tl">
                  <a:srgbClr val="C0C0C0"/>
                </a:outerShdw>
              </a:effectLst>
            </a:endParaRPr>
          </a:p>
        </p:txBody>
      </p:sp>
      <p:sp>
        <p:nvSpPr>
          <p:cNvPr id="21507" name="Text Box 3"/>
          <p:cNvSpPr txBox="1">
            <a:spLocks noChangeArrowheads="1"/>
          </p:cNvSpPr>
          <p:nvPr/>
        </p:nvSpPr>
        <p:spPr bwMode="auto">
          <a:xfrm>
            <a:off x="228600" y="610135"/>
            <a:ext cx="8382000" cy="5262981"/>
          </a:xfrm>
          <a:prstGeom prst="rect">
            <a:avLst/>
          </a:prstGeom>
          <a:noFill/>
          <a:ln w="3175">
            <a:solidFill>
              <a:srgbClr val="FFFFFF"/>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charset="0"/>
              <a:buChar char="•"/>
            </a:pPr>
            <a:r>
              <a:rPr lang="en-US" dirty="0">
                <a:solidFill>
                  <a:schemeClr val="accent2"/>
                </a:solidFill>
              </a:rPr>
              <a:t> </a:t>
            </a:r>
            <a:r>
              <a:rPr lang="en-US" dirty="0" smtClean="0">
                <a:solidFill>
                  <a:schemeClr val="accent2"/>
                </a:solidFill>
              </a:rPr>
              <a:t> CMAQ ozone forecasts improved with NMMB met driver</a:t>
            </a:r>
          </a:p>
          <a:p>
            <a:pPr lvl="1">
              <a:buFont typeface="Arial" pitchFamily="34" charset="0"/>
              <a:buChar char="•"/>
            </a:pPr>
            <a:r>
              <a:rPr lang="en-US" dirty="0" smtClean="0">
                <a:solidFill>
                  <a:schemeClr val="accent2"/>
                </a:solidFill>
              </a:rPr>
              <a:t> </a:t>
            </a:r>
            <a:r>
              <a:rPr lang="en-US" b="0" dirty="0" smtClean="0">
                <a:solidFill>
                  <a:schemeClr val="accent2"/>
                </a:solidFill>
              </a:rPr>
              <a:t>Improved temperature forecasts</a:t>
            </a:r>
          </a:p>
          <a:p>
            <a:pPr lvl="1">
              <a:buFont typeface="Arial" pitchFamily="34" charset="0"/>
              <a:buChar char="•"/>
            </a:pPr>
            <a:r>
              <a:rPr lang="en-US" b="0" dirty="0" smtClean="0">
                <a:solidFill>
                  <a:schemeClr val="accent2"/>
                </a:solidFill>
              </a:rPr>
              <a:t> More boundary layer mixing in AM</a:t>
            </a:r>
          </a:p>
          <a:p>
            <a:pPr lvl="1">
              <a:buFont typeface="Arial" pitchFamily="34" charset="0"/>
              <a:buChar char="•"/>
            </a:pPr>
            <a:r>
              <a:rPr lang="en-US" b="0" dirty="0" smtClean="0">
                <a:solidFill>
                  <a:schemeClr val="accent2"/>
                </a:solidFill>
              </a:rPr>
              <a:t> Improved moisture forecasts in West</a:t>
            </a:r>
          </a:p>
          <a:p>
            <a:pPr lvl="1">
              <a:buFont typeface="Arial" pitchFamily="34" charset="0"/>
              <a:buChar char="•"/>
            </a:pPr>
            <a:r>
              <a:rPr lang="en-US" b="0" dirty="0" smtClean="0">
                <a:solidFill>
                  <a:schemeClr val="accent2"/>
                </a:solidFill>
              </a:rPr>
              <a:t> Moist bias in East</a:t>
            </a:r>
          </a:p>
          <a:p>
            <a:pPr lvl="1">
              <a:buFont typeface="Arial" pitchFamily="34" charset="0"/>
              <a:buChar char="•"/>
            </a:pPr>
            <a:r>
              <a:rPr lang="en-US" b="0" dirty="0">
                <a:solidFill>
                  <a:schemeClr val="accent2"/>
                </a:solidFill>
              </a:rPr>
              <a:t> </a:t>
            </a:r>
            <a:endParaRPr lang="en-US" b="0" dirty="0" smtClean="0">
              <a:solidFill>
                <a:schemeClr val="accent2"/>
              </a:solidFill>
            </a:endParaRPr>
          </a:p>
          <a:p>
            <a:pPr lvl="1">
              <a:buFont typeface="Arial" pitchFamily="34" charset="0"/>
              <a:buChar char="•"/>
            </a:pPr>
            <a:endParaRPr lang="en-US" dirty="0" smtClean="0">
              <a:solidFill>
                <a:schemeClr val="accent2"/>
              </a:solidFill>
            </a:endParaRPr>
          </a:p>
          <a:p>
            <a:pPr>
              <a:buFont typeface="Arial" charset="0"/>
              <a:buChar char="•"/>
            </a:pPr>
            <a:r>
              <a:rPr lang="en-US" dirty="0" smtClean="0">
                <a:solidFill>
                  <a:schemeClr val="accent2"/>
                </a:solidFill>
              </a:rPr>
              <a:t> Met Impacts on AQ</a:t>
            </a:r>
          </a:p>
          <a:p>
            <a:pPr lvl="1">
              <a:buFont typeface="Arial" charset="0"/>
              <a:buChar char="•"/>
            </a:pPr>
            <a:r>
              <a:rPr lang="en-US" b="0" dirty="0" smtClean="0">
                <a:solidFill>
                  <a:schemeClr val="accent2"/>
                </a:solidFill>
              </a:rPr>
              <a:t> Largest ozone </a:t>
            </a:r>
            <a:r>
              <a:rPr lang="en-US" b="0" dirty="0" err="1" smtClean="0">
                <a:solidFill>
                  <a:schemeClr val="accent2"/>
                </a:solidFill>
              </a:rPr>
              <a:t>overprediction</a:t>
            </a:r>
            <a:r>
              <a:rPr lang="en-US" b="0" dirty="0" smtClean="0">
                <a:solidFill>
                  <a:schemeClr val="accent2"/>
                </a:solidFill>
              </a:rPr>
              <a:t> occurs during very high RH, Td</a:t>
            </a:r>
          </a:p>
          <a:p>
            <a:pPr lvl="2">
              <a:buFont typeface="Arial" charset="0"/>
              <a:buChar char="•"/>
            </a:pPr>
            <a:r>
              <a:rPr lang="en-US" b="0" dirty="0">
                <a:solidFill>
                  <a:schemeClr val="accent2"/>
                </a:solidFill>
              </a:rPr>
              <a:t> </a:t>
            </a:r>
            <a:r>
              <a:rPr lang="en-US" b="0" dirty="0" smtClean="0">
                <a:solidFill>
                  <a:schemeClr val="accent2"/>
                </a:solidFill>
              </a:rPr>
              <a:t>Often low ozone episodes</a:t>
            </a:r>
          </a:p>
          <a:p>
            <a:pPr lvl="1">
              <a:buFont typeface="Arial" charset="0"/>
              <a:buChar char="•"/>
            </a:pPr>
            <a:r>
              <a:rPr lang="en-US" b="0" dirty="0">
                <a:solidFill>
                  <a:schemeClr val="accent2"/>
                </a:solidFill>
              </a:rPr>
              <a:t> </a:t>
            </a:r>
            <a:endParaRPr lang="en-US" b="0" dirty="0" smtClean="0">
              <a:solidFill>
                <a:schemeClr val="accent2"/>
              </a:solidFill>
            </a:endParaRPr>
          </a:p>
          <a:p>
            <a:pPr lvl="1">
              <a:buFont typeface="Arial" charset="0"/>
              <a:buChar char="•"/>
            </a:pPr>
            <a:endParaRPr lang="en-US" b="0" dirty="0" smtClean="0">
              <a:solidFill>
                <a:schemeClr val="accent2"/>
              </a:solidFill>
            </a:endParaRPr>
          </a:p>
          <a:p>
            <a:pPr lvl="1">
              <a:buFont typeface="Arial" charset="0"/>
              <a:buChar char="•"/>
            </a:pPr>
            <a:endParaRPr lang="en-US" b="0" dirty="0" smtClean="0">
              <a:solidFill>
                <a:schemeClr val="accent2"/>
              </a:solidFill>
            </a:endParaRPr>
          </a:p>
          <a:p>
            <a:pPr>
              <a:buFont typeface="Arial" charset="0"/>
              <a:buChar char="•"/>
            </a:pPr>
            <a:r>
              <a:rPr lang="en-US" dirty="0" smtClean="0">
                <a:solidFill>
                  <a:schemeClr val="accent2"/>
                </a:solidFill>
              </a:rPr>
              <a:t> Inclusion of smoke in CMAQ improved PM performance in West</a:t>
            </a:r>
            <a:endParaRPr lang="en-US" sz="1600" b="0" dirty="0" smtClean="0">
              <a:solidFill>
                <a:schemeClr val="accent2"/>
              </a:solidFill>
            </a:endParaRPr>
          </a:p>
          <a:p>
            <a:pPr lvl="1">
              <a:buFont typeface="Arial" charset="0"/>
              <a:buChar char="•"/>
            </a:pPr>
            <a:r>
              <a:rPr lang="en-US" sz="1600" b="0" dirty="0" smtClean="0">
                <a:solidFill>
                  <a:schemeClr val="accent2"/>
                </a:solidFill>
              </a:rPr>
              <a:t> Plume rise calibrations underway with ARL</a:t>
            </a:r>
          </a:p>
          <a:p>
            <a:pPr lvl="1">
              <a:buFont typeface="Arial" charset="0"/>
              <a:buChar char="•"/>
            </a:pPr>
            <a:r>
              <a:rPr lang="en-US" sz="1600" b="0" dirty="0" smtClean="0">
                <a:solidFill>
                  <a:schemeClr val="accent2"/>
                </a:solidFill>
              </a:rPr>
              <a:t> Inclusion of dust</a:t>
            </a:r>
          </a:p>
          <a:p>
            <a:pPr lvl="1">
              <a:buFont typeface="Arial" charset="0"/>
              <a:buChar char="•"/>
            </a:pPr>
            <a:r>
              <a:rPr lang="en-US" sz="1600" b="0" dirty="0" smtClean="0">
                <a:solidFill>
                  <a:schemeClr val="accent2"/>
                </a:solidFill>
              </a:rPr>
              <a:t> Inclusion of external sources</a:t>
            </a:r>
          </a:p>
          <a:p>
            <a:pPr lvl="1">
              <a:buFont typeface="Arial" charset="0"/>
              <a:buChar char="•"/>
            </a:pPr>
            <a:endParaRPr lang="en-US" sz="1600" b="0" dirty="0" smtClean="0">
              <a:solidFill>
                <a:schemeClr val="accent2"/>
              </a:solidFill>
            </a:endParaRPr>
          </a:p>
          <a:p>
            <a:pPr>
              <a:buFont typeface="Arial" charset="0"/>
              <a:buChar char="•"/>
            </a:pPr>
            <a:r>
              <a:rPr lang="en-US" sz="2000" dirty="0" smtClean="0">
                <a:solidFill>
                  <a:schemeClr val="accent2"/>
                </a:solidFill>
              </a:rPr>
              <a:t> </a:t>
            </a:r>
            <a:endParaRPr lang="en-US" sz="1600" b="0" dirty="0">
              <a:solidFill>
                <a:schemeClr val="accent2"/>
              </a:solidFill>
            </a:endParaRP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24</a:t>
            </a:fld>
            <a:endParaRPr lang="en-US"/>
          </a:p>
        </p:txBody>
      </p:sp>
      <p:pic>
        <p:nvPicPr>
          <p:cNvPr id="6" name="Picture 5" descr="wild_fire.jpg"/>
          <p:cNvPicPr>
            <a:picLocks noChangeAspect="1"/>
          </p:cNvPicPr>
          <p:nvPr/>
        </p:nvPicPr>
        <p:blipFill>
          <a:blip r:embed="rId2"/>
          <a:stretch>
            <a:fillRect/>
          </a:stretch>
        </p:blipFill>
        <p:spPr>
          <a:xfrm>
            <a:off x="4953000" y="3733800"/>
            <a:ext cx="4084320" cy="2552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lstStyle/>
          <a:p>
            <a:r>
              <a:rPr lang="en-US" dirty="0" smtClean="0"/>
              <a:t>Current Emphasis</a:t>
            </a:r>
            <a:endParaRPr lang="en-US" dirty="0"/>
          </a:p>
        </p:txBody>
      </p:sp>
      <p:sp>
        <p:nvSpPr>
          <p:cNvPr id="3" name="Content Placeholder 2"/>
          <p:cNvSpPr>
            <a:spLocks noGrp="1"/>
          </p:cNvSpPr>
          <p:nvPr>
            <p:ph idx="1"/>
          </p:nvPr>
        </p:nvSpPr>
        <p:spPr>
          <a:xfrm>
            <a:off x="304800" y="914400"/>
            <a:ext cx="8305800" cy="4267200"/>
          </a:xfrm>
        </p:spPr>
        <p:txBody>
          <a:bodyPr/>
          <a:lstStyle/>
          <a:p>
            <a:r>
              <a:rPr lang="en-US" sz="2400" dirty="0" smtClean="0"/>
              <a:t>NAQFC Model Evaluation</a:t>
            </a:r>
          </a:p>
          <a:p>
            <a:pPr lvl="1"/>
            <a:r>
              <a:rPr lang="en-US" sz="2000" dirty="0" smtClean="0"/>
              <a:t>Implementing EPA Community Air Quality Forecast System</a:t>
            </a:r>
          </a:p>
          <a:p>
            <a:pPr lvl="2"/>
            <a:r>
              <a:rPr lang="en-US" sz="1600" dirty="0" smtClean="0"/>
              <a:t>Driving Met processes</a:t>
            </a:r>
          </a:p>
          <a:p>
            <a:pPr lvl="3"/>
            <a:r>
              <a:rPr lang="en-US" sz="1400" dirty="0" smtClean="0"/>
              <a:t>air-</a:t>
            </a:r>
            <a:r>
              <a:rPr lang="en-US" sz="1400" dirty="0" err="1" smtClean="0"/>
              <a:t>sfc</a:t>
            </a:r>
            <a:r>
              <a:rPr lang="en-US" sz="1400" dirty="0" smtClean="0"/>
              <a:t> interactions </a:t>
            </a:r>
            <a:r>
              <a:rPr lang="en-US" sz="1400" dirty="0" smtClean="0">
                <a:sym typeface="Wingdings" pitchFamily="2" charset="2"/>
              </a:rPr>
              <a:t> Dry Deposition, biogenic emissions</a:t>
            </a:r>
          </a:p>
          <a:p>
            <a:pPr lvl="3"/>
            <a:r>
              <a:rPr lang="en-US" sz="1400" dirty="0" smtClean="0"/>
              <a:t>boundary layer mixing</a:t>
            </a:r>
          </a:p>
          <a:p>
            <a:pPr lvl="3"/>
            <a:r>
              <a:rPr lang="en-US" sz="1400" dirty="0" smtClean="0"/>
              <a:t>Radiation </a:t>
            </a:r>
            <a:r>
              <a:rPr lang="en-US" sz="1400" dirty="0" smtClean="0">
                <a:sym typeface="Wingdings" pitchFamily="2" charset="2"/>
              </a:rPr>
              <a:t> Chemistry photolysis</a:t>
            </a:r>
          </a:p>
          <a:p>
            <a:pPr lvl="3"/>
            <a:r>
              <a:rPr lang="en-US" sz="1400" dirty="0" smtClean="0">
                <a:sym typeface="Wingdings" pitchFamily="2" charset="2"/>
              </a:rPr>
              <a:t>Clouds  aqueous chemistry</a:t>
            </a:r>
          </a:p>
          <a:p>
            <a:r>
              <a:rPr lang="en-US" sz="2400" dirty="0" smtClean="0"/>
              <a:t>Challenges</a:t>
            </a:r>
          </a:p>
          <a:p>
            <a:pPr lvl="1"/>
            <a:r>
              <a:rPr lang="en-US" sz="2000" dirty="0" smtClean="0"/>
              <a:t>Towards Operational Data Assimilation</a:t>
            </a:r>
          </a:p>
          <a:p>
            <a:pPr lvl="2"/>
            <a:r>
              <a:rPr lang="en-US" sz="1800" dirty="0" smtClean="0"/>
              <a:t>AIRNOW PM2.5 underway</a:t>
            </a:r>
          </a:p>
          <a:p>
            <a:pPr lvl="2"/>
            <a:r>
              <a:rPr lang="en-US" sz="1800" dirty="0" smtClean="0"/>
              <a:t>MODIS, OMI AOD planned</a:t>
            </a:r>
          </a:p>
          <a:p>
            <a:pPr lvl="1"/>
            <a:r>
              <a:rPr lang="en-US" sz="2200" dirty="0" smtClean="0"/>
              <a:t>High resolution Air Quality Prediction (~ 4km)</a:t>
            </a:r>
          </a:p>
          <a:p>
            <a:pPr lvl="1"/>
            <a:r>
              <a:rPr lang="en-US" sz="2000" dirty="0" smtClean="0">
                <a:solidFill>
                  <a:srgbClr val="3333FF"/>
                </a:solidFill>
              </a:rPr>
              <a:t>Evaluation of met errors important for AQ</a:t>
            </a:r>
          </a:p>
          <a:p>
            <a:pPr lvl="2">
              <a:buFont typeface="Arial" pitchFamily="34" charset="0"/>
              <a:buChar char="•"/>
            </a:pPr>
            <a:r>
              <a:rPr lang="en-US" sz="1400" dirty="0" smtClean="0"/>
              <a:t>Surface fluxes, Low level winds, temperature, moisture</a:t>
            </a:r>
          </a:p>
          <a:p>
            <a:pPr lvl="2">
              <a:buFont typeface="Arial" pitchFamily="34" charset="0"/>
              <a:buChar char="•"/>
            </a:pPr>
            <a:r>
              <a:rPr lang="en-US" sz="1400" dirty="0" smtClean="0"/>
              <a:t>Boundary layer turbulence, evolution</a:t>
            </a:r>
          </a:p>
          <a:p>
            <a:pPr lvl="2">
              <a:buFont typeface="Arial" pitchFamily="34" charset="0"/>
              <a:buChar char="•"/>
            </a:pPr>
            <a:r>
              <a:rPr lang="en-US" sz="1400" dirty="0" err="1" smtClean="0"/>
              <a:t>Orographic</a:t>
            </a:r>
            <a:r>
              <a:rPr lang="en-US" sz="1400" dirty="0" smtClean="0"/>
              <a:t> flow features &amp; timing</a:t>
            </a:r>
          </a:p>
          <a:p>
            <a:pPr lvl="2">
              <a:buFont typeface="Arial" pitchFamily="34" charset="0"/>
              <a:buChar char="•"/>
            </a:pPr>
            <a:r>
              <a:rPr lang="en-US" sz="1400" dirty="0" smtClean="0"/>
              <a:t> Cloud, convection, </a:t>
            </a:r>
            <a:r>
              <a:rPr lang="en-US" sz="1400" dirty="0" err="1" smtClean="0"/>
              <a:t>precip</a:t>
            </a:r>
            <a:r>
              <a:rPr lang="en-US" sz="1400" dirty="0" smtClean="0"/>
              <a:t> evolution, timing</a:t>
            </a:r>
          </a:p>
          <a:p>
            <a:pPr lvl="2">
              <a:buFont typeface="Arial" pitchFamily="34" charset="0"/>
              <a:buChar char="•"/>
            </a:pPr>
            <a:r>
              <a:rPr lang="en-US" sz="1400" dirty="0" smtClean="0"/>
              <a:t>  weak &amp; strong frontal features</a:t>
            </a:r>
          </a:p>
          <a:p>
            <a:endParaRPr lang="en-US" dirty="0" smtClean="0"/>
          </a:p>
          <a:p>
            <a:pPr lvl="1">
              <a:buNone/>
            </a:pPr>
            <a:endParaRPr lang="en-US" dirty="0"/>
          </a:p>
        </p:txBody>
      </p:sp>
      <p:sp>
        <p:nvSpPr>
          <p:cNvPr id="4" name="Slide Number Placeholder 3"/>
          <p:cNvSpPr>
            <a:spLocks noGrp="1"/>
          </p:cNvSpPr>
          <p:nvPr>
            <p:ph type="sldNum" sz="quarter" idx="10"/>
          </p:nvPr>
        </p:nvSpPr>
        <p:spPr/>
        <p:txBody>
          <a:bodyPr/>
          <a:lstStyle/>
          <a:p>
            <a:pPr>
              <a:defRPr/>
            </a:pPr>
            <a:fld id="{32B1DAED-891F-4711-A6FC-9B736BC4EC91}" type="slidenum">
              <a:rPr lang="en-US" smtClean="0"/>
              <a:pPr>
                <a:defRPr/>
              </a:pPr>
              <a:t>3</a:t>
            </a:fld>
            <a:endParaRPr lang="en-US"/>
          </a:p>
        </p:txBody>
      </p:sp>
      <p:pic>
        <p:nvPicPr>
          <p:cNvPr id="5" name="Picture 4" descr="Oair.jpeg"/>
          <p:cNvPicPr>
            <a:picLocks noChangeAspect="1"/>
          </p:cNvPicPr>
          <p:nvPr/>
        </p:nvPicPr>
        <p:blipFill>
          <a:blip r:embed="rId2"/>
          <a:stretch>
            <a:fillRect/>
          </a:stretch>
        </p:blipFill>
        <p:spPr>
          <a:xfrm>
            <a:off x="5715000" y="2362200"/>
            <a:ext cx="3277021"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56" name="Picture 44" descr="Ozone0112_conus"/>
          <p:cNvPicPr>
            <a:picLocks noChangeAspect="1" noChangeArrowheads="1"/>
          </p:cNvPicPr>
          <p:nvPr/>
        </p:nvPicPr>
        <p:blipFill>
          <a:blip r:embed="rId2"/>
          <a:srcRect/>
          <a:stretch>
            <a:fillRect/>
          </a:stretch>
        </p:blipFill>
        <p:spPr bwMode="auto">
          <a:xfrm>
            <a:off x="5867400" y="4251325"/>
            <a:ext cx="3276600" cy="2606675"/>
          </a:xfrm>
          <a:prstGeom prst="rect">
            <a:avLst/>
          </a:prstGeom>
          <a:noFill/>
        </p:spPr>
      </p:pic>
      <p:sp>
        <p:nvSpPr>
          <p:cNvPr id="115717" name="Line 5"/>
          <p:cNvSpPr>
            <a:spLocks noChangeShapeType="1"/>
          </p:cNvSpPr>
          <p:nvPr/>
        </p:nvSpPr>
        <p:spPr bwMode="auto">
          <a:xfrm>
            <a:off x="5105400" y="4076700"/>
            <a:ext cx="47625" cy="228600"/>
          </a:xfrm>
          <a:prstGeom prst="line">
            <a:avLst/>
          </a:prstGeom>
          <a:noFill/>
          <a:ln w="9525">
            <a:solidFill>
              <a:schemeClr val="bg1"/>
            </a:solidFill>
            <a:round/>
            <a:headEnd/>
            <a:tailEnd/>
          </a:ln>
          <a:effectLst/>
        </p:spPr>
        <p:txBody>
          <a:bodyPr/>
          <a:lstStyle/>
          <a:p>
            <a:endParaRPr lang="en-US"/>
          </a:p>
        </p:txBody>
      </p:sp>
      <p:sp>
        <p:nvSpPr>
          <p:cNvPr id="115718" name="Line 6"/>
          <p:cNvSpPr>
            <a:spLocks noChangeShapeType="1"/>
          </p:cNvSpPr>
          <p:nvPr/>
        </p:nvSpPr>
        <p:spPr bwMode="auto">
          <a:xfrm>
            <a:off x="7818438" y="3417888"/>
            <a:ext cx="66675" cy="219075"/>
          </a:xfrm>
          <a:prstGeom prst="line">
            <a:avLst/>
          </a:prstGeom>
          <a:noFill/>
          <a:ln w="9525">
            <a:solidFill>
              <a:schemeClr val="bg1"/>
            </a:solidFill>
            <a:round/>
            <a:headEnd/>
            <a:tailEnd/>
          </a:ln>
          <a:effectLst/>
        </p:spPr>
        <p:txBody>
          <a:bodyPr/>
          <a:lstStyle/>
          <a:p>
            <a:endParaRPr lang="en-US"/>
          </a:p>
        </p:txBody>
      </p:sp>
      <p:sp>
        <p:nvSpPr>
          <p:cNvPr id="115719" name="Line 7"/>
          <p:cNvSpPr>
            <a:spLocks noChangeShapeType="1"/>
          </p:cNvSpPr>
          <p:nvPr/>
        </p:nvSpPr>
        <p:spPr bwMode="auto">
          <a:xfrm flipH="1">
            <a:off x="4410075" y="1733550"/>
            <a:ext cx="161925" cy="19050"/>
          </a:xfrm>
          <a:prstGeom prst="line">
            <a:avLst/>
          </a:prstGeom>
          <a:noFill/>
          <a:ln w="9525">
            <a:solidFill>
              <a:schemeClr val="bg1"/>
            </a:solidFill>
            <a:round/>
            <a:headEnd/>
            <a:tailEnd/>
          </a:ln>
          <a:effectLst/>
        </p:spPr>
        <p:txBody>
          <a:bodyPr/>
          <a:lstStyle/>
          <a:p>
            <a:endParaRPr lang="en-US"/>
          </a:p>
        </p:txBody>
      </p:sp>
      <p:sp>
        <p:nvSpPr>
          <p:cNvPr id="115720" name="Line 8"/>
          <p:cNvSpPr>
            <a:spLocks noChangeShapeType="1"/>
          </p:cNvSpPr>
          <p:nvPr/>
        </p:nvSpPr>
        <p:spPr bwMode="auto">
          <a:xfrm flipH="1">
            <a:off x="4875213" y="4037013"/>
            <a:ext cx="161925" cy="19050"/>
          </a:xfrm>
          <a:prstGeom prst="line">
            <a:avLst/>
          </a:prstGeom>
          <a:noFill/>
          <a:ln w="9525">
            <a:solidFill>
              <a:schemeClr val="bg1"/>
            </a:solidFill>
            <a:round/>
            <a:headEnd/>
            <a:tailEnd/>
          </a:ln>
          <a:effectLst/>
        </p:spPr>
        <p:txBody>
          <a:bodyPr/>
          <a:lstStyle/>
          <a:p>
            <a:endParaRPr lang="en-US"/>
          </a:p>
        </p:txBody>
      </p:sp>
      <p:sp>
        <p:nvSpPr>
          <p:cNvPr id="115721" name="Text Box 9"/>
          <p:cNvSpPr txBox="1">
            <a:spLocks noChangeArrowheads="1"/>
          </p:cNvSpPr>
          <p:nvPr/>
        </p:nvSpPr>
        <p:spPr bwMode="auto">
          <a:xfrm>
            <a:off x="3060700" y="2860675"/>
            <a:ext cx="184150" cy="336550"/>
          </a:xfrm>
          <a:prstGeom prst="rect">
            <a:avLst/>
          </a:prstGeom>
          <a:solidFill>
            <a:srgbClr val="FFFFFF"/>
          </a:solidFill>
          <a:ln w="9525">
            <a:noFill/>
            <a:miter lim="800000"/>
            <a:headEnd/>
            <a:tailEnd/>
          </a:ln>
          <a:effectLst/>
        </p:spPr>
        <p:txBody>
          <a:bodyPr wrap="none">
            <a:spAutoFit/>
          </a:bodyPr>
          <a:lstStyle/>
          <a:p>
            <a:pPr eaLnBrk="0" hangingPunct="0"/>
            <a:endParaRPr lang="en-US" sz="1600" b="0">
              <a:solidFill>
                <a:schemeClr val="bg1"/>
              </a:solidFill>
              <a:latin typeface="Arial Narrow" pitchFamily="34" charset="0"/>
            </a:endParaRPr>
          </a:p>
        </p:txBody>
      </p:sp>
      <p:sp>
        <p:nvSpPr>
          <p:cNvPr id="115731" name="Line 19"/>
          <p:cNvSpPr>
            <a:spLocks noChangeShapeType="1"/>
          </p:cNvSpPr>
          <p:nvPr/>
        </p:nvSpPr>
        <p:spPr bwMode="auto">
          <a:xfrm>
            <a:off x="4486275" y="1743075"/>
            <a:ext cx="476250" cy="2305050"/>
          </a:xfrm>
          <a:prstGeom prst="line">
            <a:avLst/>
          </a:prstGeom>
          <a:noFill/>
          <a:ln w="9525">
            <a:solidFill>
              <a:schemeClr val="bg1"/>
            </a:solidFill>
            <a:round/>
            <a:headEnd type="triangle" w="med" len="med"/>
            <a:tailEnd type="triangle" w="med" len="med"/>
          </a:ln>
          <a:effectLst/>
        </p:spPr>
        <p:txBody>
          <a:bodyPr/>
          <a:lstStyle/>
          <a:p>
            <a:endParaRPr lang="en-US"/>
          </a:p>
        </p:txBody>
      </p:sp>
      <p:sp>
        <p:nvSpPr>
          <p:cNvPr id="115732" name="Rectangle 20"/>
          <p:cNvSpPr>
            <a:spLocks noChangeArrowheads="1"/>
          </p:cNvSpPr>
          <p:nvPr/>
        </p:nvSpPr>
        <p:spPr bwMode="auto">
          <a:xfrm rot="-580191">
            <a:off x="4305300" y="2435225"/>
            <a:ext cx="460375" cy="336550"/>
          </a:xfrm>
          <a:prstGeom prst="rect">
            <a:avLst/>
          </a:prstGeom>
          <a:solidFill>
            <a:srgbClr val="FFFFFF"/>
          </a:solidFill>
          <a:ln w="9525">
            <a:noFill/>
            <a:miter lim="800000"/>
            <a:headEnd/>
            <a:tailEnd/>
          </a:ln>
          <a:effectLst/>
        </p:spPr>
        <p:txBody>
          <a:bodyPr wrap="none">
            <a:spAutoFit/>
          </a:bodyPr>
          <a:lstStyle/>
          <a:p>
            <a:pPr eaLnBrk="0" hangingPunct="0"/>
            <a:r>
              <a:rPr lang="en-US" sz="1600" b="0">
                <a:solidFill>
                  <a:schemeClr val="bg1"/>
                </a:solidFill>
                <a:latin typeface="Arial Narrow" pitchFamily="34" charset="0"/>
              </a:rPr>
              <a:t>142</a:t>
            </a:r>
          </a:p>
        </p:txBody>
      </p:sp>
      <p:sp>
        <p:nvSpPr>
          <p:cNvPr id="115737" name="Rectangle 25"/>
          <p:cNvSpPr>
            <a:spLocks noChangeArrowheads="1"/>
          </p:cNvSpPr>
          <p:nvPr/>
        </p:nvSpPr>
        <p:spPr bwMode="auto">
          <a:xfrm>
            <a:off x="0" y="247650"/>
            <a:ext cx="8229600" cy="563563"/>
          </a:xfrm>
          <a:prstGeom prst="rect">
            <a:avLst/>
          </a:prstGeom>
          <a:noFill/>
          <a:ln w="9525">
            <a:noFill/>
            <a:miter lim="800000"/>
            <a:headEnd/>
            <a:tailEnd/>
          </a:ln>
          <a:effectLst/>
        </p:spPr>
        <p:txBody>
          <a:bodyPr anchor="ctr"/>
          <a:lstStyle/>
          <a:p>
            <a:pPr algn="ctr" eaLnBrk="0" hangingPunct="0"/>
            <a:r>
              <a:rPr lang="en-US" sz="2400" dirty="0">
                <a:solidFill>
                  <a:srgbClr val="FF3300"/>
                </a:solidFill>
              </a:rPr>
              <a:t>NAM-CMAQ </a:t>
            </a:r>
            <a:r>
              <a:rPr lang="en-US" sz="2400" dirty="0">
                <a:solidFill>
                  <a:srgbClr val="0000FF"/>
                </a:solidFill>
              </a:rPr>
              <a:t>NAQFC Current Configuration</a:t>
            </a:r>
            <a:br>
              <a:rPr lang="en-US" sz="2400" dirty="0">
                <a:solidFill>
                  <a:srgbClr val="0000FF"/>
                </a:solidFill>
              </a:rPr>
            </a:br>
            <a:r>
              <a:rPr lang="en-US" sz="2400" i="1" dirty="0" smtClean="0"/>
              <a:t>Ozone and PM2.5 </a:t>
            </a:r>
            <a:r>
              <a:rPr lang="en-US" sz="2400" i="1" dirty="0"/>
              <a:t>Predictions</a:t>
            </a:r>
            <a:br>
              <a:rPr lang="en-US" sz="2400" i="1" dirty="0"/>
            </a:br>
            <a:r>
              <a:rPr lang="en-US" sz="2400" dirty="0">
                <a:solidFill>
                  <a:srgbClr val="0000FF"/>
                </a:solidFill>
              </a:rPr>
              <a:t> http://www.weather.gov/aq</a:t>
            </a:r>
          </a:p>
        </p:txBody>
      </p:sp>
      <p:sp>
        <p:nvSpPr>
          <p:cNvPr id="115757" name="Text Box 45"/>
          <p:cNvSpPr txBox="1">
            <a:spLocks noChangeArrowheads="1"/>
          </p:cNvSpPr>
          <p:nvPr/>
        </p:nvSpPr>
        <p:spPr bwMode="auto">
          <a:xfrm>
            <a:off x="0" y="1447800"/>
            <a:ext cx="5676554" cy="5262979"/>
          </a:xfrm>
          <a:prstGeom prst="rect">
            <a:avLst/>
          </a:prstGeom>
          <a:solidFill>
            <a:srgbClr val="FFFF00"/>
          </a:solidFill>
          <a:ln w="9525">
            <a:solidFill>
              <a:schemeClr val="tx1"/>
            </a:solidFill>
            <a:miter lim="800000"/>
            <a:headEnd/>
            <a:tailEnd/>
          </a:ln>
          <a:effectLst/>
        </p:spPr>
        <p:txBody>
          <a:bodyPr wrap="none">
            <a:spAutoFit/>
          </a:bodyPr>
          <a:lstStyle/>
          <a:p>
            <a:r>
              <a:rPr lang="en-US" sz="1600" dirty="0">
                <a:solidFill>
                  <a:srgbClr val="0000FF"/>
                </a:solidFill>
              </a:rPr>
              <a:t>Emissions</a:t>
            </a:r>
            <a:r>
              <a:rPr lang="en-US" sz="1600" dirty="0"/>
              <a:t>:</a:t>
            </a:r>
          </a:p>
          <a:p>
            <a:pPr>
              <a:buFontTx/>
              <a:buChar char="•"/>
            </a:pPr>
            <a:r>
              <a:rPr lang="en-US" sz="1600" dirty="0"/>
              <a:t> EPA CEM anthropogenic inventories</a:t>
            </a:r>
          </a:p>
          <a:p>
            <a:pPr>
              <a:buFontTx/>
              <a:buChar char="•"/>
            </a:pPr>
            <a:r>
              <a:rPr lang="en-US" sz="1600" dirty="0"/>
              <a:t> 2005 base year projected to current year w/ EGU</a:t>
            </a:r>
          </a:p>
          <a:p>
            <a:pPr>
              <a:buFontTx/>
              <a:buChar char="•"/>
            </a:pPr>
            <a:r>
              <a:rPr lang="en-US" sz="1600" dirty="0" smtClean="0"/>
              <a:t> BEIS </a:t>
            </a:r>
            <a:r>
              <a:rPr lang="en-US" sz="1600" dirty="0"/>
              <a:t>V3 Biogenic Emissions</a:t>
            </a:r>
          </a:p>
          <a:p>
            <a:pPr>
              <a:buFontTx/>
              <a:buChar char="•"/>
            </a:pPr>
            <a:endParaRPr lang="en-US" sz="1600" dirty="0"/>
          </a:p>
          <a:p>
            <a:r>
              <a:rPr lang="en-US" sz="1600" dirty="0">
                <a:solidFill>
                  <a:srgbClr val="0000FF"/>
                </a:solidFill>
              </a:rPr>
              <a:t>Met Model</a:t>
            </a:r>
            <a:r>
              <a:rPr lang="en-US" sz="1600" dirty="0"/>
              <a:t>: </a:t>
            </a:r>
          </a:p>
          <a:p>
            <a:pPr>
              <a:buFontTx/>
              <a:buChar char="•"/>
            </a:pPr>
            <a:r>
              <a:rPr lang="en-US" sz="1600" dirty="0"/>
              <a:t> North American Model (</a:t>
            </a:r>
            <a:r>
              <a:rPr lang="en-US" sz="1600" dirty="0" smtClean="0"/>
              <a:t>NAM)</a:t>
            </a:r>
            <a:endParaRPr lang="en-US" sz="1600" dirty="0"/>
          </a:p>
          <a:p>
            <a:pPr>
              <a:buFontTx/>
              <a:buChar char="•"/>
            </a:pPr>
            <a:r>
              <a:rPr lang="en-US" sz="1600" dirty="0"/>
              <a:t> Non-hydrostatic Multi-scale Model (</a:t>
            </a:r>
            <a:r>
              <a:rPr lang="en-US" sz="1600" dirty="0" smtClean="0"/>
              <a:t>NMM</a:t>
            </a:r>
            <a:r>
              <a:rPr lang="en-US" sz="1600" dirty="0" smtClean="0">
                <a:sym typeface="Wingdings" pitchFamily="2" charset="2"/>
              </a:rPr>
              <a:t>NMMB</a:t>
            </a:r>
            <a:r>
              <a:rPr lang="en-US" sz="1600" dirty="0" smtClean="0"/>
              <a:t>)</a:t>
            </a:r>
            <a:endParaRPr lang="en-US" sz="1600" dirty="0"/>
          </a:p>
          <a:p>
            <a:pPr>
              <a:buFontTx/>
              <a:buChar char="•"/>
            </a:pPr>
            <a:r>
              <a:rPr lang="en-US" sz="1600" dirty="0"/>
              <a:t>12 km 60 Levels</a:t>
            </a:r>
          </a:p>
          <a:p>
            <a:endParaRPr lang="en-US" sz="1600" dirty="0">
              <a:solidFill>
                <a:srgbClr val="0000FF"/>
              </a:solidFill>
            </a:endParaRPr>
          </a:p>
          <a:p>
            <a:r>
              <a:rPr lang="en-US" sz="1600" dirty="0">
                <a:solidFill>
                  <a:srgbClr val="0000FF"/>
                </a:solidFill>
              </a:rPr>
              <a:t>AQ Model:</a:t>
            </a:r>
            <a:r>
              <a:rPr lang="en-US" sz="1600" dirty="0"/>
              <a:t> </a:t>
            </a:r>
          </a:p>
          <a:p>
            <a:pPr>
              <a:buFontTx/>
              <a:buChar char="•"/>
            </a:pPr>
            <a:r>
              <a:rPr lang="en-US" sz="1600" dirty="0"/>
              <a:t>EPA Community Model For Air Quality</a:t>
            </a:r>
          </a:p>
          <a:p>
            <a:pPr lvl="1">
              <a:buFontTx/>
              <a:buChar char="•"/>
            </a:pPr>
            <a:r>
              <a:rPr lang="en-US" sz="1600" dirty="0"/>
              <a:t>CMAQ V4.6: 12 km/L22 CONUS Domain</a:t>
            </a:r>
          </a:p>
          <a:p>
            <a:pPr lvl="1">
              <a:buFontTx/>
              <a:buChar char="•"/>
            </a:pPr>
            <a:r>
              <a:rPr lang="en-US" sz="1600" dirty="0" smtClean="0"/>
              <a:t>Operational: </a:t>
            </a:r>
            <a:r>
              <a:rPr lang="en-US" sz="1600" dirty="0"/>
              <a:t>CB04 gas-phase</a:t>
            </a:r>
          </a:p>
          <a:p>
            <a:pPr lvl="1">
              <a:buFontTx/>
              <a:buChar char="•"/>
            </a:pPr>
            <a:r>
              <a:rPr lang="en-US" sz="1600" i="1" dirty="0" err="1"/>
              <a:t>Exper</a:t>
            </a:r>
            <a:r>
              <a:rPr lang="en-US" sz="1600" i="1" dirty="0"/>
              <a:t>/Dev: </a:t>
            </a:r>
            <a:r>
              <a:rPr lang="en-US" sz="1600" i="1" dirty="0" smtClean="0"/>
              <a:t>CB05 gas-phase/ </a:t>
            </a:r>
            <a:r>
              <a:rPr lang="en-US" sz="1600" i="1" dirty="0"/>
              <a:t>Aero-4 </a:t>
            </a:r>
            <a:r>
              <a:rPr lang="en-US" sz="1600" i="1" dirty="0" smtClean="0"/>
              <a:t>aerosols</a:t>
            </a:r>
          </a:p>
          <a:p>
            <a:pPr lvl="1">
              <a:buFontTx/>
              <a:buChar char="•"/>
            </a:pPr>
            <a:endParaRPr lang="en-US" sz="1600" i="1" dirty="0" smtClean="0"/>
          </a:p>
          <a:p>
            <a:r>
              <a:rPr lang="en-US" sz="1600" dirty="0" smtClean="0">
                <a:solidFill>
                  <a:srgbClr val="0000FF"/>
                </a:solidFill>
              </a:rPr>
              <a:t>Access </a:t>
            </a:r>
            <a:endParaRPr lang="en-US" sz="1600" dirty="0">
              <a:solidFill>
                <a:srgbClr val="0000FF"/>
              </a:solidFill>
            </a:endParaRPr>
          </a:p>
          <a:p>
            <a:pPr>
              <a:buFontTx/>
              <a:buChar char="•"/>
            </a:pPr>
            <a:r>
              <a:rPr lang="en-US" sz="1600" dirty="0"/>
              <a:t>Output available on National Digital Guidance Database</a:t>
            </a:r>
          </a:p>
          <a:p>
            <a:pPr lvl="1">
              <a:buFontTx/>
              <a:buChar char="•"/>
            </a:pPr>
            <a:r>
              <a:rPr lang="en-US" sz="1600" dirty="0"/>
              <a:t>48 hour forecasts from 06/12 UTC </a:t>
            </a:r>
            <a:r>
              <a:rPr lang="en-US" sz="1600" dirty="0" smtClean="0"/>
              <a:t>Cycles</a:t>
            </a:r>
          </a:p>
          <a:p>
            <a:pPr>
              <a:buFontTx/>
              <a:buChar char="•"/>
            </a:pPr>
            <a:r>
              <a:rPr lang="en-US" sz="1600" dirty="0"/>
              <a:t> </a:t>
            </a:r>
            <a:r>
              <a:rPr lang="en-US" sz="1600" dirty="0" smtClean="0"/>
              <a:t>PM graphics, GRIB files from EMC</a:t>
            </a:r>
          </a:p>
          <a:p>
            <a:pPr lvl="1">
              <a:buFontTx/>
              <a:buChar char="•"/>
            </a:pPr>
            <a:endParaRPr lang="en-US" sz="1600" dirty="0"/>
          </a:p>
        </p:txBody>
      </p:sp>
      <p:pic>
        <p:nvPicPr>
          <p:cNvPr id="34" name="Picture 2"/>
          <p:cNvPicPr>
            <a:picLocks noChangeAspect="1" noChangeArrowheads="1"/>
          </p:cNvPicPr>
          <p:nvPr/>
        </p:nvPicPr>
        <p:blipFill>
          <a:blip r:embed="rId3"/>
          <a:srcRect l="10606" t="17407" r="5556" b="2941"/>
          <a:stretch>
            <a:fillRect/>
          </a:stretch>
        </p:blipFill>
        <p:spPr bwMode="auto">
          <a:xfrm>
            <a:off x="5715000" y="1676400"/>
            <a:ext cx="3429000" cy="2517353"/>
          </a:xfrm>
          <a:prstGeom prst="rect">
            <a:avLst/>
          </a:prstGeom>
          <a:noFill/>
          <a:ln w="9525">
            <a:noFill/>
            <a:miter lim="800000"/>
            <a:headEnd/>
            <a:tailEnd/>
          </a:ln>
          <a:effectLst/>
        </p:spPr>
      </p:pic>
      <p:sp>
        <p:nvSpPr>
          <p:cNvPr id="35" name="Text Box 16"/>
          <p:cNvSpPr txBox="1">
            <a:spLocks noChangeArrowheads="1"/>
          </p:cNvSpPr>
          <p:nvPr/>
        </p:nvSpPr>
        <p:spPr bwMode="auto">
          <a:xfrm>
            <a:off x="6781800" y="1371600"/>
            <a:ext cx="1752600"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800" b="0" dirty="0"/>
              <a:t>Black: </a:t>
            </a:r>
            <a:r>
              <a:rPr lang="en-US" sz="800" b="0" dirty="0" smtClean="0"/>
              <a:t>NAM-CMAQ CB IV</a:t>
            </a:r>
            <a:endParaRPr lang="en-US" sz="800" b="0" dirty="0"/>
          </a:p>
          <a:p>
            <a:pPr>
              <a:spcBef>
                <a:spcPct val="50000"/>
              </a:spcBef>
            </a:pPr>
            <a:r>
              <a:rPr lang="en-US" sz="800" b="0" dirty="0">
                <a:solidFill>
                  <a:srgbClr val="FF0000"/>
                </a:solidFill>
              </a:rPr>
              <a:t>Red: NMMB-CMAQ </a:t>
            </a:r>
            <a:r>
              <a:rPr lang="en-US" sz="800" b="0" dirty="0" smtClean="0">
                <a:solidFill>
                  <a:srgbClr val="FF0000"/>
                </a:solidFill>
              </a:rPr>
              <a:t>CB IV</a:t>
            </a:r>
          </a:p>
          <a:p>
            <a:pPr>
              <a:spcBef>
                <a:spcPct val="50000"/>
              </a:spcBef>
            </a:pPr>
            <a:r>
              <a:rPr lang="en-US" sz="800" b="0" i="1" dirty="0" smtClean="0">
                <a:solidFill>
                  <a:srgbClr val="FF0000"/>
                </a:solidFill>
              </a:rPr>
              <a:t>Dashed: NMMB-CMAQ CB05 combo1</a:t>
            </a:r>
            <a:endParaRPr lang="en-US" sz="800" b="0" i="1" dirty="0">
              <a:solidFill>
                <a:srgbClr val="0066FF"/>
              </a:solidFill>
            </a:endParaRPr>
          </a:p>
        </p:txBody>
      </p:sp>
      <p:sp>
        <p:nvSpPr>
          <p:cNvPr id="36" name="Text Box 16"/>
          <p:cNvSpPr txBox="1">
            <a:spLocks noChangeArrowheads="1"/>
          </p:cNvSpPr>
          <p:nvPr/>
        </p:nvSpPr>
        <p:spPr bwMode="auto">
          <a:xfrm>
            <a:off x="6400800" y="1143000"/>
            <a:ext cx="2362200" cy="21544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n-US" sz="800" i="1" dirty="0" smtClean="0">
                <a:solidFill>
                  <a:srgbClr val="0066FF"/>
                </a:solidFill>
              </a:rPr>
              <a:t>8 hour max ozone day 2 bias over CONUS</a:t>
            </a:r>
            <a:endParaRPr lang="en-US" sz="800" i="1" dirty="0">
              <a:solidFill>
                <a:srgbClr val="0066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D85863F-5DF9-A744-B8BF-29B88D2BCACE}" type="slidenum">
              <a:rPr lang="en-US" sz="1400"/>
              <a:pPr eaLnBrk="1" hangingPunct="1"/>
              <a:t>5</a:t>
            </a:fld>
            <a:endParaRPr lang="en-US" sz="1400"/>
          </a:p>
        </p:txBody>
      </p:sp>
      <p:sp>
        <p:nvSpPr>
          <p:cNvPr id="2325506" name="Rectangle 2"/>
          <p:cNvSpPr>
            <a:spLocks noGrp="1" noChangeArrowheads="1"/>
          </p:cNvSpPr>
          <p:nvPr>
            <p:ph type="title"/>
          </p:nvPr>
        </p:nvSpPr>
        <p:spPr>
          <a:xfrm>
            <a:off x="685800" y="0"/>
            <a:ext cx="7772400" cy="609600"/>
          </a:xfrm>
        </p:spPr>
        <p:txBody>
          <a:bodyPr>
            <a:normAutofit fontScale="90000"/>
          </a:bodyPr>
          <a:lstStyle/>
          <a:p>
            <a:pPr eaLnBrk="1" hangingPunct="1">
              <a:defRPr/>
            </a:pPr>
            <a:r>
              <a:rPr lang="en-US" sz="3600" b="1" u="sng" dirty="0" smtClean="0">
                <a:solidFill>
                  <a:srgbClr val="3333FF"/>
                </a:solidFill>
                <a:ea typeface="+mj-ea"/>
                <a:cs typeface="+mj-cs"/>
              </a:rPr>
              <a:t>October 18, 2011 NAM Upgrade</a:t>
            </a:r>
            <a:endParaRPr lang="en-US" sz="3600" b="1" u="sng" dirty="0">
              <a:solidFill>
                <a:srgbClr val="3333FF"/>
              </a:solidFill>
              <a:ea typeface="+mj-ea"/>
              <a:cs typeface="+mj-cs"/>
            </a:endParaRPr>
          </a:p>
        </p:txBody>
      </p:sp>
      <p:sp>
        <p:nvSpPr>
          <p:cNvPr id="49155" name="Rectangle 3"/>
          <p:cNvSpPr>
            <a:spLocks noGrp="1" noChangeArrowheads="1"/>
          </p:cNvSpPr>
          <p:nvPr>
            <p:ph type="body" sz="half" idx="1"/>
          </p:nvPr>
        </p:nvSpPr>
        <p:spPr>
          <a:xfrm>
            <a:off x="457200" y="808038"/>
            <a:ext cx="3794125" cy="3352800"/>
          </a:xfrm>
        </p:spPr>
        <p:txBody>
          <a:bodyPr/>
          <a:lstStyle/>
          <a:p>
            <a:pPr algn="ctr" eaLnBrk="1" hangingPunct="1">
              <a:lnSpc>
                <a:spcPct val="80000"/>
              </a:lnSpc>
              <a:buFont typeface="Wingdings" charset="0"/>
              <a:buNone/>
            </a:pPr>
            <a:r>
              <a:rPr lang="en-US" sz="3200" b="1" u="sng" dirty="0">
                <a:latin typeface="Times New Roman" charset="0"/>
              </a:rPr>
              <a:t>Current NAM</a:t>
            </a:r>
          </a:p>
          <a:p>
            <a:pPr eaLnBrk="1" hangingPunct="1">
              <a:lnSpc>
                <a:spcPct val="80000"/>
              </a:lnSpc>
            </a:pPr>
            <a:r>
              <a:rPr lang="en-US" sz="2400" dirty="0">
                <a:latin typeface="Times New Roman" charset="0"/>
              </a:rPr>
              <a:t>WRF-NMM (E-grid)</a:t>
            </a:r>
          </a:p>
          <a:p>
            <a:pPr eaLnBrk="1" hangingPunct="1">
              <a:lnSpc>
                <a:spcPct val="80000"/>
              </a:lnSpc>
            </a:pPr>
            <a:r>
              <a:rPr lang="en-US" sz="2400" dirty="0">
                <a:latin typeface="Times New Roman" charset="0"/>
              </a:rPr>
              <a:t>GSI analysis</a:t>
            </a:r>
          </a:p>
          <a:p>
            <a:pPr eaLnBrk="1" hangingPunct="1">
              <a:lnSpc>
                <a:spcPct val="80000"/>
              </a:lnSpc>
            </a:pPr>
            <a:r>
              <a:rPr lang="en-US" sz="2400" dirty="0">
                <a:latin typeface="Times New Roman" charset="0"/>
              </a:rPr>
              <a:t>4/Day = 6 </a:t>
            </a:r>
            <a:r>
              <a:rPr lang="en-US" sz="2400" dirty="0" err="1">
                <a:latin typeface="Times New Roman" charset="0"/>
              </a:rPr>
              <a:t>hr</a:t>
            </a:r>
            <a:r>
              <a:rPr lang="en-US" sz="2400" dirty="0">
                <a:latin typeface="Times New Roman" charset="0"/>
              </a:rPr>
              <a:t> update</a:t>
            </a:r>
          </a:p>
          <a:p>
            <a:pPr eaLnBrk="1" hangingPunct="1">
              <a:lnSpc>
                <a:spcPct val="80000"/>
              </a:lnSpc>
            </a:pPr>
            <a:r>
              <a:rPr lang="en-US" sz="2400" dirty="0">
                <a:latin typeface="Times New Roman" charset="0"/>
              </a:rPr>
              <a:t>Forecasts to 84 hours</a:t>
            </a:r>
          </a:p>
          <a:p>
            <a:pPr eaLnBrk="1" hangingPunct="1">
              <a:lnSpc>
                <a:spcPct val="80000"/>
              </a:lnSpc>
            </a:pPr>
            <a:r>
              <a:rPr lang="en-US" sz="2400" dirty="0">
                <a:latin typeface="Times New Roman" charset="0"/>
              </a:rPr>
              <a:t>12 km horizontal</a:t>
            </a:r>
          </a:p>
          <a:p>
            <a:pPr eaLnBrk="1" hangingPunct="1">
              <a:lnSpc>
                <a:spcPct val="80000"/>
              </a:lnSpc>
            </a:pPr>
            <a:r>
              <a:rPr lang="en-US" sz="2400" dirty="0">
                <a:latin typeface="Times New Roman" charset="0"/>
              </a:rPr>
              <a:t>12 </a:t>
            </a:r>
            <a:r>
              <a:rPr lang="en-US" sz="2400" dirty="0" err="1">
                <a:latin typeface="Times New Roman" charset="0"/>
              </a:rPr>
              <a:t>hr</a:t>
            </a:r>
            <a:r>
              <a:rPr lang="en-US" sz="2400" dirty="0">
                <a:latin typeface="Times New Roman" charset="0"/>
              </a:rPr>
              <a:t> pre-forecast assimilation period with 3hr updates (catch-up)</a:t>
            </a:r>
          </a:p>
        </p:txBody>
      </p:sp>
      <p:pic>
        <p:nvPicPr>
          <p:cNvPr id="49156" name="Picture 5" descr="NARRdomain"/>
          <p:cNvPicPr>
            <a:picLocks noChangeAspect="1" noChangeArrowheads="1"/>
          </p:cNvPicPr>
          <p:nvPr/>
        </p:nvPicPr>
        <p:blipFill>
          <a:blip r:embed="rId2">
            <a:extLst>
              <a:ext uri="{28A0092B-C50C-407E-A947-70E740481C1C}">
                <a14:useLocalDpi xmlns:a14="http://schemas.microsoft.com/office/drawing/2010/main" val="0"/>
              </a:ext>
            </a:extLst>
          </a:blip>
          <a:srcRect l="6644" t="11821" r="7037" b="1141"/>
          <a:stretch>
            <a:fillRect/>
          </a:stretch>
        </p:blipFill>
        <p:spPr bwMode="auto">
          <a:xfrm>
            <a:off x="533400" y="4203700"/>
            <a:ext cx="35115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NARRdomain"/>
          <p:cNvPicPr>
            <a:picLocks noChangeAspect="1" noChangeArrowheads="1"/>
          </p:cNvPicPr>
          <p:nvPr/>
        </p:nvPicPr>
        <p:blipFill>
          <a:blip r:embed="rId2">
            <a:extLst>
              <a:ext uri="{28A0092B-C50C-407E-A947-70E740481C1C}">
                <a14:useLocalDpi xmlns:a14="http://schemas.microsoft.com/office/drawing/2010/main" val="0"/>
              </a:ext>
            </a:extLst>
          </a:blip>
          <a:srcRect l="6644" t="11821" r="7037" b="1141"/>
          <a:stretch>
            <a:fillRect/>
          </a:stretch>
        </p:blipFill>
        <p:spPr bwMode="auto">
          <a:xfrm>
            <a:off x="5181600" y="4160838"/>
            <a:ext cx="3567113"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3"/>
          <p:cNvSpPr>
            <a:spLocks noChangeArrowheads="1"/>
          </p:cNvSpPr>
          <p:nvPr/>
        </p:nvSpPr>
        <p:spPr bwMode="auto">
          <a:xfrm>
            <a:off x="5864225" y="4567238"/>
            <a:ext cx="758825" cy="682625"/>
          </a:xfrm>
          <a:prstGeom prst="rect">
            <a:avLst/>
          </a:prstGeom>
          <a:noFill/>
          <a:ln w="28575">
            <a:solidFill>
              <a:srgbClr val="FF66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59" name="Rectangle 13"/>
          <p:cNvSpPr>
            <a:spLocks noChangeArrowheads="1"/>
          </p:cNvSpPr>
          <p:nvPr/>
        </p:nvSpPr>
        <p:spPr bwMode="auto">
          <a:xfrm>
            <a:off x="6546850" y="5175250"/>
            <a:ext cx="1593850" cy="121285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0" name="Rectangle 13"/>
          <p:cNvSpPr>
            <a:spLocks noChangeArrowheads="1"/>
          </p:cNvSpPr>
          <p:nvPr/>
        </p:nvSpPr>
        <p:spPr bwMode="auto">
          <a:xfrm>
            <a:off x="5408613" y="5857875"/>
            <a:ext cx="227012" cy="303213"/>
          </a:xfrm>
          <a:prstGeom prst="rect">
            <a:avLst/>
          </a:prstGeom>
          <a:noFill/>
          <a:ln w="2857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1" name="Rectangle 13"/>
          <p:cNvSpPr>
            <a:spLocks noChangeArrowheads="1"/>
          </p:cNvSpPr>
          <p:nvPr/>
        </p:nvSpPr>
        <p:spPr bwMode="auto">
          <a:xfrm>
            <a:off x="8369300" y="6008688"/>
            <a:ext cx="227013" cy="193675"/>
          </a:xfrm>
          <a:prstGeom prst="rect">
            <a:avLst/>
          </a:prstGeom>
          <a:noFill/>
          <a:ln w="2857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2" name="Rectangle 13"/>
          <p:cNvSpPr>
            <a:spLocks noChangeArrowheads="1"/>
          </p:cNvSpPr>
          <p:nvPr/>
        </p:nvSpPr>
        <p:spPr bwMode="auto">
          <a:xfrm>
            <a:off x="6773863" y="5932488"/>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solidFill>
                <a:srgbClr val="996600"/>
              </a:solidFill>
            </a:endParaRPr>
          </a:p>
        </p:txBody>
      </p:sp>
      <p:sp>
        <p:nvSpPr>
          <p:cNvPr id="49163" name="Rectangle 13"/>
          <p:cNvSpPr>
            <a:spLocks noChangeArrowheads="1"/>
          </p:cNvSpPr>
          <p:nvPr/>
        </p:nvSpPr>
        <p:spPr bwMode="auto">
          <a:xfrm>
            <a:off x="6319838" y="4872038"/>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4" name="Rectangle 13"/>
          <p:cNvSpPr>
            <a:spLocks noChangeArrowheads="1"/>
          </p:cNvSpPr>
          <p:nvPr/>
        </p:nvSpPr>
        <p:spPr bwMode="auto">
          <a:xfrm>
            <a:off x="7761288" y="5554663"/>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2325508" name="Rectangle 4"/>
          <p:cNvSpPr>
            <a:spLocks noGrp="1" noChangeArrowheads="1"/>
          </p:cNvSpPr>
          <p:nvPr>
            <p:ph type="body" sz="half" idx="2"/>
          </p:nvPr>
        </p:nvSpPr>
        <p:spPr>
          <a:xfrm>
            <a:off x="4495800" y="457200"/>
            <a:ext cx="4648200" cy="3746500"/>
          </a:xfrm>
        </p:spPr>
        <p:txBody>
          <a:bodyPr/>
          <a:lstStyle/>
          <a:p>
            <a:pPr algn="ctr" eaLnBrk="1" hangingPunct="1">
              <a:buFont typeface="Wingdings" charset="0"/>
              <a:buNone/>
              <a:defRPr/>
            </a:pPr>
            <a:r>
              <a:rPr lang="en-US" sz="3200" b="1" u="sng">
                <a:latin typeface="Times New Roman" charset="0"/>
                <a:cs typeface="+mn-cs"/>
              </a:rPr>
              <a:t>New NAM</a:t>
            </a:r>
          </a:p>
          <a:p>
            <a:pPr eaLnBrk="1" hangingPunct="1">
              <a:lnSpc>
                <a:spcPct val="85000"/>
              </a:lnSpc>
              <a:defRPr/>
            </a:pPr>
            <a:r>
              <a:rPr lang="en-US" sz="2400">
                <a:latin typeface="Times New Roman" charset="0"/>
                <a:cs typeface="+mn-cs"/>
              </a:rPr>
              <a:t>NEMS based NMMB</a:t>
            </a:r>
          </a:p>
          <a:p>
            <a:pPr eaLnBrk="1" hangingPunct="1">
              <a:lnSpc>
                <a:spcPct val="85000"/>
              </a:lnSpc>
              <a:defRPr/>
            </a:pPr>
            <a:r>
              <a:rPr lang="en-US" sz="2400">
                <a:latin typeface="Times New Roman" charset="0"/>
                <a:cs typeface="+mn-cs"/>
              </a:rPr>
              <a:t>B-grid replaces E-grid</a:t>
            </a:r>
          </a:p>
          <a:p>
            <a:pPr eaLnBrk="1" hangingPunct="1">
              <a:lnSpc>
                <a:spcPct val="85000"/>
              </a:lnSpc>
              <a:defRPr/>
            </a:pPr>
            <a:r>
              <a:rPr lang="en-US" sz="2400">
                <a:latin typeface="Times New Roman" charset="0"/>
                <a:cs typeface="+mn-cs"/>
              </a:rPr>
              <a:t>Parent remains 12 km to 84 hr</a:t>
            </a:r>
          </a:p>
          <a:p>
            <a:pPr eaLnBrk="1" hangingPunct="1">
              <a:lnSpc>
                <a:spcPct val="85000"/>
              </a:lnSpc>
              <a:defRPr/>
            </a:pPr>
            <a:r>
              <a:rPr lang="en-US" sz="2400">
                <a:latin typeface="Times New Roman" charset="0"/>
                <a:cs typeface="+mn-cs"/>
              </a:rPr>
              <a:t>Multiple Nests Run to 60 hr</a:t>
            </a:r>
          </a:p>
          <a:p>
            <a:pPr lvl="1" eaLnBrk="1" hangingPunct="1">
              <a:spcBef>
                <a:spcPts val="150"/>
              </a:spcBef>
              <a:defRPr/>
            </a:pPr>
            <a:r>
              <a:rPr lang="en-US" sz="2000" b="1">
                <a:solidFill>
                  <a:srgbClr val="FF0000"/>
                </a:solidFill>
                <a:latin typeface="Times New Roman" charset="0"/>
              </a:rPr>
              <a:t>4 km CONUS nest</a:t>
            </a:r>
          </a:p>
          <a:p>
            <a:pPr lvl="1" eaLnBrk="1" hangingPunct="1">
              <a:spcBef>
                <a:spcPts val="150"/>
              </a:spcBef>
              <a:defRPr/>
            </a:pPr>
            <a:r>
              <a:rPr lang="en-US" sz="2000" b="1">
                <a:solidFill>
                  <a:srgbClr val="FF6600"/>
                </a:solidFill>
                <a:latin typeface="Times New Roman" charset="0"/>
              </a:rPr>
              <a:t>6 km Alaska nest</a:t>
            </a:r>
          </a:p>
          <a:p>
            <a:pPr lvl="1" eaLnBrk="1" hangingPunct="1">
              <a:spcBef>
                <a:spcPts val="150"/>
              </a:spcBef>
              <a:defRPr/>
            </a:pPr>
            <a:r>
              <a:rPr lang="en-US" sz="2000">
                <a:solidFill>
                  <a:srgbClr val="0000FF"/>
                </a:solidFill>
                <a:latin typeface="Times New Roman" charset="0"/>
              </a:rPr>
              <a:t>3 km HI &amp; PR nests</a:t>
            </a:r>
          </a:p>
          <a:p>
            <a:pPr eaLnBrk="1" hangingPunct="1">
              <a:lnSpc>
                <a:spcPct val="85000"/>
              </a:lnSpc>
              <a:defRPr/>
            </a:pPr>
            <a:r>
              <a:rPr lang="en-US" sz="2000" b="1">
                <a:solidFill>
                  <a:srgbClr val="92D050"/>
                </a:solidFill>
                <a:effectLst>
                  <a:outerShdw blurRad="38100" dist="38100" dir="2700000" algn="tl">
                    <a:srgbClr val="DDDDDD"/>
                  </a:outerShdw>
                </a:effectLst>
                <a:latin typeface="Times New Roman" charset="0"/>
                <a:cs typeface="+mn-cs"/>
              </a:rPr>
              <a:t>Single locatable ~1.33-1.5 km FireWeather/IMET/DHS run to 36hr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868363"/>
          </a:xfrm>
        </p:spPr>
        <p:txBody>
          <a:bodyPr/>
          <a:lstStyle/>
          <a:p>
            <a:r>
              <a:rPr lang="en-US" dirty="0" smtClean="0"/>
              <a:t>NMMB Impact on CMAQ </a:t>
            </a:r>
            <a:br>
              <a:rPr lang="en-US" dirty="0" smtClean="0"/>
            </a:br>
            <a:r>
              <a:rPr lang="en-US" sz="2000" dirty="0" smtClean="0">
                <a:solidFill>
                  <a:srgbClr val="0000FF"/>
                </a:solidFill>
              </a:rPr>
              <a:t>Day 2 Ozone 8h daily maximum </a:t>
            </a:r>
            <a:br>
              <a:rPr lang="en-US" sz="2000" dirty="0" smtClean="0">
                <a:solidFill>
                  <a:srgbClr val="0000FF"/>
                </a:solidFill>
              </a:rPr>
            </a:br>
            <a:r>
              <a:rPr lang="en-US" sz="2000" dirty="0" smtClean="0">
                <a:solidFill>
                  <a:srgbClr val="0000FF"/>
                </a:solidFill>
              </a:rPr>
              <a:t>August 10, 2010 Case</a:t>
            </a:r>
            <a:br>
              <a:rPr lang="en-US" sz="2000" dirty="0" smtClean="0">
                <a:solidFill>
                  <a:srgbClr val="0000FF"/>
                </a:solidFill>
              </a:rPr>
            </a:br>
            <a:endParaRPr lang="en-US" sz="2000" dirty="0" smtClean="0">
              <a:solidFill>
                <a:srgbClr val="0000FF"/>
              </a:solidFill>
            </a:endParaRPr>
          </a:p>
        </p:txBody>
      </p:sp>
      <p:sp>
        <p:nvSpPr>
          <p:cNvPr id="22533" name="Text Box 5"/>
          <p:cNvSpPr txBox="1">
            <a:spLocks noChangeArrowheads="1"/>
          </p:cNvSpPr>
          <p:nvPr/>
        </p:nvSpPr>
        <p:spPr bwMode="auto">
          <a:xfrm>
            <a:off x="609600" y="4572000"/>
            <a:ext cx="7391400" cy="1754326"/>
          </a:xfrm>
          <a:prstGeom prst="rect">
            <a:avLst/>
          </a:prstGeom>
          <a:solidFill>
            <a:srgbClr val="CCECFF"/>
          </a:solidFill>
          <a:ln w="9525">
            <a:solidFill>
              <a:schemeClr val="tx1"/>
            </a:solidFill>
            <a:miter lim="800000"/>
            <a:headEnd/>
            <a:tailEnd/>
          </a:ln>
        </p:spPr>
        <p:txBody>
          <a:bodyPr wrap="square">
            <a:spAutoFit/>
          </a:bodyPr>
          <a:lstStyle/>
          <a:p>
            <a:pPr marL="285750" indent="-285750">
              <a:buFont typeface="Arial"/>
              <a:buChar char="•"/>
            </a:pPr>
            <a:r>
              <a:rPr lang="en-US" b="0" dirty="0" smtClean="0">
                <a:solidFill>
                  <a:schemeClr val="accent2"/>
                </a:solidFill>
              </a:rPr>
              <a:t>NMMB CB-IV runs: </a:t>
            </a:r>
          </a:p>
          <a:p>
            <a:pPr lvl="1">
              <a:buFontTx/>
              <a:buChar char="•"/>
            </a:pPr>
            <a:r>
              <a:rPr lang="en-US" b="0" dirty="0">
                <a:solidFill>
                  <a:schemeClr val="accent2"/>
                </a:solidFill>
              </a:rPr>
              <a:t> </a:t>
            </a:r>
            <a:r>
              <a:rPr lang="en-US" b="0" dirty="0" smtClean="0">
                <a:solidFill>
                  <a:schemeClr val="accent2"/>
                </a:solidFill>
              </a:rPr>
              <a:t>Improved along Long Island Sound </a:t>
            </a:r>
          </a:p>
          <a:p>
            <a:pPr lvl="1">
              <a:buFontTx/>
              <a:buChar char="•"/>
            </a:pPr>
            <a:r>
              <a:rPr lang="en-US" b="0" dirty="0">
                <a:solidFill>
                  <a:schemeClr val="accent2"/>
                </a:solidFill>
              </a:rPr>
              <a:t> </a:t>
            </a:r>
            <a:r>
              <a:rPr lang="en-US" b="0" dirty="0" err="1" smtClean="0">
                <a:solidFill>
                  <a:schemeClr val="accent2"/>
                </a:solidFill>
              </a:rPr>
              <a:t>Underpredicted</a:t>
            </a:r>
            <a:r>
              <a:rPr lang="en-US" b="0" dirty="0" smtClean="0">
                <a:solidFill>
                  <a:schemeClr val="accent2"/>
                </a:solidFill>
              </a:rPr>
              <a:t> Max O3 over Baltimore-Washington areas</a:t>
            </a:r>
          </a:p>
          <a:p>
            <a:pPr lvl="1">
              <a:buFontTx/>
              <a:buChar char="•"/>
            </a:pPr>
            <a:endParaRPr lang="en-US" b="0" dirty="0" smtClean="0">
              <a:solidFill>
                <a:schemeClr val="accent2"/>
              </a:solidFill>
            </a:endParaRPr>
          </a:p>
          <a:p>
            <a:pPr marL="285750" indent="-285750">
              <a:buFont typeface="Arial"/>
              <a:buChar char="•"/>
            </a:pPr>
            <a:r>
              <a:rPr lang="en-US" b="0" dirty="0" smtClean="0">
                <a:solidFill>
                  <a:schemeClr val="accent2"/>
                </a:solidFill>
              </a:rPr>
              <a:t>NMMB CB05 combo1 run: (improved </a:t>
            </a:r>
            <a:r>
              <a:rPr lang="en-US" b="0" dirty="0" err="1" smtClean="0">
                <a:solidFill>
                  <a:schemeClr val="accent2"/>
                </a:solidFill>
              </a:rPr>
              <a:t>Vd</a:t>
            </a:r>
            <a:r>
              <a:rPr lang="en-US" b="0" dirty="0" smtClean="0">
                <a:solidFill>
                  <a:schemeClr val="accent2"/>
                </a:solidFill>
              </a:rPr>
              <a:t>, PBL limits, </a:t>
            </a:r>
            <a:r>
              <a:rPr lang="en-US" b="0" dirty="0" err="1" smtClean="0">
                <a:solidFill>
                  <a:schemeClr val="accent2"/>
                </a:solidFill>
              </a:rPr>
              <a:t>chem</a:t>
            </a:r>
            <a:r>
              <a:rPr lang="en-US" b="0" dirty="0" smtClean="0">
                <a:solidFill>
                  <a:schemeClr val="accent2"/>
                </a:solidFill>
              </a:rPr>
              <a:t> </a:t>
            </a:r>
            <a:r>
              <a:rPr lang="en-US" b="0" dirty="0" err="1" smtClean="0">
                <a:solidFill>
                  <a:schemeClr val="accent2"/>
                </a:solidFill>
              </a:rPr>
              <a:t>lbcs</a:t>
            </a:r>
            <a:r>
              <a:rPr lang="en-US" b="0" dirty="0" smtClean="0">
                <a:solidFill>
                  <a:schemeClr val="accent2"/>
                </a:solidFill>
              </a:rPr>
              <a:t>)</a:t>
            </a:r>
          </a:p>
          <a:p>
            <a:pPr marL="742950" lvl="1" indent="-285750">
              <a:buFont typeface="Arial"/>
              <a:buChar char="•"/>
            </a:pPr>
            <a:r>
              <a:rPr lang="en-US" b="0" dirty="0" smtClean="0">
                <a:solidFill>
                  <a:schemeClr val="accent2"/>
                </a:solidFill>
              </a:rPr>
              <a:t>Overestimates in low ozone regions (e.g.: Upstate NY, Mass)</a:t>
            </a:r>
            <a:endParaRPr lang="en-US" b="0" dirty="0">
              <a:solidFill>
                <a:schemeClr val="accent2"/>
              </a:solidFill>
            </a:endParaRPr>
          </a:p>
        </p:txBody>
      </p:sp>
      <p:sp>
        <p:nvSpPr>
          <p:cNvPr id="21511" name="Oval 7"/>
          <p:cNvSpPr>
            <a:spLocks noChangeArrowheads="1"/>
          </p:cNvSpPr>
          <p:nvPr/>
        </p:nvSpPr>
        <p:spPr bwMode="auto">
          <a:xfrm rot="9873292">
            <a:off x="3013075" y="2798763"/>
            <a:ext cx="869950" cy="363537"/>
          </a:xfrm>
          <a:prstGeom prst="ellipse">
            <a:avLst/>
          </a:prstGeom>
          <a:noFill/>
          <a:ln w="25400">
            <a:solidFill>
              <a:schemeClr val="bg1"/>
            </a:solidFill>
            <a:round/>
            <a:headEnd/>
            <a:tailEnd/>
          </a:ln>
        </p:spPr>
        <p:txBody>
          <a:bodyPr wrap="none" anchor="ctr"/>
          <a:lstStyle/>
          <a:p>
            <a:endParaRPr lang="en-US"/>
          </a:p>
        </p:txBody>
      </p:sp>
      <p:pic>
        <p:nvPicPr>
          <p:cNvPr id="2" name="Picture 1"/>
          <p:cNvPicPr>
            <a:picLocks noChangeAspect="1"/>
          </p:cNvPicPr>
          <p:nvPr/>
        </p:nvPicPr>
        <p:blipFill rotWithShape="1">
          <a:blip r:embed="rId3" cstate="print"/>
          <a:srcRect l="10628" t="8530" r="13761" b="8452"/>
          <a:stretch/>
        </p:blipFill>
        <p:spPr>
          <a:xfrm>
            <a:off x="2819400" y="1681200"/>
            <a:ext cx="3048000" cy="2586000"/>
          </a:xfrm>
          <a:prstGeom prst="rect">
            <a:avLst/>
          </a:prstGeom>
        </p:spPr>
      </p:pic>
      <p:pic>
        <p:nvPicPr>
          <p:cNvPr id="4" name="Picture 3"/>
          <p:cNvPicPr>
            <a:picLocks noChangeAspect="1"/>
          </p:cNvPicPr>
          <p:nvPr/>
        </p:nvPicPr>
        <p:blipFill rotWithShape="1">
          <a:blip r:embed="rId4" cstate="print"/>
          <a:srcRect l="10146" t="7698" r="5596" b="9285"/>
          <a:stretch/>
        </p:blipFill>
        <p:spPr>
          <a:xfrm>
            <a:off x="5741104" y="1676400"/>
            <a:ext cx="3402896" cy="2590800"/>
          </a:xfrm>
          <a:prstGeom prst="rect">
            <a:avLst/>
          </a:prstGeom>
        </p:spPr>
      </p:pic>
      <p:pic>
        <p:nvPicPr>
          <p:cNvPr id="3" name="Picture 2"/>
          <p:cNvPicPr>
            <a:picLocks noChangeAspect="1"/>
          </p:cNvPicPr>
          <p:nvPr/>
        </p:nvPicPr>
        <p:blipFill rotWithShape="1">
          <a:blip r:embed="rId5" cstate="print"/>
          <a:srcRect l="13100" t="7809" r="14270" b="9713"/>
          <a:stretch/>
        </p:blipFill>
        <p:spPr>
          <a:xfrm>
            <a:off x="0" y="1679222"/>
            <a:ext cx="2949222" cy="2587978"/>
          </a:xfrm>
          <a:prstGeom prst="rect">
            <a:avLst/>
          </a:prstGeom>
        </p:spPr>
      </p:pic>
      <p:sp>
        <p:nvSpPr>
          <p:cNvPr id="10" name="Oval 9"/>
          <p:cNvSpPr/>
          <p:nvPr/>
        </p:nvSpPr>
        <p:spPr>
          <a:xfrm rot="20220520">
            <a:off x="4610132" y="2201034"/>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1219200" y="3810000"/>
            <a:ext cx="1600200" cy="369332"/>
          </a:xfrm>
          <a:prstGeom prst="rect">
            <a:avLst/>
          </a:prstGeom>
          <a:noFill/>
        </p:spPr>
        <p:txBody>
          <a:bodyPr wrap="square" rtlCol="0">
            <a:spAutoFit/>
          </a:bodyPr>
          <a:lstStyle/>
          <a:p>
            <a:r>
              <a:rPr lang="en-US" dirty="0" smtClean="0"/>
              <a:t>NAM – CB-IV</a:t>
            </a:r>
            <a:endParaRPr lang="en-US" dirty="0"/>
          </a:p>
        </p:txBody>
      </p:sp>
      <p:sp>
        <p:nvSpPr>
          <p:cNvPr id="13" name="TextBox 12"/>
          <p:cNvSpPr txBox="1"/>
          <p:nvPr/>
        </p:nvSpPr>
        <p:spPr>
          <a:xfrm>
            <a:off x="3810000" y="3733800"/>
            <a:ext cx="1905000" cy="369332"/>
          </a:xfrm>
          <a:prstGeom prst="rect">
            <a:avLst/>
          </a:prstGeom>
          <a:noFill/>
        </p:spPr>
        <p:txBody>
          <a:bodyPr wrap="square" rtlCol="0">
            <a:spAutoFit/>
          </a:bodyPr>
          <a:lstStyle/>
          <a:p>
            <a:r>
              <a:rPr lang="en-US" dirty="0" smtClean="0"/>
              <a:t>NMMB – CB-IV</a:t>
            </a:r>
            <a:endParaRPr lang="en-US" dirty="0"/>
          </a:p>
        </p:txBody>
      </p:sp>
      <p:sp>
        <p:nvSpPr>
          <p:cNvPr id="14" name="TextBox 13"/>
          <p:cNvSpPr txBox="1"/>
          <p:nvPr/>
        </p:nvSpPr>
        <p:spPr>
          <a:xfrm>
            <a:off x="6553200" y="3733800"/>
            <a:ext cx="2209800" cy="369332"/>
          </a:xfrm>
          <a:prstGeom prst="rect">
            <a:avLst/>
          </a:prstGeom>
          <a:noFill/>
        </p:spPr>
        <p:txBody>
          <a:bodyPr wrap="square" rtlCol="0">
            <a:spAutoFit/>
          </a:bodyPr>
          <a:lstStyle/>
          <a:p>
            <a:r>
              <a:rPr lang="en-US" dirty="0" smtClean="0"/>
              <a:t>NMMB – combo1</a:t>
            </a:r>
            <a:endParaRPr lang="en-US" dirty="0"/>
          </a:p>
        </p:txBody>
      </p:sp>
      <p:sp>
        <p:nvSpPr>
          <p:cNvPr id="6" name="Slide Number Placeholder 5"/>
          <p:cNvSpPr>
            <a:spLocks noGrp="1"/>
          </p:cNvSpPr>
          <p:nvPr>
            <p:ph type="sldNum" sz="quarter" idx="10"/>
          </p:nvPr>
        </p:nvSpPr>
        <p:spPr/>
        <p:txBody>
          <a:bodyPr/>
          <a:lstStyle/>
          <a:p>
            <a:pPr>
              <a:defRPr/>
            </a:pPr>
            <a:fld id="{32B1DAED-891F-4711-A6FC-9B736BC4EC91}" type="slidenum">
              <a:rPr lang="en-US" smtClean="0"/>
              <a:pPr>
                <a:defRPr/>
              </a:pPr>
              <a:t>6</a:t>
            </a:fld>
            <a:endParaRPr lang="en-US"/>
          </a:p>
        </p:txBody>
      </p:sp>
      <p:sp>
        <p:nvSpPr>
          <p:cNvPr id="15" name="Oval 14"/>
          <p:cNvSpPr/>
          <p:nvPr/>
        </p:nvSpPr>
        <p:spPr>
          <a:xfrm rot="20220520">
            <a:off x="7519879" y="2240501"/>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rot="20220520">
            <a:off x="1714532" y="2240501"/>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56042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1143000"/>
          </a:xfrm>
        </p:spPr>
        <p:txBody>
          <a:bodyPr/>
          <a:lstStyle/>
          <a:p>
            <a:r>
              <a:rPr lang="en-US" dirty="0" smtClean="0">
                <a:solidFill>
                  <a:srgbClr val="0066FF"/>
                </a:solidFill>
                <a:ea typeface="ＭＳ Ｐゴシック" pitchFamily="34" charset="-128"/>
              </a:rPr>
              <a:t>New Experimental Run Evaluations</a:t>
            </a:r>
          </a:p>
        </p:txBody>
      </p:sp>
      <p:sp>
        <p:nvSpPr>
          <p:cNvPr id="27650" name="Rectangle 3"/>
          <p:cNvSpPr>
            <a:spLocks noGrp="1" noChangeArrowheads="1"/>
          </p:cNvSpPr>
          <p:nvPr>
            <p:ph type="body" idx="1"/>
          </p:nvPr>
        </p:nvSpPr>
        <p:spPr>
          <a:xfrm>
            <a:off x="457200" y="1371600"/>
            <a:ext cx="8229600" cy="5181600"/>
          </a:xfrm>
        </p:spPr>
        <p:txBody>
          <a:bodyPr/>
          <a:lstStyle/>
          <a:p>
            <a:pPr>
              <a:lnSpc>
                <a:spcPct val="80000"/>
              </a:lnSpc>
            </a:pPr>
            <a:endParaRPr lang="en-US" sz="2000" dirty="0" smtClean="0">
              <a:ea typeface="ＭＳ Ｐゴシック" pitchFamily="34" charset="-128"/>
            </a:endParaRPr>
          </a:p>
          <a:p>
            <a:pPr>
              <a:lnSpc>
                <a:spcPct val="80000"/>
              </a:lnSpc>
            </a:pPr>
            <a:r>
              <a:rPr lang="en-US" sz="2000" dirty="0" smtClean="0">
                <a:ea typeface="ＭＳ Ｐゴシック" pitchFamily="34" charset="-128"/>
              </a:rPr>
              <a:t>NAM </a:t>
            </a:r>
            <a:r>
              <a:rPr lang="en-US" sz="2000" dirty="0" err="1" smtClean="0">
                <a:ea typeface="ＭＳ Ｐゴシック" pitchFamily="34" charset="-128"/>
              </a:rPr>
              <a:t>vs</a:t>
            </a:r>
            <a:r>
              <a:rPr lang="en-US" sz="2000" dirty="0" smtClean="0">
                <a:ea typeface="ＭＳ Ｐゴシック" pitchFamily="34" charset="-128"/>
              </a:rPr>
              <a:t> NEMS/NMMB CMAQ forecasts </a:t>
            </a:r>
          </a:p>
          <a:p>
            <a:pPr lvl="1">
              <a:lnSpc>
                <a:spcPct val="80000"/>
              </a:lnSpc>
            </a:pPr>
            <a:r>
              <a:rPr lang="en-US" sz="1800" b="1" dirty="0" smtClean="0">
                <a:ea typeface="ＭＳ Ｐゴシック" pitchFamily="34" charset="-128"/>
              </a:rPr>
              <a:t>CB-05 developmental bundled code </a:t>
            </a:r>
            <a:r>
              <a:rPr lang="en-US" sz="1800" b="1" i="1" dirty="0" smtClean="0">
                <a:solidFill>
                  <a:srgbClr val="FF0000"/>
                </a:solidFill>
                <a:ea typeface="ＭＳ Ｐゴシック" pitchFamily="34" charset="-128"/>
              </a:rPr>
              <a:t>(red dashed)</a:t>
            </a:r>
            <a:r>
              <a:rPr lang="en-US" sz="1800" dirty="0" smtClean="0">
                <a:ea typeface="ＭＳ Ｐゴシック" pitchFamily="34" charset="-128"/>
              </a:rPr>
              <a:t>:</a:t>
            </a:r>
          </a:p>
          <a:p>
            <a:pPr lvl="2">
              <a:lnSpc>
                <a:spcPct val="80000"/>
              </a:lnSpc>
            </a:pPr>
            <a:r>
              <a:rPr lang="en-US" sz="1600" dirty="0" smtClean="0">
                <a:ea typeface="ＭＳ Ｐゴシック" pitchFamily="34" charset="-128"/>
              </a:rPr>
              <a:t>M-O similarity theory deposition velocity</a:t>
            </a:r>
          </a:p>
          <a:p>
            <a:pPr lvl="2">
              <a:lnSpc>
                <a:spcPct val="80000"/>
              </a:lnSpc>
            </a:pPr>
            <a:r>
              <a:rPr lang="en-US" sz="1600" dirty="0" smtClean="0">
                <a:ea typeface="ＭＳ Ｐゴシック" pitchFamily="34" charset="-128"/>
              </a:rPr>
              <a:t>Improved canopy resistance</a:t>
            </a:r>
          </a:p>
          <a:p>
            <a:pPr lvl="2">
              <a:lnSpc>
                <a:spcPct val="80000"/>
              </a:lnSpc>
            </a:pPr>
            <a:r>
              <a:rPr lang="en-US" sz="1600" dirty="0" smtClean="0">
                <a:ea typeface="ＭＳ Ｐゴシック" pitchFamily="34" charset="-128"/>
              </a:rPr>
              <a:t>Minimum PBL height</a:t>
            </a:r>
          </a:p>
          <a:p>
            <a:pPr lvl="2">
              <a:lnSpc>
                <a:spcPct val="80000"/>
              </a:lnSpc>
            </a:pPr>
            <a:r>
              <a:rPr lang="en-US" sz="1600" dirty="0" smtClean="0">
                <a:ea typeface="ＭＳ Ｐゴシック" pitchFamily="34" charset="-128"/>
              </a:rPr>
              <a:t>GEOS-5 </a:t>
            </a:r>
            <a:r>
              <a:rPr lang="en-US" sz="1600" dirty="0" err="1" smtClean="0">
                <a:ea typeface="ＭＳ Ｐゴシック" pitchFamily="34" charset="-128"/>
              </a:rPr>
              <a:t>Chem</a:t>
            </a:r>
            <a:r>
              <a:rPr lang="en-US" sz="1600" dirty="0" smtClean="0">
                <a:ea typeface="ＭＳ Ｐゴシック" pitchFamily="34" charset="-128"/>
              </a:rPr>
              <a:t> dynamic LBCs</a:t>
            </a:r>
          </a:p>
          <a:p>
            <a:pPr>
              <a:lnSpc>
                <a:spcPct val="80000"/>
              </a:lnSpc>
            </a:pPr>
            <a:endParaRPr lang="en-US" sz="2000" dirty="0" smtClean="0">
              <a:ea typeface="ＭＳ Ｐゴシック" pitchFamily="34" charset="-128"/>
            </a:endParaRPr>
          </a:p>
          <a:p>
            <a:pPr>
              <a:lnSpc>
                <a:spcPct val="80000"/>
              </a:lnSpc>
            </a:pPr>
            <a:r>
              <a:rPr lang="en-US" sz="2000" dirty="0" smtClean="0">
                <a:ea typeface="ＭＳ Ｐゴシック" pitchFamily="34" charset="-128"/>
              </a:rPr>
              <a:t>August 8, 2010 </a:t>
            </a:r>
            <a:r>
              <a:rPr lang="en-US" sz="2000" dirty="0" smtClean="0">
                <a:ea typeface="ＭＳ Ｐゴシック" pitchFamily="34" charset="-128"/>
                <a:sym typeface="Wingdings" pitchFamily="2" charset="2"/>
              </a:rPr>
              <a:t> Sept. 7, 2010 12 UTC Cycle</a:t>
            </a:r>
          </a:p>
          <a:p>
            <a:pPr>
              <a:lnSpc>
                <a:spcPct val="80000"/>
              </a:lnSpc>
            </a:pPr>
            <a:endParaRPr lang="en-US" sz="2000" dirty="0" smtClean="0">
              <a:ea typeface="ＭＳ Ｐゴシック" pitchFamily="34" charset="-128"/>
              <a:sym typeface="Wingdings" pitchFamily="2" charset="2"/>
            </a:endParaRPr>
          </a:p>
          <a:p>
            <a:pPr>
              <a:lnSpc>
                <a:spcPct val="80000"/>
              </a:lnSpc>
            </a:pPr>
            <a:r>
              <a:rPr lang="en-US" sz="2000" dirty="0" smtClean="0">
                <a:ea typeface="ＭＳ Ｐゴシック" pitchFamily="34" charset="-128"/>
                <a:sym typeface="Wingdings" pitchFamily="2" charset="2"/>
              </a:rPr>
              <a:t>Day two 8 </a:t>
            </a:r>
            <a:r>
              <a:rPr lang="en-US" sz="2000" dirty="0" err="1" smtClean="0">
                <a:ea typeface="ＭＳ Ｐゴシック" pitchFamily="34" charset="-128"/>
                <a:sym typeface="Wingdings" pitchFamily="2" charset="2"/>
              </a:rPr>
              <a:t>hr</a:t>
            </a:r>
            <a:r>
              <a:rPr lang="en-US" sz="2000" dirty="0" smtClean="0">
                <a:ea typeface="ＭＳ Ｐゴシック" pitchFamily="34" charset="-128"/>
                <a:sym typeface="Wingdings" pitchFamily="2" charset="2"/>
              </a:rPr>
              <a:t> </a:t>
            </a:r>
            <a:r>
              <a:rPr lang="en-US" sz="2000" dirty="0" err="1" smtClean="0">
                <a:ea typeface="ＭＳ Ｐゴシック" pitchFamily="34" charset="-128"/>
                <a:sym typeface="Wingdings" pitchFamily="2" charset="2"/>
              </a:rPr>
              <a:t>avg</a:t>
            </a:r>
            <a:r>
              <a:rPr lang="en-US" sz="2000" dirty="0" smtClean="0">
                <a:ea typeface="ＭＳ Ｐゴシック" pitchFamily="34" charset="-128"/>
                <a:sym typeface="Wingdings" pitchFamily="2" charset="2"/>
              </a:rPr>
              <a:t> daily maximum &amp; (diurnal 1 </a:t>
            </a:r>
            <a:r>
              <a:rPr lang="en-US" sz="2000" dirty="0" err="1" smtClean="0">
                <a:ea typeface="ＭＳ Ｐゴシック" pitchFamily="34" charset="-128"/>
                <a:sym typeface="Wingdings" pitchFamily="2" charset="2"/>
              </a:rPr>
              <a:t>hr</a:t>
            </a:r>
            <a:r>
              <a:rPr lang="en-US" sz="2000" dirty="0" smtClean="0">
                <a:ea typeface="ＭＳ Ｐゴシック" pitchFamily="34" charset="-128"/>
                <a:sym typeface="Wingdings" pitchFamily="2" charset="2"/>
              </a:rPr>
              <a:t> </a:t>
            </a:r>
            <a:r>
              <a:rPr lang="en-US" sz="2000" dirty="0" err="1" smtClean="0">
                <a:ea typeface="ＭＳ Ｐゴシック" pitchFamily="34" charset="-128"/>
                <a:sym typeface="Wingdings" pitchFamily="2" charset="2"/>
              </a:rPr>
              <a:t>avg</a:t>
            </a:r>
            <a:r>
              <a:rPr lang="en-US" sz="2000" dirty="0" smtClean="0">
                <a:ea typeface="ＭＳ Ｐゴシック" pitchFamily="34" charset="-128"/>
                <a:sym typeface="Wingdings" pitchFamily="2" charset="2"/>
              </a:rPr>
              <a:t>) O3 forecasts</a:t>
            </a:r>
          </a:p>
          <a:p>
            <a:pPr lvl="1">
              <a:lnSpc>
                <a:spcPct val="80000"/>
              </a:lnSpc>
            </a:pPr>
            <a:r>
              <a:rPr lang="en-US" sz="1800" dirty="0" smtClean="0">
                <a:ea typeface="ＭＳ Ｐゴシック" pitchFamily="34" charset="-128"/>
              </a:rPr>
              <a:t>Fraction correct by threshold &amp; &gt;75 ppb</a:t>
            </a:r>
          </a:p>
          <a:p>
            <a:pPr lvl="1">
              <a:lnSpc>
                <a:spcPct val="80000"/>
              </a:lnSpc>
            </a:pPr>
            <a:r>
              <a:rPr lang="en-US" sz="1800" dirty="0" smtClean="0">
                <a:ea typeface="ＭＳ Ｐゴシック" pitchFamily="34" charset="-128"/>
              </a:rPr>
              <a:t>Bias by threshold and diurnal time-series</a:t>
            </a:r>
          </a:p>
          <a:p>
            <a:pPr lvl="1">
              <a:lnSpc>
                <a:spcPct val="80000"/>
              </a:lnSpc>
            </a:pPr>
            <a:r>
              <a:rPr lang="en-US" sz="1800" dirty="0" smtClean="0">
                <a:ea typeface="ＭＳ Ｐゴシック" pitchFamily="34" charset="-128"/>
              </a:rPr>
              <a:t>Daily and diurnal time-series</a:t>
            </a:r>
          </a:p>
          <a:p>
            <a:pPr lvl="1">
              <a:lnSpc>
                <a:spcPct val="80000"/>
              </a:lnSpc>
            </a:pPr>
            <a:endParaRPr lang="en-US" sz="1800" dirty="0" smtClean="0">
              <a:ea typeface="ＭＳ Ｐゴシック" pitchFamily="34" charset="-128"/>
            </a:endParaRPr>
          </a:p>
          <a:p>
            <a:pPr>
              <a:lnSpc>
                <a:spcPct val="80000"/>
              </a:lnSpc>
            </a:pPr>
            <a:r>
              <a:rPr lang="en-US" sz="2000" dirty="0" smtClean="0">
                <a:ea typeface="ＭＳ Ｐゴシック" pitchFamily="34" charset="-128"/>
              </a:rPr>
              <a:t>Regions:</a:t>
            </a:r>
          </a:p>
          <a:p>
            <a:pPr lvl="1">
              <a:lnSpc>
                <a:spcPct val="80000"/>
              </a:lnSpc>
            </a:pPr>
            <a:r>
              <a:rPr lang="en-US" sz="1800" dirty="0" smtClean="0">
                <a:ea typeface="ＭＳ Ｐゴシック" pitchFamily="34" charset="-128"/>
              </a:rPr>
              <a:t>CONUS, Eastern U.S., Western U.S., sub-domains</a:t>
            </a:r>
          </a:p>
          <a:p>
            <a:pPr lvl="1">
              <a:lnSpc>
                <a:spcPct val="80000"/>
              </a:lnSpc>
              <a:buFontTx/>
              <a:buNone/>
            </a:pPr>
            <a:endParaRPr lang="en-US" sz="1800" dirty="0" smtClean="0">
              <a:ea typeface="ＭＳ Ｐゴシック" pitchFamily="34" charset="-128"/>
            </a:endParaRPr>
          </a:p>
          <a:p>
            <a:pPr lvl="1">
              <a:lnSpc>
                <a:spcPct val="80000"/>
              </a:lnSpc>
              <a:buFontTx/>
              <a:buNone/>
            </a:pPr>
            <a:endParaRPr lang="en-US" sz="1800" dirty="0" smtClean="0">
              <a:ea typeface="ＭＳ Ｐゴシック" pitchFamily="34" charset="-128"/>
            </a:endParaRPr>
          </a:p>
          <a:p>
            <a:pPr lvl="1">
              <a:lnSpc>
                <a:spcPct val="80000"/>
              </a:lnSpc>
            </a:pPr>
            <a:endParaRPr lang="en-US" sz="1800" dirty="0" smtClean="0">
              <a:ea typeface="ＭＳ Ｐゴシック" pitchFamily="34" charset="-128"/>
            </a:endParaRPr>
          </a:p>
          <a:p>
            <a:pPr lvl="1">
              <a:lnSpc>
                <a:spcPct val="80000"/>
              </a:lnSpc>
            </a:pPr>
            <a:endParaRPr lang="en-US" sz="1800" dirty="0" smtClean="0">
              <a:ea typeface="ＭＳ Ｐゴシック" pitchFamily="34" charset="-128"/>
            </a:endParaRPr>
          </a:p>
        </p:txBody>
      </p:sp>
      <p:sp>
        <p:nvSpPr>
          <p:cNvPr id="3" name="Slide Number Placeholder 2"/>
          <p:cNvSpPr>
            <a:spLocks noGrp="1"/>
          </p:cNvSpPr>
          <p:nvPr>
            <p:ph type="sldNum" sz="quarter" idx="10"/>
          </p:nvPr>
        </p:nvSpPr>
        <p:spPr/>
        <p:txBody>
          <a:bodyPr/>
          <a:lstStyle/>
          <a:p>
            <a:pPr>
              <a:defRPr/>
            </a:pPr>
            <a:fld id="{32B1DAED-891F-4711-A6FC-9B736BC4EC91}" type="slidenum">
              <a:rPr lang="en-US" smtClean="0"/>
              <a:pPr>
                <a:defRPr/>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19"/>
          <p:cNvSpPr>
            <a:spLocks noChangeArrowheads="1"/>
          </p:cNvSpPr>
          <p:nvPr/>
        </p:nvSpPr>
        <p:spPr bwMode="auto">
          <a:xfrm>
            <a:off x="1524000" y="762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400" name="Rectangle 21"/>
          <p:cNvSpPr>
            <a:spLocks noChangeArrowheads="1"/>
          </p:cNvSpPr>
          <p:nvPr/>
        </p:nvSpPr>
        <p:spPr bwMode="auto">
          <a:xfrm>
            <a:off x="1524000" y="35052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402" name="Rectangle 23"/>
          <p:cNvSpPr>
            <a:spLocks noChangeArrowheads="1"/>
          </p:cNvSpPr>
          <p:nvPr/>
        </p:nvSpPr>
        <p:spPr bwMode="auto">
          <a:xfrm>
            <a:off x="1371600" y="152400"/>
            <a:ext cx="5791200" cy="685800"/>
          </a:xfrm>
          <a:prstGeom prst="rect">
            <a:avLst/>
          </a:prstGeom>
          <a:solidFill>
            <a:srgbClr val="00FFFF"/>
          </a:solidFill>
          <a:ln w="31750">
            <a:solidFill>
              <a:srgbClr val="0000FF"/>
            </a:solidFill>
            <a:miter lim="800000"/>
            <a:headEnd/>
            <a:tailEnd/>
          </a:ln>
        </p:spPr>
        <p:txBody>
          <a:bodyPr wrap="none" anchor="ctr"/>
          <a:lstStyle/>
          <a:p>
            <a:pPr algn="ctr"/>
            <a:r>
              <a:rPr lang="en-US" sz="2000" dirty="0" smtClean="0"/>
              <a:t>Diurnal Cycle </a:t>
            </a:r>
            <a:r>
              <a:rPr lang="en-US" sz="2000" dirty="0" smtClean="0">
                <a:solidFill>
                  <a:srgbClr val="FF0000"/>
                </a:solidFill>
              </a:rPr>
              <a:t>1 </a:t>
            </a:r>
            <a:r>
              <a:rPr lang="en-US" sz="2000" dirty="0" err="1" smtClean="0">
                <a:solidFill>
                  <a:srgbClr val="FF0000"/>
                </a:solidFill>
              </a:rPr>
              <a:t>hr</a:t>
            </a:r>
            <a:r>
              <a:rPr lang="en-US" sz="2000" dirty="0" smtClean="0">
                <a:solidFill>
                  <a:srgbClr val="FF0000"/>
                </a:solidFill>
              </a:rPr>
              <a:t> O3 </a:t>
            </a:r>
            <a:r>
              <a:rPr lang="en-US" sz="2000" dirty="0" smtClean="0"/>
              <a:t>BIAS (ppb) </a:t>
            </a:r>
            <a:endParaRPr lang="en-US" sz="2000" baseline="-25000" dirty="0" smtClean="0">
              <a:solidFill>
                <a:srgbClr val="FF0000"/>
              </a:solidFill>
            </a:endParaRPr>
          </a:p>
          <a:p>
            <a:pPr algn="ctr"/>
            <a:r>
              <a:rPr lang="en-US" sz="2000" dirty="0" smtClean="0"/>
              <a:t> August 2010 </a:t>
            </a:r>
            <a:r>
              <a:rPr lang="en-US" sz="2000" dirty="0" smtClean="0">
                <a:solidFill>
                  <a:srgbClr val="3333FF"/>
                </a:solidFill>
              </a:rPr>
              <a:t>West </a:t>
            </a:r>
            <a:r>
              <a:rPr lang="en-US" sz="2000" dirty="0" err="1" smtClean="0">
                <a:solidFill>
                  <a:srgbClr val="3333FF"/>
                </a:solidFill>
              </a:rPr>
              <a:t>vs</a:t>
            </a:r>
            <a:r>
              <a:rPr lang="en-US" sz="2000" dirty="0" smtClean="0">
                <a:solidFill>
                  <a:srgbClr val="3333FF"/>
                </a:solidFill>
              </a:rPr>
              <a:t> East</a:t>
            </a:r>
            <a:endParaRPr lang="en-US" sz="1600" dirty="0">
              <a:solidFill>
                <a:srgbClr val="3333FF"/>
              </a:solidFill>
            </a:endParaRPr>
          </a:p>
        </p:txBody>
      </p:sp>
      <p:sp>
        <p:nvSpPr>
          <p:cNvPr id="9" name="Text Box 5"/>
          <p:cNvSpPr txBox="1">
            <a:spLocks noChangeArrowheads="1"/>
          </p:cNvSpPr>
          <p:nvPr/>
        </p:nvSpPr>
        <p:spPr bwMode="auto">
          <a:xfrm>
            <a:off x="533400" y="5410201"/>
            <a:ext cx="7239000" cy="1169551"/>
          </a:xfrm>
          <a:prstGeom prst="rect">
            <a:avLst/>
          </a:prstGeom>
          <a:solidFill>
            <a:srgbClr val="CCECFF"/>
          </a:solidFill>
          <a:ln w="9525">
            <a:solidFill>
              <a:schemeClr val="tx1"/>
            </a:solidFill>
            <a:miter lim="800000"/>
            <a:headEnd/>
            <a:tailEnd/>
          </a:ln>
        </p:spPr>
        <p:txBody>
          <a:bodyPr wrap="square">
            <a:spAutoFit/>
          </a:bodyPr>
          <a:lstStyle/>
          <a:p>
            <a:pPr>
              <a:buFontTx/>
              <a:buChar char="•"/>
            </a:pPr>
            <a:r>
              <a:rPr lang="en-US" b="0" dirty="0">
                <a:solidFill>
                  <a:schemeClr val="accent2"/>
                </a:solidFill>
              </a:rPr>
              <a:t> </a:t>
            </a:r>
            <a:r>
              <a:rPr lang="en-US" b="0" dirty="0" smtClean="0">
                <a:solidFill>
                  <a:schemeClr val="accent2"/>
                </a:solidFill>
              </a:rPr>
              <a:t>Early morning error spike for only NMMB runs in East</a:t>
            </a:r>
          </a:p>
          <a:p>
            <a:pPr>
              <a:buFontTx/>
              <a:buChar char="•"/>
            </a:pPr>
            <a:r>
              <a:rPr lang="en-US" b="0" dirty="0" smtClean="0">
                <a:solidFill>
                  <a:schemeClr val="accent2"/>
                </a:solidFill>
              </a:rPr>
              <a:t> Early morning error spike for all runs in West</a:t>
            </a:r>
          </a:p>
          <a:p>
            <a:pPr lvl="1"/>
            <a:r>
              <a:rPr lang="en-US" sz="1600" dirty="0" smtClean="0"/>
              <a:t>Deeper PBLH in NMMB mixes down residual pollutant air mass</a:t>
            </a:r>
            <a:endParaRPr lang="en-US" sz="2400" u="sng" dirty="0" smtClean="0">
              <a:solidFill>
                <a:srgbClr val="3333FF"/>
              </a:solidFill>
            </a:endParaRPr>
          </a:p>
          <a:p>
            <a:pPr>
              <a:buFontTx/>
              <a:buChar char="•"/>
            </a:pPr>
            <a:endParaRPr lang="en-US" b="0" dirty="0">
              <a:solidFill>
                <a:schemeClr val="accent2"/>
              </a:solidFill>
            </a:endParaRPr>
          </a:p>
        </p:txBody>
      </p:sp>
      <p:pic>
        <p:nvPicPr>
          <p:cNvPr id="5" name="Picture 4"/>
          <p:cNvPicPr>
            <a:picLocks noChangeAspect="1"/>
          </p:cNvPicPr>
          <p:nvPr/>
        </p:nvPicPr>
        <p:blipFill rotWithShape="1">
          <a:blip r:embed="rId2" cstate="print"/>
          <a:srcRect l="10399" t="2757" r="5015" b="3951"/>
          <a:stretch/>
        </p:blipFill>
        <p:spPr>
          <a:xfrm>
            <a:off x="4532489" y="1293839"/>
            <a:ext cx="4382911" cy="3735361"/>
          </a:xfrm>
          <a:prstGeom prst="rect">
            <a:avLst/>
          </a:prstGeom>
        </p:spPr>
      </p:pic>
      <p:pic>
        <p:nvPicPr>
          <p:cNvPr id="6" name="Picture 5"/>
          <p:cNvPicPr>
            <a:picLocks noChangeAspect="1"/>
          </p:cNvPicPr>
          <p:nvPr/>
        </p:nvPicPr>
        <p:blipFill rotWithShape="1">
          <a:blip r:embed="rId3" cstate="print"/>
          <a:srcRect l="11607" t="3341" r="4761" b="2251"/>
          <a:stretch/>
        </p:blipFill>
        <p:spPr>
          <a:xfrm>
            <a:off x="152400" y="1326444"/>
            <a:ext cx="4419600" cy="3855156"/>
          </a:xfrm>
          <a:prstGeom prst="rect">
            <a:avLst/>
          </a:prstGeom>
        </p:spPr>
      </p:pic>
      <p:sp>
        <p:nvSpPr>
          <p:cNvPr id="13" name="Oval 12"/>
          <p:cNvSpPr/>
          <p:nvPr/>
        </p:nvSpPr>
        <p:spPr>
          <a:xfrm rot="17417736">
            <a:off x="6659325" y="2410007"/>
            <a:ext cx="823989" cy="486726"/>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rot="17417736">
            <a:off x="2321366" y="2181407"/>
            <a:ext cx="823989" cy="486726"/>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0"/>
          </p:nvPr>
        </p:nvSpPr>
        <p:spPr/>
        <p:txBody>
          <a:bodyPr/>
          <a:lstStyle/>
          <a:p>
            <a:pPr>
              <a:defRPr/>
            </a:pPr>
            <a:fld id="{CB738AA6-A23D-4BF5-88C1-AA0B5C82B613}" type="slidenum">
              <a:rPr lang="en-US" smtClean="0"/>
              <a:pPr>
                <a:defRPr/>
              </a:pPr>
              <a:t>8</a:t>
            </a:fld>
            <a:endParaRPr lang="en-US"/>
          </a:p>
        </p:txBody>
      </p:sp>
      <p:sp>
        <p:nvSpPr>
          <p:cNvPr id="11" name="TextBox 10"/>
          <p:cNvSpPr txBox="1"/>
          <p:nvPr/>
        </p:nvSpPr>
        <p:spPr>
          <a:xfrm>
            <a:off x="1219200" y="914400"/>
            <a:ext cx="1475725" cy="369332"/>
          </a:xfrm>
          <a:prstGeom prst="rect">
            <a:avLst/>
          </a:prstGeom>
          <a:noFill/>
        </p:spPr>
        <p:txBody>
          <a:bodyPr wrap="none" rtlCol="0">
            <a:spAutoFit/>
          </a:bodyPr>
          <a:lstStyle/>
          <a:p>
            <a:r>
              <a:rPr lang="en-US" dirty="0" smtClean="0"/>
              <a:t>Western US</a:t>
            </a:r>
            <a:endParaRPr lang="en-US" dirty="0"/>
          </a:p>
        </p:txBody>
      </p:sp>
      <p:sp>
        <p:nvSpPr>
          <p:cNvPr id="12" name="TextBox 11"/>
          <p:cNvSpPr txBox="1"/>
          <p:nvPr/>
        </p:nvSpPr>
        <p:spPr>
          <a:xfrm>
            <a:off x="5791200" y="914400"/>
            <a:ext cx="1415772" cy="369332"/>
          </a:xfrm>
          <a:prstGeom prst="rect">
            <a:avLst/>
          </a:prstGeom>
          <a:noFill/>
        </p:spPr>
        <p:txBody>
          <a:bodyPr wrap="none" rtlCol="0">
            <a:spAutoFit/>
          </a:bodyPr>
          <a:lstStyle/>
          <a:p>
            <a:r>
              <a:rPr lang="en-US" dirty="0" smtClean="0"/>
              <a:t>Eastern US</a:t>
            </a:r>
            <a:endParaRPr lang="en-US" dirty="0"/>
          </a:p>
        </p:txBody>
      </p:sp>
    </p:spTree>
    <p:extLst>
      <p:ext uri="{BB962C8B-B14F-4D97-AF65-F5344CB8AC3E}">
        <p14:creationId xmlns:p14="http://schemas.microsoft.com/office/powerpoint/2010/main" val="18133891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extBox 11"/>
          <p:cNvSpPr txBox="1">
            <a:spLocks noChangeArrowheads="1"/>
          </p:cNvSpPr>
          <p:nvPr/>
        </p:nvSpPr>
        <p:spPr bwMode="auto">
          <a:xfrm>
            <a:off x="7315200" y="2209800"/>
            <a:ext cx="1727200" cy="32932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Legend:</a:t>
            </a:r>
          </a:p>
          <a:p>
            <a:pPr eaLnBrk="1" hangingPunct="1"/>
            <a:r>
              <a:rPr lang="en-US" sz="1600" dirty="0"/>
              <a:t>Latitudinal </a:t>
            </a:r>
          </a:p>
          <a:p>
            <a:pPr eaLnBrk="1" hangingPunct="1"/>
            <a:r>
              <a:rPr lang="en-US" sz="1600" dirty="0"/>
              <a:t>Cross-section on</a:t>
            </a:r>
          </a:p>
          <a:p>
            <a:pPr eaLnBrk="1" hangingPunct="1"/>
            <a:r>
              <a:rPr lang="en-US" sz="1600" dirty="0"/>
              <a:t>Philadelphia, PA.</a:t>
            </a:r>
          </a:p>
          <a:p>
            <a:pPr eaLnBrk="1" hangingPunct="1"/>
            <a:endParaRPr lang="en-US" sz="1600" dirty="0"/>
          </a:p>
          <a:p>
            <a:pPr eaLnBrk="1" hangingPunct="1"/>
            <a:r>
              <a:rPr lang="en-US" sz="1600" u="sng" dirty="0"/>
              <a:t>Vertical black</a:t>
            </a:r>
          </a:p>
          <a:p>
            <a:pPr eaLnBrk="1" hangingPunct="1"/>
            <a:r>
              <a:rPr lang="en-US" sz="1600" dirty="0"/>
              <a:t>line indicates</a:t>
            </a:r>
          </a:p>
          <a:p>
            <a:pPr eaLnBrk="1" hangingPunct="1"/>
            <a:r>
              <a:rPr lang="en-US" sz="1600" dirty="0"/>
              <a:t>location of </a:t>
            </a:r>
          </a:p>
          <a:p>
            <a:pPr eaLnBrk="1" hangingPunct="1"/>
            <a:r>
              <a:rPr lang="en-US" sz="1600" dirty="0"/>
              <a:t>Philadelphia, PA.</a:t>
            </a:r>
          </a:p>
          <a:p>
            <a:pPr eaLnBrk="1" hangingPunct="1"/>
            <a:r>
              <a:rPr lang="en-US" sz="1600" dirty="0"/>
              <a:t> </a:t>
            </a:r>
          </a:p>
        </p:txBody>
      </p:sp>
      <p:sp>
        <p:nvSpPr>
          <p:cNvPr id="16" name="Isosceles Triangle 15"/>
          <p:cNvSpPr/>
          <p:nvPr/>
        </p:nvSpPr>
        <p:spPr>
          <a:xfrm>
            <a:off x="7391400" y="4495800"/>
            <a:ext cx="119063"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052" name="Group 17"/>
          <p:cNvGrpSpPr>
            <a:grpSpLocks/>
          </p:cNvGrpSpPr>
          <p:nvPr/>
        </p:nvGrpSpPr>
        <p:grpSpPr bwMode="auto">
          <a:xfrm>
            <a:off x="381000" y="1143000"/>
            <a:ext cx="6272213" cy="5029200"/>
            <a:chOff x="273098" y="457200"/>
            <a:chExt cx="6272776" cy="5029200"/>
          </a:xfrm>
        </p:grpSpPr>
        <p:grpSp>
          <p:nvGrpSpPr>
            <p:cNvPr id="2066" name="Group 10"/>
            <p:cNvGrpSpPr>
              <a:grpSpLocks/>
            </p:cNvGrpSpPr>
            <p:nvPr/>
          </p:nvGrpSpPr>
          <p:grpSpPr bwMode="auto">
            <a:xfrm>
              <a:off x="273098" y="457200"/>
              <a:ext cx="6272776" cy="5029200"/>
              <a:chOff x="1263697" y="1600200"/>
              <a:chExt cx="6272776" cy="5029200"/>
            </a:xfrm>
          </p:grpSpPr>
          <p:pic>
            <p:nvPicPr>
              <p:cNvPr id="2071" name="Picture 1" descr="Phili_at363_coast_atmidle_b1a_8ZAug21_2010.gif"/>
              <p:cNvPicPr>
                <a:picLocks noChangeAspect="1"/>
              </p:cNvPicPr>
              <p:nvPr/>
            </p:nvPicPr>
            <p:blipFill>
              <a:blip r:embed="rId2" cstate="print">
                <a:extLst>
                  <a:ext uri="{28A0092B-C50C-407E-A947-70E740481C1C}">
                    <a14:useLocalDpi xmlns:a14="http://schemas.microsoft.com/office/drawing/2010/main" val="0"/>
                  </a:ext>
                </a:extLst>
              </a:blip>
              <a:srcRect t="21272" b="8109"/>
              <a:stretch>
                <a:fillRect/>
              </a:stretch>
            </p:blipFill>
            <p:spPr bwMode="auto">
              <a:xfrm>
                <a:off x="1263697" y="1676400"/>
                <a:ext cx="334499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 descr="Phili_at363_coast_atmidle_diff_8ZAug21_2010.gif"/>
              <p:cNvPicPr>
                <a:picLocks noChangeAspect="1"/>
              </p:cNvPicPr>
              <p:nvPr/>
            </p:nvPicPr>
            <p:blipFill>
              <a:blip r:embed="rId3" cstate="print">
                <a:extLst>
                  <a:ext uri="{28A0092B-C50C-407E-A947-70E740481C1C}">
                    <a14:useLocalDpi xmlns:a14="http://schemas.microsoft.com/office/drawing/2010/main" val="0"/>
                  </a:ext>
                </a:extLst>
              </a:blip>
              <a:srcRect t="19377" b="8652"/>
              <a:stretch>
                <a:fillRect/>
              </a:stretch>
            </p:blipFill>
            <p:spPr bwMode="auto">
              <a:xfrm>
                <a:off x="4254378" y="1600200"/>
                <a:ext cx="328209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3" descr="Phili_at363_coast_atmidle_b1a_10ZAug21_2010.gif"/>
              <p:cNvPicPr>
                <a:picLocks noChangeAspect="1"/>
              </p:cNvPicPr>
              <p:nvPr/>
            </p:nvPicPr>
            <p:blipFill>
              <a:blip r:embed="rId4" cstate="print">
                <a:extLst>
                  <a:ext uri="{28A0092B-C50C-407E-A947-70E740481C1C}">
                    <a14:useLocalDpi xmlns:a14="http://schemas.microsoft.com/office/drawing/2010/main" val="0"/>
                  </a:ext>
                </a:extLst>
              </a:blip>
              <a:srcRect t="18919" b="8109"/>
              <a:stretch>
                <a:fillRect/>
              </a:stretch>
            </p:blipFill>
            <p:spPr bwMode="auto">
              <a:xfrm>
                <a:off x="1267177" y="4191000"/>
                <a:ext cx="334151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4" descr="Phili_at363_coast_atmidle_diff_10ZAug21_2010.gif"/>
              <p:cNvPicPr>
                <a:picLocks noChangeAspect="1"/>
              </p:cNvPicPr>
              <p:nvPr/>
            </p:nvPicPr>
            <p:blipFill>
              <a:blip r:embed="rId5" cstate="print">
                <a:extLst>
                  <a:ext uri="{28A0092B-C50C-407E-A947-70E740481C1C}">
                    <a14:useLocalDpi xmlns:a14="http://schemas.microsoft.com/office/drawing/2010/main" val="0"/>
                  </a:ext>
                </a:extLst>
              </a:blip>
              <a:srcRect t="19193" b="8081"/>
              <a:stretch>
                <a:fillRect/>
              </a:stretch>
            </p:blipFill>
            <p:spPr bwMode="auto">
              <a:xfrm>
                <a:off x="4267198" y="4267200"/>
                <a:ext cx="3248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425641" y="4114800"/>
                <a:ext cx="487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59604" y="4076697"/>
                <a:ext cx="4876800" cy="76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Isosceles Triangle 11"/>
            <p:cNvSpPr/>
            <p:nvPr/>
          </p:nvSpPr>
          <p:spPr>
            <a:xfrm>
              <a:off x="2102062" y="5334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Isosceles Triangle 13"/>
            <p:cNvSpPr/>
            <p:nvPr/>
          </p:nvSpPr>
          <p:spPr>
            <a:xfrm>
              <a:off x="5001097" y="2667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Isosceles Triangle 14"/>
            <p:cNvSpPr/>
            <p:nvPr/>
          </p:nvSpPr>
          <p:spPr>
            <a:xfrm>
              <a:off x="2102062" y="27432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Isosceles Triangle 16"/>
            <p:cNvSpPr/>
            <p:nvPr/>
          </p:nvSpPr>
          <p:spPr>
            <a:xfrm>
              <a:off x="5029675" y="5334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053" name="TextBox 18"/>
          <p:cNvSpPr txBox="1">
            <a:spLocks noChangeArrowheads="1"/>
          </p:cNvSpPr>
          <p:nvPr/>
        </p:nvSpPr>
        <p:spPr bwMode="auto">
          <a:xfrm>
            <a:off x="609600" y="6259955"/>
            <a:ext cx="6019800" cy="584776"/>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O</a:t>
            </a:r>
            <a:r>
              <a:rPr lang="en-US" sz="1600" baseline="-25000" dirty="0"/>
              <a:t>3</a:t>
            </a:r>
            <a:r>
              <a:rPr lang="en-US" sz="1600" dirty="0"/>
              <a:t> concentration (ppb) Y-Z cross-section at </a:t>
            </a:r>
            <a:r>
              <a:rPr lang="en-US" sz="1600" dirty="0" smtClean="0"/>
              <a:t>Philadelphia</a:t>
            </a:r>
          </a:p>
          <a:p>
            <a:pPr algn="ctr" eaLnBrk="1" hangingPunct="1"/>
            <a:r>
              <a:rPr lang="en-US" sz="1600" dirty="0" smtClean="0"/>
              <a:t>  </a:t>
            </a:r>
            <a:r>
              <a:rPr lang="en-US" sz="1600" dirty="0"/>
              <a:t>traversed W-E 600km on Aug 21, 2010</a:t>
            </a:r>
          </a:p>
        </p:txBody>
      </p:sp>
      <p:sp>
        <p:nvSpPr>
          <p:cNvPr id="2054" name="TextBox 19"/>
          <p:cNvSpPr txBox="1">
            <a:spLocks noChangeArrowheads="1"/>
          </p:cNvSpPr>
          <p:nvPr/>
        </p:nvSpPr>
        <p:spPr bwMode="auto">
          <a:xfrm>
            <a:off x="1143000" y="1219200"/>
            <a:ext cx="2105025" cy="523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t>(</a:t>
            </a:r>
            <a:r>
              <a:rPr lang="en-US" sz="1400" b="1" i="1" dirty="0"/>
              <a:t>NMMB CB05 combo1)</a:t>
            </a:r>
          </a:p>
          <a:p>
            <a:pPr eaLnBrk="1" hangingPunct="1"/>
            <a:r>
              <a:rPr lang="en-US" sz="1400" b="1" i="1" dirty="0"/>
              <a:t>8 am         local</a:t>
            </a:r>
            <a:endParaRPr lang="en-US" sz="1400" b="1" dirty="0"/>
          </a:p>
        </p:txBody>
      </p:sp>
      <p:sp>
        <p:nvSpPr>
          <p:cNvPr id="2055" name="TextBox 20"/>
          <p:cNvSpPr txBox="1">
            <a:spLocks noChangeArrowheads="1"/>
          </p:cNvSpPr>
          <p:nvPr/>
        </p:nvSpPr>
        <p:spPr bwMode="auto">
          <a:xfrm>
            <a:off x="1143000" y="3962400"/>
            <a:ext cx="2105025" cy="523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t>(</a:t>
            </a:r>
            <a:r>
              <a:rPr lang="en-US" sz="1400" b="1" i="1"/>
              <a:t>NMMB CB05 combo1)</a:t>
            </a:r>
          </a:p>
          <a:p>
            <a:pPr eaLnBrk="1" hangingPunct="1"/>
            <a:r>
              <a:rPr lang="en-US" sz="1400" b="1" i="1"/>
              <a:t>10 am        local</a:t>
            </a:r>
            <a:endParaRPr lang="en-US" sz="1400" b="1"/>
          </a:p>
        </p:txBody>
      </p:sp>
      <p:sp>
        <p:nvSpPr>
          <p:cNvPr id="2056" name="TextBox 21"/>
          <p:cNvSpPr txBox="1">
            <a:spLocks noChangeArrowheads="1"/>
          </p:cNvSpPr>
          <p:nvPr/>
        </p:nvSpPr>
        <p:spPr bwMode="auto">
          <a:xfrm>
            <a:off x="6629400" y="1143000"/>
            <a:ext cx="2011363" cy="954088"/>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t>Difference plot :</a:t>
            </a:r>
          </a:p>
          <a:p>
            <a:pPr eaLnBrk="1" hangingPunct="1"/>
            <a:r>
              <a:rPr lang="en-US" sz="1400" b="1"/>
              <a:t>(</a:t>
            </a:r>
            <a:r>
              <a:rPr lang="en-US" sz="1400" b="1" i="1"/>
              <a:t>NMMB      </a:t>
            </a:r>
            <a:r>
              <a:rPr lang="en-US" sz="1000" b="1" i="1"/>
              <a:t>CB05 combo1</a:t>
            </a:r>
            <a:r>
              <a:rPr lang="en-US" sz="1400" b="1" i="1"/>
              <a:t>)</a:t>
            </a:r>
          </a:p>
          <a:p>
            <a:pPr eaLnBrk="1" hangingPunct="1"/>
            <a:r>
              <a:rPr lang="en-US" sz="1400" b="1" i="1"/>
              <a:t>Minus</a:t>
            </a:r>
          </a:p>
          <a:p>
            <a:pPr eaLnBrk="1" hangingPunct="1"/>
            <a:r>
              <a:rPr lang="en-US" sz="1400" b="1"/>
              <a:t>(</a:t>
            </a:r>
            <a:r>
              <a:rPr lang="en-US" sz="1400" b="1" i="1"/>
              <a:t>wrf-nmm  </a:t>
            </a:r>
            <a:r>
              <a:rPr lang="en-US" sz="1000" b="1" i="1"/>
              <a:t>CB05 combo1</a:t>
            </a:r>
            <a:r>
              <a:rPr lang="en-US" sz="1400" b="1" i="1"/>
              <a:t>)</a:t>
            </a:r>
            <a:endParaRPr lang="en-US" sz="1400" b="1"/>
          </a:p>
        </p:txBody>
      </p:sp>
      <p:sp>
        <p:nvSpPr>
          <p:cNvPr id="2057" name="TextBox 23"/>
          <p:cNvSpPr txBox="1">
            <a:spLocks noChangeArrowheads="1"/>
          </p:cNvSpPr>
          <p:nvPr/>
        </p:nvSpPr>
        <p:spPr bwMode="auto">
          <a:xfrm>
            <a:off x="4267200" y="1219200"/>
            <a:ext cx="181292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dirty="0"/>
              <a:t>8 am         local</a:t>
            </a:r>
            <a:endParaRPr lang="en-US" b="1" dirty="0"/>
          </a:p>
        </p:txBody>
      </p:sp>
      <p:sp>
        <p:nvSpPr>
          <p:cNvPr id="2058" name="TextBox 24"/>
          <p:cNvSpPr txBox="1">
            <a:spLocks noChangeArrowheads="1"/>
          </p:cNvSpPr>
          <p:nvPr/>
        </p:nvSpPr>
        <p:spPr bwMode="auto">
          <a:xfrm>
            <a:off x="4191000" y="3962400"/>
            <a:ext cx="181292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a:t>10 am       local</a:t>
            </a:r>
            <a:endParaRPr lang="en-US" b="1"/>
          </a:p>
        </p:txBody>
      </p:sp>
      <p:cxnSp>
        <p:nvCxnSpPr>
          <p:cNvPr id="29" name="Straight Arrow Connector 28"/>
          <p:cNvCxnSpPr/>
          <p:nvPr/>
        </p:nvCxnSpPr>
        <p:spPr>
          <a:xfrm rot="10800000" flipV="1">
            <a:off x="6172200" y="1905000"/>
            <a:ext cx="4572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181600" y="2971800"/>
            <a:ext cx="25146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9505052">
            <a:off x="4711700" y="2287588"/>
            <a:ext cx="1143000" cy="449262"/>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rot="19505052">
            <a:off x="4597400" y="4783138"/>
            <a:ext cx="1143000" cy="449262"/>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3" name="TextBox 33"/>
          <p:cNvSpPr txBox="1">
            <a:spLocks noChangeArrowheads="1"/>
          </p:cNvSpPr>
          <p:nvPr/>
        </p:nvSpPr>
        <p:spPr bwMode="auto">
          <a:xfrm>
            <a:off x="6477000" y="5638800"/>
            <a:ext cx="2667000" cy="6463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Stronger fumigation </a:t>
            </a:r>
          </a:p>
          <a:p>
            <a:pPr eaLnBrk="1" hangingPunct="1"/>
            <a:r>
              <a:rPr lang="en-US" dirty="0"/>
              <a:t>for </a:t>
            </a:r>
            <a:r>
              <a:rPr lang="en-US" dirty="0" err="1"/>
              <a:t>nmmb</a:t>
            </a:r>
            <a:r>
              <a:rPr lang="en-US" dirty="0"/>
              <a:t> in morning</a:t>
            </a:r>
          </a:p>
        </p:txBody>
      </p:sp>
      <p:cxnSp>
        <p:nvCxnSpPr>
          <p:cNvPr id="36" name="Straight Arrow Connector 35"/>
          <p:cNvCxnSpPr>
            <a:endCxn id="32" idx="5"/>
          </p:cNvCxnSpPr>
          <p:nvPr/>
        </p:nvCxnSpPr>
        <p:spPr>
          <a:xfrm rot="16200000" flipV="1">
            <a:off x="4782344" y="3334544"/>
            <a:ext cx="3074987" cy="1228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5486400" y="5029200"/>
            <a:ext cx="1447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0"/>
            <a:ext cx="7086600" cy="1384995"/>
          </a:xfrm>
          <a:prstGeom prst="rect">
            <a:avLst/>
          </a:prstGeom>
          <a:noFill/>
        </p:spPr>
        <p:txBody>
          <a:bodyPr wrap="square" rtlCol="0">
            <a:spAutoFit/>
          </a:bodyPr>
          <a:lstStyle/>
          <a:p>
            <a:pPr algn="ctr"/>
            <a:r>
              <a:rPr lang="en-US" dirty="0" smtClean="0"/>
              <a:t> </a:t>
            </a:r>
            <a:r>
              <a:rPr lang="en-US" sz="2800" dirty="0" smtClean="0"/>
              <a:t>Contributions to early morning </a:t>
            </a:r>
          </a:p>
          <a:p>
            <a:pPr algn="ctr"/>
            <a:r>
              <a:rPr lang="en-US" sz="2800" dirty="0" smtClean="0"/>
              <a:t>O3 spike: Fumigation </a:t>
            </a:r>
            <a:r>
              <a:rPr lang="en-US" b="0" dirty="0" smtClean="0"/>
              <a:t>(</a:t>
            </a:r>
            <a:r>
              <a:rPr lang="en-US" b="0" dirty="0" err="1" smtClean="0"/>
              <a:t>Jianping</a:t>
            </a:r>
            <a:r>
              <a:rPr lang="en-US" b="0" dirty="0" smtClean="0"/>
              <a:t> Huang, EMC)</a:t>
            </a:r>
          </a:p>
          <a:p>
            <a:pPr algn="ctr"/>
            <a:endParaRPr lang="en-US" sz="2800" dirty="0">
              <a:solidFill>
                <a:srgbClr val="0000FF"/>
              </a:solidFill>
            </a:endParaRPr>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10216</TotalTime>
  <Words>1459</Words>
  <Application>Microsoft Macintosh PowerPoint</Application>
  <PresentationFormat>On-screen Show (4:3)</PresentationFormat>
  <Paragraphs>305</Paragraphs>
  <Slides>24</Slides>
  <Notes>3</Notes>
  <HiddenSlides>6</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Custom Design</vt:lpstr>
      <vt:lpstr>PowerPoint Presentation</vt:lpstr>
      <vt:lpstr>NCEP AQ Project Team</vt:lpstr>
      <vt:lpstr>Current Emphasis</vt:lpstr>
      <vt:lpstr>PowerPoint Presentation</vt:lpstr>
      <vt:lpstr>October 18, 2011 NAM Upgrade</vt:lpstr>
      <vt:lpstr>NMMB Impact on CMAQ  Day 2 Ozone 8h daily maximum  August 10, 2010 Case </vt:lpstr>
      <vt:lpstr>New Experimental Run 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 daily view</dc:title>
  <dc:creator>jeff</dc:creator>
  <cp:lastModifiedBy>Jeffery McQueen</cp:lastModifiedBy>
  <cp:revision>1006</cp:revision>
  <dcterms:created xsi:type="dcterms:W3CDTF">2005-01-19T13:05:28Z</dcterms:created>
  <dcterms:modified xsi:type="dcterms:W3CDTF">2011-10-23T20:10:04Z</dcterms:modified>
</cp:coreProperties>
</file>