
<file path=[Content_Types].xml><?xml version="1.0" encoding="utf-8"?>
<Types xmlns="http://schemas.openxmlformats.org/package/2006/content-types">
  <Default Extension="rels" ContentType="application/vnd.openxmlformats-package.relationships+xml"/>
  <Default Extension="doc" ContentType="application/msword"/>
  <Default Extension="jpg" ContentType="image/jpeg"/>
  <Default Extension="xml" ContentType="application/xml"/>
  <Default Extension="jpeg" ContentType="image/jpeg"/>
  <Default Extension="vml" ContentType="application/vnd.openxmlformats-officedocument.vmlDrawing"/>
  <Default Extension="emf" ContentType="image/x-emf"/>
  <Default Extension="png" ContentType="image/p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70" r:id="rId2"/>
    <p:sldId id="289" r:id="rId3"/>
    <p:sldId id="272" r:id="rId4"/>
    <p:sldId id="279" r:id="rId5"/>
    <p:sldId id="296" r:id="rId6"/>
    <p:sldId id="285" r:id="rId7"/>
    <p:sldId id="290" r:id="rId8"/>
    <p:sldId id="292" r:id="rId9"/>
    <p:sldId id="293" r:id="rId10"/>
    <p:sldId id="297" r:id="rId11"/>
  </p:sldIdLst>
  <p:sldSz cx="36576000" cy="27432000"/>
  <p:notesSz cx="6858000" cy="9313863"/>
  <p:defaultTextStyle>
    <a:defPPr>
      <a:defRPr lang="en-US"/>
    </a:defPPr>
    <a:lvl1pPr marL="0" algn="l" defTabSz="3656223" rtl="0" eaLnBrk="1" latinLnBrk="0" hangingPunct="1">
      <a:defRPr sz="7200" kern="1200">
        <a:solidFill>
          <a:schemeClr val="tx1"/>
        </a:solidFill>
        <a:latin typeface="+mn-lt"/>
        <a:ea typeface="+mn-ea"/>
        <a:cs typeface="+mn-cs"/>
      </a:defRPr>
    </a:lvl1pPr>
    <a:lvl2pPr marL="1828110" algn="l" defTabSz="3656223" rtl="0" eaLnBrk="1" latinLnBrk="0" hangingPunct="1">
      <a:defRPr sz="7200" kern="1200">
        <a:solidFill>
          <a:schemeClr val="tx1"/>
        </a:solidFill>
        <a:latin typeface="+mn-lt"/>
        <a:ea typeface="+mn-ea"/>
        <a:cs typeface="+mn-cs"/>
      </a:defRPr>
    </a:lvl2pPr>
    <a:lvl3pPr marL="3656223" algn="l" defTabSz="3656223" rtl="0" eaLnBrk="1" latinLnBrk="0" hangingPunct="1">
      <a:defRPr sz="7200" kern="1200">
        <a:solidFill>
          <a:schemeClr val="tx1"/>
        </a:solidFill>
        <a:latin typeface="+mn-lt"/>
        <a:ea typeface="+mn-ea"/>
        <a:cs typeface="+mn-cs"/>
      </a:defRPr>
    </a:lvl3pPr>
    <a:lvl4pPr marL="5484336" algn="l" defTabSz="3656223" rtl="0" eaLnBrk="1" latinLnBrk="0" hangingPunct="1">
      <a:defRPr sz="7200" kern="1200">
        <a:solidFill>
          <a:schemeClr val="tx1"/>
        </a:solidFill>
        <a:latin typeface="+mn-lt"/>
        <a:ea typeface="+mn-ea"/>
        <a:cs typeface="+mn-cs"/>
      </a:defRPr>
    </a:lvl4pPr>
    <a:lvl5pPr marL="7312446" algn="l" defTabSz="3656223" rtl="0" eaLnBrk="1" latinLnBrk="0" hangingPunct="1">
      <a:defRPr sz="7200" kern="1200">
        <a:solidFill>
          <a:schemeClr val="tx1"/>
        </a:solidFill>
        <a:latin typeface="+mn-lt"/>
        <a:ea typeface="+mn-ea"/>
        <a:cs typeface="+mn-cs"/>
      </a:defRPr>
    </a:lvl5pPr>
    <a:lvl6pPr marL="9140556" algn="l" defTabSz="3656223" rtl="0" eaLnBrk="1" latinLnBrk="0" hangingPunct="1">
      <a:defRPr sz="7200" kern="1200">
        <a:solidFill>
          <a:schemeClr val="tx1"/>
        </a:solidFill>
        <a:latin typeface="+mn-lt"/>
        <a:ea typeface="+mn-ea"/>
        <a:cs typeface="+mn-cs"/>
      </a:defRPr>
    </a:lvl6pPr>
    <a:lvl7pPr marL="10968670" algn="l" defTabSz="3656223" rtl="0" eaLnBrk="1" latinLnBrk="0" hangingPunct="1">
      <a:defRPr sz="7200" kern="1200">
        <a:solidFill>
          <a:schemeClr val="tx1"/>
        </a:solidFill>
        <a:latin typeface="+mn-lt"/>
        <a:ea typeface="+mn-ea"/>
        <a:cs typeface="+mn-cs"/>
      </a:defRPr>
    </a:lvl7pPr>
    <a:lvl8pPr marL="12796783" algn="l" defTabSz="3656223" rtl="0" eaLnBrk="1" latinLnBrk="0" hangingPunct="1">
      <a:defRPr sz="7200" kern="1200">
        <a:solidFill>
          <a:schemeClr val="tx1"/>
        </a:solidFill>
        <a:latin typeface="+mn-lt"/>
        <a:ea typeface="+mn-ea"/>
        <a:cs typeface="+mn-cs"/>
      </a:defRPr>
    </a:lvl8pPr>
    <a:lvl9pPr marL="14624893" algn="l" defTabSz="3656223"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70"/>
    <a:srgbClr val="000042"/>
    <a:srgbClr val="0107FF"/>
    <a:srgbClr val="CC0000"/>
    <a:srgbClr val="FFE0C1"/>
    <a:srgbClr val="170486"/>
    <a:srgbClr val="002E8A"/>
    <a:srgbClr val="0000B8"/>
    <a:srgbClr val="D2D4FE"/>
    <a:srgbClr val="00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3" autoAdjust="0"/>
    <p:restoredTop sz="94660" autoAdjust="0"/>
  </p:normalViewPr>
  <p:slideViewPr>
    <p:cSldViewPr>
      <p:cViewPr>
        <p:scale>
          <a:sx n="20" d="100"/>
          <a:sy n="20" d="100"/>
        </p:scale>
        <p:origin x="-728" y="-336"/>
      </p:cViewPr>
      <p:guideLst>
        <p:guide orient="horz" pos="8640"/>
        <p:guide pos="11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1277"/>
    </p:cViewPr>
  </p:sorterViewPr>
  <p:gridSpacing cx="76200" cy="762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handoutMaster" Target="handoutMasters/handout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T_MM:Meeting-14:SPIE-Kyoto2012:Manuscript:Fig:8run_Oct_csv_select:meancor_HGT_4lev_G2NHX-G2SHX_00Z-12Z_200510.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Users:msq:Desktop:LWGOct2012:Talk:AC_diagram:meancordiff_HGTWV10-20_4lev_G2NHX-G2SHX_00Z-12Z_200510.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Users:msq:Desktop:SPIE-Kyoto2012:Manuscript:Fig:DWLresolution_ppt:meancordiff_HGT_4lev_G2NHX-G2SHX_00Z-12Z_200510.csv"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Users:msq:Desktop:LWGOct2012:Talk:AC_diagram:meancordiff_WIND_P250_G2NHX-G2SHX_00Z-12Z_200510.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Users:msq:Desktop:SPIE-Kyoto2012:Manuscript:Fig:DWLresolution_ppt:meancordiff_HGT_4lev_G2NHX-G2SHX_00Z-12Z_200510.csv"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LT_MM:Meeting-14:SPIE-Kyoto2012:Manuscript:Fig:8run_Oct_csv_select:meancor_HGT_4lev_G2NHX-G2SHX_00Z-12Z_200510.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dirty="0" smtClean="0"/>
              <a:t>AC</a:t>
            </a:r>
            <a:r>
              <a:rPr lang="en-US" sz="2400" baseline="0" dirty="0" smtClean="0"/>
              <a:t> of </a:t>
            </a:r>
            <a:r>
              <a:rPr lang="en-US" sz="2400" dirty="0" smtClean="0"/>
              <a:t>Height</a:t>
            </a:r>
            <a:r>
              <a:rPr lang="en-US" sz="2400" baseline="0" dirty="0" smtClean="0"/>
              <a:t> averaged for 4 levels 00Z 12Z NH SH</a:t>
            </a:r>
            <a:r>
              <a:rPr lang="en-US" sz="2400" dirty="0" smtClean="0"/>
              <a:t>   </a:t>
            </a:r>
            <a:endParaRPr lang="en-US" sz="2400" dirty="0"/>
          </a:p>
        </c:rich>
      </c:tx>
      <c:layout/>
      <c:overlay val="0"/>
    </c:title>
    <c:autoTitleDeleted val="0"/>
    <c:plotArea>
      <c:layout/>
      <c:barChart>
        <c:barDir val="col"/>
        <c:grouping val="clustered"/>
        <c:varyColors val="0"/>
        <c:ser>
          <c:idx val="0"/>
          <c:order val="0"/>
          <c:tx>
            <c:strRef>
              <c:f>'meancor_HGT_4lev_G2NHX-G2SHX_00'!$A$2</c:f>
              <c:strCache>
                <c:ptCount val="1"/>
                <c:pt idx="0">
                  <c:v>   T126            </c:v>
                </c:pt>
              </c:strCache>
            </c:strRef>
          </c:tx>
          <c:spPr>
            <a:solidFill>
              <a:srgbClr val="37548F"/>
            </a:solidFill>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'meancor_HGT_4lev_G2NHX-G2SHX_00'!$B$2:$G$2</c:f>
              <c:numCache>
                <c:formatCode>General</c:formatCode>
                <c:ptCount val="6"/>
                <c:pt idx="0">
                  <c:v>0.992</c:v>
                </c:pt>
                <c:pt idx="1">
                  <c:v>0.988</c:v>
                </c:pt>
                <c:pt idx="2">
                  <c:v>0.974</c:v>
                </c:pt>
                <c:pt idx="3">
                  <c:v>0.945</c:v>
                </c:pt>
                <c:pt idx="4">
                  <c:v>0.895</c:v>
                </c:pt>
                <c:pt idx="5">
                  <c:v>0.83</c:v>
                </c:pt>
              </c:numCache>
            </c:numRef>
          </c:val>
        </c:ser>
        <c:ser>
          <c:idx val="1"/>
          <c:order val="1"/>
          <c:tx>
            <c:strRef>
              <c:f>'meancor_HGT_4lev_G2NHX-G2SHX_00'!$A$3</c:f>
              <c:strCache>
                <c:ptCount val="1"/>
                <c:pt idx="0">
                  <c:v>   T126D           </c:v>
                </c:pt>
              </c:strCache>
            </c:strRef>
          </c:tx>
          <c:spPr>
            <a:pattFill prst="wdUpDiag">
              <a:fgClr>
                <a:srgbClr val="37548F"/>
              </a:fgClr>
              <a:bgClr>
                <a:prstClr val="white"/>
              </a:bgClr>
            </a:pattFill>
            <a:ln>
              <a:solidFill>
                <a:srgbClr val="37548F"/>
              </a:solidFill>
            </a:ln>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'meancor_HGT_4lev_G2NHX-G2SHX_00'!$B$3:$G$3</c:f>
              <c:numCache>
                <c:formatCode>General</c:formatCode>
                <c:ptCount val="6"/>
                <c:pt idx="0">
                  <c:v>0.993</c:v>
                </c:pt>
                <c:pt idx="1">
                  <c:v>0.988</c:v>
                </c:pt>
                <c:pt idx="2">
                  <c:v>0.977</c:v>
                </c:pt>
                <c:pt idx="3">
                  <c:v>0.952</c:v>
                </c:pt>
                <c:pt idx="4">
                  <c:v>0.904</c:v>
                </c:pt>
                <c:pt idx="5">
                  <c:v>0.836</c:v>
                </c:pt>
              </c:numCache>
            </c:numRef>
          </c:val>
        </c:ser>
        <c:ser>
          <c:idx val="2"/>
          <c:order val="2"/>
          <c:tx>
            <c:strRef>
              <c:f>'meancor_HGT_4lev_G2NHX-G2SHX_00'!$A$4</c:f>
              <c:strCache>
                <c:ptCount val="1"/>
                <c:pt idx="0">
                  <c:v>   T170            </c:v>
                </c:pt>
              </c:strCache>
            </c:strRef>
          </c:tx>
          <c:spPr>
            <a:solidFill>
              <a:srgbClr val="D58239"/>
            </a:solidFill>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'meancor_HGT_4lev_G2NHX-G2SHX_00'!$B$4:$G$4</c:f>
              <c:numCache>
                <c:formatCode>General</c:formatCode>
                <c:ptCount val="6"/>
                <c:pt idx="0">
                  <c:v>0.992</c:v>
                </c:pt>
                <c:pt idx="1">
                  <c:v>0.989</c:v>
                </c:pt>
                <c:pt idx="2">
                  <c:v>0.977</c:v>
                </c:pt>
                <c:pt idx="3">
                  <c:v>0.952</c:v>
                </c:pt>
                <c:pt idx="4">
                  <c:v>0.911</c:v>
                </c:pt>
                <c:pt idx="5">
                  <c:v>0.851</c:v>
                </c:pt>
              </c:numCache>
            </c:numRef>
          </c:val>
        </c:ser>
        <c:ser>
          <c:idx val="3"/>
          <c:order val="3"/>
          <c:tx>
            <c:strRef>
              <c:f>'meancor_HGT_4lev_G2NHX-G2SHX_00'!$A$5</c:f>
              <c:strCache>
                <c:ptCount val="1"/>
                <c:pt idx="0">
                  <c:v>   T170D           </c:v>
                </c:pt>
              </c:strCache>
            </c:strRef>
          </c:tx>
          <c:spPr>
            <a:pattFill prst="wdUpDiag">
              <a:fgClr>
                <a:srgbClr val="D58239"/>
              </a:fgClr>
              <a:bgClr>
                <a:prstClr val="white"/>
              </a:bgClr>
            </a:pattFill>
            <a:ln>
              <a:solidFill>
                <a:srgbClr val="D58239"/>
              </a:solidFill>
            </a:ln>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'meancor_HGT_4lev_G2NHX-G2SHX_00'!$B$5:$G$5</c:f>
              <c:numCache>
                <c:formatCode>General</c:formatCode>
                <c:ptCount val="6"/>
                <c:pt idx="0">
                  <c:v>0.992</c:v>
                </c:pt>
                <c:pt idx="1">
                  <c:v>0.989</c:v>
                </c:pt>
                <c:pt idx="2">
                  <c:v>0.98</c:v>
                </c:pt>
                <c:pt idx="3">
                  <c:v>0.957</c:v>
                </c:pt>
                <c:pt idx="4">
                  <c:v>0.92</c:v>
                </c:pt>
                <c:pt idx="5">
                  <c:v>0.863</c:v>
                </c:pt>
              </c:numCache>
            </c:numRef>
          </c:val>
        </c:ser>
        <c:ser>
          <c:idx val="4"/>
          <c:order val="4"/>
          <c:tx>
            <c:strRef>
              <c:f>'meancor_HGT_4lev_G2NHX-G2SHX_00'!$A$6</c:f>
              <c:strCache>
                <c:ptCount val="1"/>
                <c:pt idx="0">
                  <c:v>   T254            </c:v>
                </c:pt>
              </c:strCache>
            </c:strRef>
          </c:tx>
          <c:spPr>
            <a:solidFill>
              <a:srgbClr val="3E9434"/>
            </a:solidFill>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'meancor_HGT_4lev_G2NHX-G2SHX_00'!$B$6:$G$6</c:f>
              <c:numCache>
                <c:formatCode>General</c:formatCode>
                <c:ptCount val="6"/>
                <c:pt idx="0">
                  <c:v>0.992</c:v>
                </c:pt>
                <c:pt idx="1">
                  <c:v>0.989</c:v>
                </c:pt>
                <c:pt idx="2">
                  <c:v>0.979</c:v>
                </c:pt>
                <c:pt idx="3">
                  <c:v>0.956</c:v>
                </c:pt>
                <c:pt idx="4">
                  <c:v>0.916</c:v>
                </c:pt>
                <c:pt idx="5">
                  <c:v>0.857</c:v>
                </c:pt>
              </c:numCache>
            </c:numRef>
          </c:val>
        </c:ser>
        <c:ser>
          <c:idx val="5"/>
          <c:order val="5"/>
          <c:tx>
            <c:strRef>
              <c:f>'meancor_HGT_4lev_G2NHX-G2SHX_00'!$A$7</c:f>
              <c:strCache>
                <c:ptCount val="1"/>
                <c:pt idx="0">
                  <c:v>   T254D           </c:v>
                </c:pt>
              </c:strCache>
            </c:strRef>
          </c:tx>
          <c:spPr>
            <a:pattFill prst="wdUpDiag">
              <a:fgClr>
                <a:srgbClr val="3E9434"/>
              </a:fgClr>
              <a:bgClr>
                <a:prstClr val="white"/>
              </a:bgClr>
            </a:pattFill>
            <a:ln>
              <a:solidFill>
                <a:srgbClr val="3E9434"/>
              </a:solidFill>
            </a:ln>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'meancor_HGT_4lev_G2NHX-G2SHX_00'!$B$7:$G$7</c:f>
              <c:numCache>
                <c:formatCode>General</c:formatCode>
                <c:ptCount val="6"/>
                <c:pt idx="0">
                  <c:v>0.992</c:v>
                </c:pt>
                <c:pt idx="1">
                  <c:v>0.989</c:v>
                </c:pt>
                <c:pt idx="2">
                  <c:v>0.981</c:v>
                </c:pt>
                <c:pt idx="3">
                  <c:v>0.96</c:v>
                </c:pt>
                <c:pt idx="4">
                  <c:v>0.924</c:v>
                </c:pt>
                <c:pt idx="5">
                  <c:v>0.87</c:v>
                </c:pt>
              </c:numCache>
            </c:numRef>
          </c:val>
        </c:ser>
        <c:ser>
          <c:idx val="6"/>
          <c:order val="6"/>
          <c:tx>
            <c:strRef>
              <c:f>'meancor_HGT_4lev_G2NHX-G2SHX_00'!$A$8</c:f>
              <c:strCache>
                <c:ptCount val="1"/>
                <c:pt idx="0">
                  <c:v>   T382            </c:v>
                </c:pt>
              </c:strCache>
            </c:strRef>
          </c:tx>
          <c:spPr>
            <a:solidFill>
              <a:srgbClr val="B33322"/>
            </a:solidFill>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'meancor_HGT_4lev_G2NHX-G2SHX_00'!$B$8:$G$8</c:f>
              <c:numCache>
                <c:formatCode>General</c:formatCode>
                <c:ptCount val="6"/>
                <c:pt idx="0">
                  <c:v>0.992</c:v>
                </c:pt>
                <c:pt idx="1">
                  <c:v>0.99</c:v>
                </c:pt>
                <c:pt idx="2">
                  <c:v>0.981</c:v>
                </c:pt>
                <c:pt idx="3">
                  <c:v>0.959</c:v>
                </c:pt>
                <c:pt idx="4">
                  <c:v>0.924</c:v>
                </c:pt>
                <c:pt idx="5">
                  <c:v>0.869</c:v>
                </c:pt>
              </c:numCache>
            </c:numRef>
          </c:val>
        </c:ser>
        <c:ser>
          <c:idx val="7"/>
          <c:order val="7"/>
          <c:tx>
            <c:strRef>
              <c:f>'meancor_HGT_4lev_G2NHX-G2SHX_00'!$A$9</c:f>
              <c:strCache>
                <c:ptCount val="1"/>
                <c:pt idx="0">
                  <c:v>   T382D           </c:v>
                </c:pt>
              </c:strCache>
            </c:strRef>
          </c:tx>
          <c:spPr>
            <a:pattFill prst="wdUpDiag">
              <a:fgClr>
                <a:srgbClr val="B33322"/>
              </a:fgClr>
              <a:bgClr>
                <a:prstClr val="white"/>
              </a:bgClr>
            </a:pattFill>
            <a:ln>
              <a:solidFill>
                <a:srgbClr val="B33322"/>
              </a:solidFill>
            </a:ln>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'meancor_HGT_4lev_G2NHX-G2SHX_00'!$B$9:$G$9</c:f>
              <c:numCache>
                <c:formatCode>General</c:formatCode>
                <c:ptCount val="6"/>
                <c:pt idx="0">
                  <c:v>0.992</c:v>
                </c:pt>
                <c:pt idx="1">
                  <c:v>0.99</c:v>
                </c:pt>
                <c:pt idx="2">
                  <c:v>0.983</c:v>
                </c:pt>
                <c:pt idx="3">
                  <c:v>0.964</c:v>
                </c:pt>
                <c:pt idx="4">
                  <c:v>0.929</c:v>
                </c:pt>
                <c:pt idx="5">
                  <c:v>0.871</c:v>
                </c:pt>
              </c:numCache>
            </c:numRef>
          </c:val>
        </c:ser>
        <c:dLbls>
          <c:showLegendKey val="0"/>
          <c:showVal val="0"/>
          <c:showCatName val="0"/>
          <c:showSerName val="0"/>
          <c:showPercent val="0"/>
          <c:showBubbleSize val="0"/>
        </c:dLbls>
        <c:gapWidth val="150"/>
        <c:axId val="473858824"/>
        <c:axId val="473861800"/>
      </c:barChart>
      <c:catAx>
        <c:axId val="473858824"/>
        <c:scaling>
          <c:orientation val="minMax"/>
        </c:scaling>
        <c:delete val="0"/>
        <c:axPos val="b"/>
        <c:majorTickMark val="none"/>
        <c:minorTickMark val="none"/>
        <c:tickLblPos val="nextTo"/>
        <c:crossAx val="473861800"/>
        <c:crosses val="autoZero"/>
        <c:auto val="1"/>
        <c:lblAlgn val="ctr"/>
        <c:lblOffset val="100"/>
        <c:noMultiLvlLbl val="0"/>
      </c:catAx>
      <c:valAx>
        <c:axId val="473861800"/>
        <c:scaling>
          <c:orientation val="minMax"/>
          <c:max val="1.0"/>
          <c:min val="0.8"/>
        </c:scaling>
        <c:delete val="0"/>
        <c:axPos val="l"/>
        <c:majorGridlines/>
        <c:numFmt formatCode="General" sourceLinked="1"/>
        <c:majorTickMark val="none"/>
        <c:minorTickMark val="none"/>
        <c:tickLblPos val="nextTo"/>
        <c:crossAx val="473858824"/>
        <c:crosses val="autoZero"/>
        <c:crossBetween val="between"/>
      </c:valAx>
    </c:plotArea>
    <c:legend>
      <c:legendPos val="r"/>
      <c:layout>
        <c:manualLayout>
          <c:xMode val="edge"/>
          <c:yMode val="edge"/>
          <c:x val="0.776412833098366"/>
          <c:y val="0.0299449694354409"/>
          <c:w val="0.204561053711092"/>
          <c:h val="0.569512565681393"/>
        </c:manualLayout>
      </c:layout>
      <c:overlay val="0"/>
      <c:spPr>
        <a:solidFill>
          <a:schemeClr val="bg1"/>
        </a:solidFill>
      </c:spPr>
      <c:txPr>
        <a:bodyPr/>
        <a:lstStyle/>
        <a:p>
          <a:pPr>
            <a:defRPr sz="25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4400"/>
            </a:pPr>
            <a:r>
              <a:rPr lang="en-US" sz="4400" dirty="0" smtClean="0"/>
              <a:t>Height</a:t>
            </a:r>
            <a:r>
              <a:rPr lang="en-US" sz="4400" baseline="0" dirty="0" smtClean="0"/>
              <a:t> 4 </a:t>
            </a:r>
            <a:r>
              <a:rPr lang="en-US" sz="4400" baseline="0" dirty="0" err="1" smtClean="0"/>
              <a:t>lev</a:t>
            </a:r>
            <a:r>
              <a:rPr lang="en-US" sz="4400" baseline="0" dirty="0" smtClean="0"/>
              <a:t>  Synoptic Wave (10-20)</a:t>
            </a:r>
            <a:endParaRPr lang="en-US" sz="4400" dirty="0"/>
          </a:p>
        </c:rich>
      </c:tx>
      <c:layout>
        <c:manualLayout>
          <c:xMode val="edge"/>
          <c:yMode val="edge"/>
          <c:x val="0.103214635132974"/>
          <c:y val="0.0"/>
        </c:manualLayout>
      </c:layout>
      <c:overlay val="0"/>
    </c:title>
    <c:autoTitleDeleted val="0"/>
    <c:plotArea>
      <c:layout>
        <c:manualLayout>
          <c:layoutTarget val="inner"/>
          <c:xMode val="edge"/>
          <c:yMode val="edge"/>
          <c:x val="0.105489821164827"/>
          <c:y val="0.159341931396506"/>
          <c:w val="0.750150754005212"/>
          <c:h val="0.826626482034573"/>
        </c:manualLayout>
      </c:layout>
      <c:barChart>
        <c:barDir val="col"/>
        <c:grouping val="clustered"/>
        <c:varyColors val="0"/>
        <c:ser>
          <c:idx val="0"/>
          <c:order val="0"/>
          <c:tx>
            <c:strRef>
              <c:f>'meancordiff_HGTWV10-20_4lev_G2N'!$A$13</c:f>
              <c:strCache>
                <c:ptCount val="1"/>
                <c:pt idx="0">
                  <c:v>T126</c:v>
                </c:pt>
              </c:strCache>
            </c:strRef>
          </c:tx>
          <c:spPr>
            <a:solidFill>
              <a:srgbClr val="37548F"/>
            </a:solidFill>
          </c:spPr>
          <c:invertIfNegative val="0"/>
          <c:cat>
            <c:strRef>
              <c:f>'meancordiff_HGTWV10-20_4lev_G2N'!$B$12:$G$12</c:f>
              <c:strCache>
                <c:ptCount val="6"/>
                <c:pt idx="0">
                  <c:v>Anal     </c:v>
                </c:pt>
                <c:pt idx="1">
                  <c:v>1_Day    </c:v>
                </c:pt>
                <c:pt idx="2">
                  <c:v>2_Day    </c:v>
                </c:pt>
                <c:pt idx="3">
                  <c:v>3_Day    </c:v>
                </c:pt>
                <c:pt idx="4">
                  <c:v>4_Day    </c:v>
                </c:pt>
                <c:pt idx="5">
                  <c:v>5_day    </c:v>
                </c:pt>
              </c:strCache>
            </c:strRef>
          </c:cat>
          <c:val>
            <c:numRef>
              <c:f>'meancordiff_HGTWV10-20_4lev_G2N'!$B$13:$G$13</c:f>
              <c:numCache>
                <c:formatCode>General</c:formatCode>
                <c:ptCount val="6"/>
                <c:pt idx="0">
                  <c:v>0.002</c:v>
                </c:pt>
                <c:pt idx="1">
                  <c:v>0.005</c:v>
                </c:pt>
                <c:pt idx="2">
                  <c:v>0.012</c:v>
                </c:pt>
                <c:pt idx="3">
                  <c:v>0.023</c:v>
                </c:pt>
                <c:pt idx="4">
                  <c:v>0.035</c:v>
                </c:pt>
                <c:pt idx="5">
                  <c:v>0.036</c:v>
                </c:pt>
              </c:numCache>
            </c:numRef>
          </c:val>
        </c:ser>
        <c:ser>
          <c:idx val="1"/>
          <c:order val="1"/>
          <c:tx>
            <c:strRef>
              <c:f>'meancordiff_HGTWV10-20_4lev_G2N'!$A$14</c:f>
              <c:strCache>
                <c:ptCount val="1"/>
                <c:pt idx="0">
                  <c:v>T170</c:v>
                </c:pt>
              </c:strCache>
            </c:strRef>
          </c:tx>
          <c:spPr>
            <a:solidFill>
              <a:srgbClr val="D58239"/>
            </a:solidFill>
          </c:spPr>
          <c:invertIfNegative val="0"/>
          <c:cat>
            <c:strRef>
              <c:f>'meancordiff_HGTWV10-20_4lev_G2N'!$B$12:$G$12</c:f>
              <c:strCache>
                <c:ptCount val="6"/>
                <c:pt idx="0">
                  <c:v>Anal     </c:v>
                </c:pt>
                <c:pt idx="1">
                  <c:v>1_Day    </c:v>
                </c:pt>
                <c:pt idx="2">
                  <c:v>2_Day    </c:v>
                </c:pt>
                <c:pt idx="3">
                  <c:v>3_Day    </c:v>
                </c:pt>
                <c:pt idx="4">
                  <c:v>4_Day    </c:v>
                </c:pt>
                <c:pt idx="5">
                  <c:v>5_day    </c:v>
                </c:pt>
              </c:strCache>
            </c:strRef>
          </c:cat>
          <c:val>
            <c:numRef>
              <c:f>'meancordiff_HGTWV10-20_4lev_G2N'!$B$14:$G$14</c:f>
              <c:numCache>
                <c:formatCode>General</c:formatCode>
                <c:ptCount val="6"/>
                <c:pt idx="0">
                  <c:v>0.001</c:v>
                </c:pt>
                <c:pt idx="1">
                  <c:v>0.005</c:v>
                </c:pt>
                <c:pt idx="2">
                  <c:v>0.008</c:v>
                </c:pt>
                <c:pt idx="3">
                  <c:v>0.015</c:v>
                </c:pt>
                <c:pt idx="4">
                  <c:v>0.043</c:v>
                </c:pt>
                <c:pt idx="5">
                  <c:v>0.056</c:v>
                </c:pt>
              </c:numCache>
            </c:numRef>
          </c:val>
        </c:ser>
        <c:ser>
          <c:idx val="2"/>
          <c:order val="2"/>
          <c:tx>
            <c:strRef>
              <c:f>'meancordiff_HGTWV10-20_4lev_G2N'!$A$15</c:f>
              <c:strCache>
                <c:ptCount val="1"/>
                <c:pt idx="0">
                  <c:v>T254</c:v>
                </c:pt>
              </c:strCache>
            </c:strRef>
          </c:tx>
          <c:spPr>
            <a:solidFill>
              <a:srgbClr val="3E9434"/>
            </a:solidFill>
          </c:spPr>
          <c:invertIfNegative val="0"/>
          <c:cat>
            <c:strRef>
              <c:f>'meancordiff_HGTWV10-20_4lev_G2N'!$B$12:$G$12</c:f>
              <c:strCache>
                <c:ptCount val="6"/>
                <c:pt idx="0">
                  <c:v>Anal     </c:v>
                </c:pt>
                <c:pt idx="1">
                  <c:v>1_Day    </c:v>
                </c:pt>
                <c:pt idx="2">
                  <c:v>2_Day    </c:v>
                </c:pt>
                <c:pt idx="3">
                  <c:v>3_Day    </c:v>
                </c:pt>
                <c:pt idx="4">
                  <c:v>4_Day    </c:v>
                </c:pt>
                <c:pt idx="5">
                  <c:v>5_day    </c:v>
                </c:pt>
              </c:strCache>
            </c:strRef>
          </c:cat>
          <c:val>
            <c:numRef>
              <c:f>'meancordiff_HGTWV10-20_4lev_G2N'!$B$15:$G$15</c:f>
              <c:numCache>
                <c:formatCode>General</c:formatCode>
                <c:ptCount val="6"/>
                <c:pt idx="0">
                  <c:v>0.002</c:v>
                </c:pt>
                <c:pt idx="1">
                  <c:v>0.003</c:v>
                </c:pt>
                <c:pt idx="2">
                  <c:v>0.008</c:v>
                </c:pt>
                <c:pt idx="3">
                  <c:v>0.011</c:v>
                </c:pt>
                <c:pt idx="4">
                  <c:v>0.012</c:v>
                </c:pt>
                <c:pt idx="5">
                  <c:v>0.051</c:v>
                </c:pt>
              </c:numCache>
            </c:numRef>
          </c:val>
        </c:ser>
        <c:ser>
          <c:idx val="3"/>
          <c:order val="3"/>
          <c:tx>
            <c:strRef>
              <c:f>'meancordiff_HGTWV10-20_4lev_G2N'!$A$16</c:f>
              <c:strCache>
                <c:ptCount val="1"/>
                <c:pt idx="0">
                  <c:v>T382</c:v>
                </c:pt>
              </c:strCache>
            </c:strRef>
          </c:tx>
          <c:spPr>
            <a:solidFill>
              <a:srgbClr val="B33322"/>
            </a:solidFill>
          </c:spPr>
          <c:invertIfNegative val="0"/>
          <c:cat>
            <c:strRef>
              <c:f>'meancordiff_HGTWV10-20_4lev_G2N'!$B$12:$G$12</c:f>
              <c:strCache>
                <c:ptCount val="6"/>
                <c:pt idx="0">
                  <c:v>Anal     </c:v>
                </c:pt>
                <c:pt idx="1">
                  <c:v>1_Day    </c:v>
                </c:pt>
                <c:pt idx="2">
                  <c:v>2_Day    </c:v>
                </c:pt>
                <c:pt idx="3">
                  <c:v>3_Day    </c:v>
                </c:pt>
                <c:pt idx="4">
                  <c:v>4_Day    </c:v>
                </c:pt>
                <c:pt idx="5">
                  <c:v>5_day    </c:v>
                </c:pt>
              </c:strCache>
            </c:strRef>
          </c:cat>
          <c:val>
            <c:numRef>
              <c:f>'meancordiff_HGTWV10-20_4lev_G2N'!$B$16:$G$16</c:f>
              <c:numCache>
                <c:formatCode>General</c:formatCode>
                <c:ptCount val="6"/>
                <c:pt idx="0">
                  <c:v>0.002</c:v>
                </c:pt>
                <c:pt idx="1">
                  <c:v>0.004</c:v>
                </c:pt>
                <c:pt idx="2">
                  <c:v>0.009</c:v>
                </c:pt>
                <c:pt idx="3">
                  <c:v>0.008</c:v>
                </c:pt>
                <c:pt idx="4">
                  <c:v>-0.001</c:v>
                </c:pt>
                <c:pt idx="5">
                  <c:v>0.019</c:v>
                </c:pt>
              </c:numCache>
            </c:numRef>
          </c:val>
        </c:ser>
        <c:dLbls>
          <c:showLegendKey val="0"/>
          <c:showVal val="0"/>
          <c:showCatName val="0"/>
          <c:showSerName val="0"/>
          <c:showPercent val="0"/>
          <c:showBubbleSize val="0"/>
        </c:dLbls>
        <c:gapWidth val="150"/>
        <c:axId val="473340968"/>
        <c:axId val="473337480"/>
      </c:barChart>
      <c:catAx>
        <c:axId val="473340968"/>
        <c:scaling>
          <c:orientation val="minMax"/>
        </c:scaling>
        <c:delete val="0"/>
        <c:axPos val="b"/>
        <c:majorTickMark val="none"/>
        <c:minorTickMark val="none"/>
        <c:tickLblPos val="nextTo"/>
        <c:txPr>
          <a:bodyPr/>
          <a:lstStyle/>
          <a:p>
            <a:pPr>
              <a:defRPr sz="1800"/>
            </a:pPr>
            <a:endParaRPr lang="en-US"/>
          </a:p>
        </c:txPr>
        <c:crossAx val="473337480"/>
        <c:crosses val="autoZero"/>
        <c:auto val="1"/>
        <c:lblAlgn val="ctr"/>
        <c:lblOffset val="100"/>
        <c:noMultiLvlLbl val="0"/>
      </c:catAx>
      <c:valAx>
        <c:axId val="473337480"/>
        <c:scaling>
          <c:orientation val="minMax"/>
          <c:max val="0.06"/>
          <c:min val="-0.01"/>
        </c:scaling>
        <c:delete val="0"/>
        <c:axPos val="l"/>
        <c:majorGridlines/>
        <c:numFmt formatCode="General" sourceLinked="1"/>
        <c:majorTickMark val="none"/>
        <c:minorTickMark val="none"/>
        <c:tickLblPos val="nextTo"/>
        <c:txPr>
          <a:bodyPr/>
          <a:lstStyle/>
          <a:p>
            <a:pPr>
              <a:defRPr sz="2000"/>
            </a:pPr>
            <a:endParaRPr lang="en-US"/>
          </a:p>
        </c:txPr>
        <c:crossAx val="473340968"/>
        <c:crosses val="autoZero"/>
        <c:crossBetween val="between"/>
        <c:majorUnit val="0.01"/>
        <c:minorUnit val="0.002"/>
      </c:valAx>
    </c:plotArea>
    <c:legend>
      <c:legendPos val="r"/>
      <c:layout/>
      <c:overlay val="0"/>
      <c:txPr>
        <a:bodyPr/>
        <a:lstStyle/>
        <a:p>
          <a:pPr>
            <a:defRPr sz="25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4400"/>
            </a:pPr>
            <a:r>
              <a:rPr lang="en-US" sz="4400" dirty="0" smtClean="0"/>
              <a:t>4Lev</a:t>
            </a:r>
            <a:r>
              <a:rPr lang="en-US" sz="4400" baseline="0" dirty="0" smtClean="0"/>
              <a:t> Height Total</a:t>
            </a:r>
            <a:endParaRPr lang="en-US" sz="4400" dirty="0"/>
          </a:p>
        </c:rich>
      </c:tx>
      <c:layout>
        <c:manualLayout>
          <c:xMode val="edge"/>
          <c:yMode val="edge"/>
          <c:x val="0.102418434086558"/>
          <c:y val="0.0"/>
        </c:manualLayout>
      </c:layout>
      <c:overlay val="0"/>
    </c:title>
    <c:autoTitleDeleted val="0"/>
    <c:plotArea>
      <c:layout>
        <c:manualLayout>
          <c:layoutTarget val="inner"/>
          <c:xMode val="edge"/>
          <c:yMode val="edge"/>
          <c:x val="0.0620831334255261"/>
          <c:y val="0.0594413624433309"/>
          <c:w val="0.928956293097771"/>
          <c:h val="0.932853435934145"/>
        </c:manualLayout>
      </c:layout>
      <c:barChart>
        <c:barDir val="col"/>
        <c:grouping val="clustered"/>
        <c:varyColors val="0"/>
        <c:ser>
          <c:idx val="0"/>
          <c:order val="0"/>
          <c:tx>
            <c:strRef>
              <c:f>'meancordiff_HGT_4lev_G2NHX-G2SH'!$A$13</c:f>
              <c:strCache>
                <c:ptCount val="1"/>
                <c:pt idx="0">
                  <c:v>T126</c:v>
                </c:pt>
              </c:strCache>
            </c:strRef>
          </c:tx>
          <c:spPr>
            <a:solidFill>
              <a:srgbClr val="37548F"/>
            </a:solidFill>
          </c:spPr>
          <c:invertIfNegative val="0"/>
          <c:cat>
            <c:strRef>
              <c:f>'meancordiff_HGT_4lev_G2NHX-G2SH'!$B$12:$G$12</c:f>
              <c:strCache>
                <c:ptCount val="6"/>
                <c:pt idx="0">
                  <c:v>Anal     </c:v>
                </c:pt>
                <c:pt idx="1">
                  <c:v>1_Day    </c:v>
                </c:pt>
                <c:pt idx="2">
                  <c:v>2_Day    </c:v>
                </c:pt>
                <c:pt idx="3">
                  <c:v>3_Day    </c:v>
                </c:pt>
                <c:pt idx="4">
                  <c:v>4_Day    </c:v>
                </c:pt>
                <c:pt idx="5">
                  <c:v>5_day    </c:v>
                </c:pt>
              </c:strCache>
            </c:strRef>
          </c:cat>
          <c:val>
            <c:numRef>
              <c:f>'meancordiff_HGT_4lev_G2NHX-G2SH'!$B$13:$G$13</c:f>
              <c:numCache>
                <c:formatCode>General</c:formatCode>
                <c:ptCount val="6"/>
                <c:pt idx="0">
                  <c:v>0.001</c:v>
                </c:pt>
                <c:pt idx="1">
                  <c:v>0.0</c:v>
                </c:pt>
                <c:pt idx="2">
                  <c:v>0.003</c:v>
                </c:pt>
                <c:pt idx="3">
                  <c:v>0.007</c:v>
                </c:pt>
                <c:pt idx="4">
                  <c:v>0.009</c:v>
                </c:pt>
                <c:pt idx="5">
                  <c:v>0.006</c:v>
                </c:pt>
              </c:numCache>
            </c:numRef>
          </c:val>
        </c:ser>
        <c:ser>
          <c:idx val="1"/>
          <c:order val="1"/>
          <c:tx>
            <c:strRef>
              <c:f>'meancordiff_HGT_4lev_G2NHX-G2SH'!$A$14</c:f>
              <c:strCache>
                <c:ptCount val="1"/>
                <c:pt idx="0">
                  <c:v>T170</c:v>
                </c:pt>
              </c:strCache>
            </c:strRef>
          </c:tx>
          <c:spPr>
            <a:solidFill>
              <a:srgbClr val="D58239"/>
            </a:solidFill>
          </c:spPr>
          <c:invertIfNegative val="0"/>
          <c:cat>
            <c:strRef>
              <c:f>'meancordiff_HGT_4lev_G2NHX-G2SH'!$B$12:$G$12</c:f>
              <c:strCache>
                <c:ptCount val="6"/>
                <c:pt idx="0">
                  <c:v>Anal     </c:v>
                </c:pt>
                <c:pt idx="1">
                  <c:v>1_Day    </c:v>
                </c:pt>
                <c:pt idx="2">
                  <c:v>2_Day    </c:v>
                </c:pt>
                <c:pt idx="3">
                  <c:v>3_Day    </c:v>
                </c:pt>
                <c:pt idx="4">
                  <c:v>4_Day    </c:v>
                </c:pt>
                <c:pt idx="5">
                  <c:v>5_day    </c:v>
                </c:pt>
              </c:strCache>
            </c:strRef>
          </c:cat>
          <c:val>
            <c:numRef>
              <c:f>'meancordiff_HGT_4lev_G2NHX-G2SH'!$B$14:$G$14</c:f>
              <c:numCache>
                <c:formatCode>General</c:formatCode>
                <c:ptCount val="6"/>
                <c:pt idx="0">
                  <c:v>0.0</c:v>
                </c:pt>
                <c:pt idx="1">
                  <c:v>0.0</c:v>
                </c:pt>
                <c:pt idx="2">
                  <c:v>0.003</c:v>
                </c:pt>
                <c:pt idx="3">
                  <c:v>0.005</c:v>
                </c:pt>
                <c:pt idx="4">
                  <c:v>0.009</c:v>
                </c:pt>
                <c:pt idx="5">
                  <c:v>0.012</c:v>
                </c:pt>
              </c:numCache>
            </c:numRef>
          </c:val>
        </c:ser>
        <c:ser>
          <c:idx val="2"/>
          <c:order val="2"/>
          <c:tx>
            <c:strRef>
              <c:f>'meancordiff_HGT_4lev_G2NHX-G2SH'!$A$15</c:f>
              <c:strCache>
                <c:ptCount val="1"/>
                <c:pt idx="0">
                  <c:v>T254</c:v>
                </c:pt>
              </c:strCache>
            </c:strRef>
          </c:tx>
          <c:spPr>
            <a:solidFill>
              <a:srgbClr val="3E9434"/>
            </a:solidFill>
          </c:spPr>
          <c:invertIfNegative val="0"/>
          <c:cat>
            <c:strRef>
              <c:f>'meancordiff_HGT_4lev_G2NHX-G2SH'!$B$12:$G$12</c:f>
              <c:strCache>
                <c:ptCount val="6"/>
                <c:pt idx="0">
                  <c:v>Anal     </c:v>
                </c:pt>
                <c:pt idx="1">
                  <c:v>1_Day    </c:v>
                </c:pt>
                <c:pt idx="2">
                  <c:v>2_Day    </c:v>
                </c:pt>
                <c:pt idx="3">
                  <c:v>3_Day    </c:v>
                </c:pt>
                <c:pt idx="4">
                  <c:v>4_Day    </c:v>
                </c:pt>
                <c:pt idx="5">
                  <c:v>5_day    </c:v>
                </c:pt>
              </c:strCache>
            </c:strRef>
          </c:cat>
          <c:val>
            <c:numRef>
              <c:f>'meancordiff_HGT_4lev_G2NHX-G2SH'!$B$15:$G$15</c:f>
              <c:numCache>
                <c:formatCode>General</c:formatCode>
                <c:ptCount val="6"/>
                <c:pt idx="0">
                  <c:v>0.0</c:v>
                </c:pt>
                <c:pt idx="1">
                  <c:v>0.0</c:v>
                </c:pt>
                <c:pt idx="2">
                  <c:v>0.002</c:v>
                </c:pt>
                <c:pt idx="3">
                  <c:v>0.004</c:v>
                </c:pt>
                <c:pt idx="4">
                  <c:v>0.008</c:v>
                </c:pt>
                <c:pt idx="5">
                  <c:v>0.013</c:v>
                </c:pt>
              </c:numCache>
            </c:numRef>
          </c:val>
        </c:ser>
        <c:ser>
          <c:idx val="3"/>
          <c:order val="3"/>
          <c:tx>
            <c:strRef>
              <c:f>'meancordiff_HGT_4lev_G2NHX-G2SH'!$A$16</c:f>
              <c:strCache>
                <c:ptCount val="1"/>
                <c:pt idx="0">
                  <c:v>T382</c:v>
                </c:pt>
              </c:strCache>
            </c:strRef>
          </c:tx>
          <c:spPr>
            <a:solidFill>
              <a:srgbClr val="B33322"/>
            </a:solidFill>
          </c:spPr>
          <c:invertIfNegative val="0"/>
          <c:cat>
            <c:strRef>
              <c:f>'meancordiff_HGT_4lev_G2NHX-G2SH'!$B$12:$G$12</c:f>
              <c:strCache>
                <c:ptCount val="6"/>
                <c:pt idx="0">
                  <c:v>Anal     </c:v>
                </c:pt>
                <c:pt idx="1">
                  <c:v>1_Day    </c:v>
                </c:pt>
                <c:pt idx="2">
                  <c:v>2_Day    </c:v>
                </c:pt>
                <c:pt idx="3">
                  <c:v>3_Day    </c:v>
                </c:pt>
                <c:pt idx="4">
                  <c:v>4_Day    </c:v>
                </c:pt>
                <c:pt idx="5">
                  <c:v>5_day    </c:v>
                </c:pt>
              </c:strCache>
            </c:strRef>
          </c:cat>
          <c:val>
            <c:numRef>
              <c:f>'meancordiff_HGT_4lev_G2NHX-G2SH'!$B$16:$G$16</c:f>
              <c:numCache>
                <c:formatCode>General</c:formatCode>
                <c:ptCount val="6"/>
                <c:pt idx="0">
                  <c:v>0.0</c:v>
                </c:pt>
                <c:pt idx="1">
                  <c:v>0.0</c:v>
                </c:pt>
                <c:pt idx="2">
                  <c:v>0.002</c:v>
                </c:pt>
                <c:pt idx="3">
                  <c:v>0.005</c:v>
                </c:pt>
                <c:pt idx="4">
                  <c:v>0.005</c:v>
                </c:pt>
                <c:pt idx="5">
                  <c:v>0.002</c:v>
                </c:pt>
              </c:numCache>
            </c:numRef>
          </c:val>
        </c:ser>
        <c:dLbls>
          <c:showLegendKey val="0"/>
          <c:showVal val="0"/>
          <c:showCatName val="0"/>
          <c:showSerName val="0"/>
          <c:showPercent val="0"/>
          <c:showBubbleSize val="0"/>
        </c:dLbls>
        <c:gapWidth val="0"/>
        <c:axId val="479336568"/>
        <c:axId val="479340376"/>
      </c:barChart>
      <c:catAx>
        <c:axId val="479336568"/>
        <c:scaling>
          <c:orientation val="minMax"/>
        </c:scaling>
        <c:delete val="0"/>
        <c:axPos val="b"/>
        <c:majorTickMark val="none"/>
        <c:minorTickMark val="none"/>
        <c:tickLblPos val="nextTo"/>
        <c:txPr>
          <a:bodyPr/>
          <a:lstStyle/>
          <a:p>
            <a:pPr>
              <a:defRPr sz="900"/>
            </a:pPr>
            <a:endParaRPr lang="en-US"/>
          </a:p>
        </c:txPr>
        <c:crossAx val="479340376"/>
        <c:crosses val="autoZero"/>
        <c:auto val="1"/>
        <c:lblAlgn val="ctr"/>
        <c:lblOffset val="100"/>
        <c:noMultiLvlLbl val="0"/>
      </c:catAx>
      <c:valAx>
        <c:axId val="479340376"/>
        <c:scaling>
          <c:orientation val="minMax"/>
          <c:max val="0.06"/>
          <c:min val="-0.01"/>
        </c:scaling>
        <c:delete val="0"/>
        <c:axPos val="l"/>
        <c:numFmt formatCode="General" sourceLinked="1"/>
        <c:majorTickMark val="in"/>
        <c:minorTickMark val="in"/>
        <c:tickLblPos val="nextTo"/>
        <c:spPr>
          <a:ln>
            <a:solidFill>
              <a:schemeClr val="tx1"/>
            </a:solidFill>
          </a:ln>
        </c:spPr>
        <c:txPr>
          <a:bodyPr/>
          <a:lstStyle/>
          <a:p>
            <a:pPr>
              <a:defRPr sz="1000"/>
            </a:pPr>
            <a:endParaRPr lang="en-US"/>
          </a:p>
        </c:txPr>
        <c:crossAx val="479336568"/>
        <c:crosses val="autoZero"/>
        <c:crossBetween val="between"/>
        <c:majorUnit val="0.0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4400"/>
            </a:pPr>
            <a:r>
              <a:rPr lang="en-US" sz="4400" dirty="0" smtClean="0"/>
              <a:t>250hPa</a:t>
            </a:r>
            <a:r>
              <a:rPr lang="en-US" sz="4400" baseline="0" dirty="0" smtClean="0"/>
              <a:t> Wind Total </a:t>
            </a:r>
            <a:endParaRPr lang="en-US" sz="4400" dirty="0"/>
          </a:p>
        </c:rich>
      </c:tx>
      <c:layout>
        <c:manualLayout>
          <c:xMode val="edge"/>
          <c:yMode val="edge"/>
          <c:x val="0.223981710853559"/>
          <c:y val="0.0137513751375138"/>
        </c:manualLayout>
      </c:layout>
      <c:overlay val="0"/>
    </c:title>
    <c:autoTitleDeleted val="0"/>
    <c:plotArea>
      <c:layout/>
      <c:barChart>
        <c:barDir val="col"/>
        <c:grouping val="clustered"/>
        <c:varyColors val="0"/>
        <c:ser>
          <c:idx val="0"/>
          <c:order val="0"/>
          <c:tx>
            <c:strRef>
              <c:f>'meancordiff_WIND_P250_G2NHX-G2S'!$A$13</c:f>
              <c:strCache>
                <c:ptCount val="1"/>
                <c:pt idx="0">
                  <c:v>T126</c:v>
                </c:pt>
              </c:strCache>
            </c:strRef>
          </c:tx>
          <c:spPr>
            <a:solidFill>
              <a:srgbClr val="37548F"/>
            </a:solidFill>
          </c:spPr>
          <c:invertIfNegative val="0"/>
          <c:cat>
            <c:strRef>
              <c:f>'meancordiff_WIND_P250_G2NHX-G2S'!$B$12:$G$12</c:f>
              <c:strCache>
                <c:ptCount val="6"/>
                <c:pt idx="0">
                  <c:v>Anal     </c:v>
                </c:pt>
                <c:pt idx="1">
                  <c:v>1_Day    </c:v>
                </c:pt>
                <c:pt idx="2">
                  <c:v>2_Day    </c:v>
                </c:pt>
                <c:pt idx="3">
                  <c:v>3_Day    </c:v>
                </c:pt>
                <c:pt idx="4">
                  <c:v>4_Day    </c:v>
                </c:pt>
                <c:pt idx="5">
                  <c:v>5_day    </c:v>
                </c:pt>
              </c:strCache>
            </c:strRef>
          </c:cat>
          <c:val>
            <c:numRef>
              <c:f>'meancordiff_WIND_P250_G2NHX-G2S'!$B$13:$G$13</c:f>
              <c:numCache>
                <c:formatCode>General</c:formatCode>
                <c:ptCount val="6"/>
                <c:pt idx="0">
                  <c:v>0.002</c:v>
                </c:pt>
                <c:pt idx="1">
                  <c:v>0.004</c:v>
                </c:pt>
                <c:pt idx="2">
                  <c:v>0.007</c:v>
                </c:pt>
                <c:pt idx="3">
                  <c:v>0.013</c:v>
                </c:pt>
                <c:pt idx="4">
                  <c:v>0.016</c:v>
                </c:pt>
                <c:pt idx="5">
                  <c:v>0.009</c:v>
                </c:pt>
              </c:numCache>
            </c:numRef>
          </c:val>
        </c:ser>
        <c:ser>
          <c:idx val="1"/>
          <c:order val="1"/>
          <c:tx>
            <c:strRef>
              <c:f>'meancordiff_WIND_P250_G2NHX-G2S'!$A$14</c:f>
              <c:strCache>
                <c:ptCount val="1"/>
                <c:pt idx="0">
                  <c:v>T170</c:v>
                </c:pt>
              </c:strCache>
            </c:strRef>
          </c:tx>
          <c:spPr>
            <a:solidFill>
              <a:srgbClr val="D58239"/>
            </a:solidFill>
          </c:spPr>
          <c:invertIfNegative val="0"/>
          <c:cat>
            <c:strRef>
              <c:f>'meancordiff_WIND_P250_G2NHX-G2S'!$B$12:$G$12</c:f>
              <c:strCache>
                <c:ptCount val="6"/>
                <c:pt idx="0">
                  <c:v>Anal     </c:v>
                </c:pt>
                <c:pt idx="1">
                  <c:v>1_Day    </c:v>
                </c:pt>
                <c:pt idx="2">
                  <c:v>2_Day    </c:v>
                </c:pt>
                <c:pt idx="3">
                  <c:v>3_Day    </c:v>
                </c:pt>
                <c:pt idx="4">
                  <c:v>4_Day    </c:v>
                </c:pt>
                <c:pt idx="5">
                  <c:v>5_day    </c:v>
                </c:pt>
              </c:strCache>
            </c:strRef>
          </c:cat>
          <c:val>
            <c:numRef>
              <c:f>'meancordiff_WIND_P250_G2NHX-G2S'!$B$14:$G$14</c:f>
              <c:numCache>
                <c:formatCode>General</c:formatCode>
                <c:ptCount val="6"/>
                <c:pt idx="0">
                  <c:v>0.002</c:v>
                </c:pt>
                <c:pt idx="1">
                  <c:v>0.004</c:v>
                </c:pt>
                <c:pt idx="2">
                  <c:v>0.006</c:v>
                </c:pt>
                <c:pt idx="3">
                  <c:v>0.012</c:v>
                </c:pt>
                <c:pt idx="4">
                  <c:v>0.017</c:v>
                </c:pt>
                <c:pt idx="5">
                  <c:v>0.019</c:v>
                </c:pt>
              </c:numCache>
            </c:numRef>
          </c:val>
        </c:ser>
        <c:ser>
          <c:idx val="2"/>
          <c:order val="2"/>
          <c:tx>
            <c:strRef>
              <c:f>'meancordiff_WIND_P250_G2NHX-G2S'!$A$15</c:f>
              <c:strCache>
                <c:ptCount val="1"/>
                <c:pt idx="0">
                  <c:v>T254</c:v>
                </c:pt>
              </c:strCache>
            </c:strRef>
          </c:tx>
          <c:spPr>
            <a:solidFill>
              <a:srgbClr val="3E9434"/>
            </a:solidFill>
          </c:spPr>
          <c:invertIfNegative val="0"/>
          <c:cat>
            <c:strRef>
              <c:f>'meancordiff_WIND_P250_G2NHX-G2S'!$B$12:$G$12</c:f>
              <c:strCache>
                <c:ptCount val="6"/>
                <c:pt idx="0">
                  <c:v>Anal     </c:v>
                </c:pt>
                <c:pt idx="1">
                  <c:v>1_Day    </c:v>
                </c:pt>
                <c:pt idx="2">
                  <c:v>2_Day    </c:v>
                </c:pt>
                <c:pt idx="3">
                  <c:v>3_Day    </c:v>
                </c:pt>
                <c:pt idx="4">
                  <c:v>4_Day    </c:v>
                </c:pt>
                <c:pt idx="5">
                  <c:v>5_day    </c:v>
                </c:pt>
              </c:strCache>
            </c:strRef>
          </c:cat>
          <c:val>
            <c:numRef>
              <c:f>'meancordiff_WIND_P250_G2NHX-G2S'!$B$15:$G$15</c:f>
              <c:numCache>
                <c:formatCode>General</c:formatCode>
                <c:ptCount val="6"/>
                <c:pt idx="0">
                  <c:v>0.002</c:v>
                </c:pt>
                <c:pt idx="1">
                  <c:v>0.002</c:v>
                </c:pt>
                <c:pt idx="2">
                  <c:v>0.005</c:v>
                </c:pt>
                <c:pt idx="3">
                  <c:v>0.007</c:v>
                </c:pt>
                <c:pt idx="4">
                  <c:v>0.011</c:v>
                </c:pt>
                <c:pt idx="5">
                  <c:v>0.012</c:v>
                </c:pt>
              </c:numCache>
            </c:numRef>
          </c:val>
        </c:ser>
        <c:ser>
          <c:idx val="3"/>
          <c:order val="3"/>
          <c:tx>
            <c:strRef>
              <c:f>'meancordiff_WIND_P250_G2NHX-G2S'!$A$16</c:f>
              <c:strCache>
                <c:ptCount val="1"/>
                <c:pt idx="0">
                  <c:v>T382</c:v>
                </c:pt>
              </c:strCache>
            </c:strRef>
          </c:tx>
          <c:spPr>
            <a:solidFill>
              <a:srgbClr val="B33322"/>
            </a:solidFill>
          </c:spPr>
          <c:invertIfNegative val="0"/>
          <c:cat>
            <c:strRef>
              <c:f>'meancordiff_WIND_P250_G2NHX-G2S'!$B$12:$G$12</c:f>
              <c:strCache>
                <c:ptCount val="6"/>
                <c:pt idx="0">
                  <c:v>Anal     </c:v>
                </c:pt>
                <c:pt idx="1">
                  <c:v>1_Day    </c:v>
                </c:pt>
                <c:pt idx="2">
                  <c:v>2_Day    </c:v>
                </c:pt>
                <c:pt idx="3">
                  <c:v>3_Day    </c:v>
                </c:pt>
                <c:pt idx="4">
                  <c:v>4_Day    </c:v>
                </c:pt>
                <c:pt idx="5">
                  <c:v>5_day    </c:v>
                </c:pt>
              </c:strCache>
            </c:strRef>
          </c:cat>
          <c:val>
            <c:numRef>
              <c:f>'meancordiff_WIND_P250_G2NHX-G2S'!$B$16:$G$16</c:f>
              <c:numCache>
                <c:formatCode>General</c:formatCode>
                <c:ptCount val="6"/>
                <c:pt idx="0">
                  <c:v>0.001</c:v>
                </c:pt>
                <c:pt idx="1">
                  <c:v>0.003</c:v>
                </c:pt>
                <c:pt idx="2">
                  <c:v>0.005</c:v>
                </c:pt>
                <c:pt idx="3">
                  <c:v>0.008</c:v>
                </c:pt>
                <c:pt idx="4">
                  <c:v>0.007</c:v>
                </c:pt>
                <c:pt idx="5">
                  <c:v>-0.001</c:v>
                </c:pt>
              </c:numCache>
            </c:numRef>
          </c:val>
        </c:ser>
        <c:dLbls>
          <c:showLegendKey val="0"/>
          <c:showVal val="0"/>
          <c:showCatName val="0"/>
          <c:showSerName val="0"/>
          <c:showPercent val="0"/>
          <c:showBubbleSize val="0"/>
        </c:dLbls>
        <c:gapWidth val="150"/>
        <c:axId val="479377416"/>
        <c:axId val="479380536"/>
      </c:barChart>
      <c:catAx>
        <c:axId val="479377416"/>
        <c:scaling>
          <c:orientation val="minMax"/>
        </c:scaling>
        <c:delete val="0"/>
        <c:axPos val="b"/>
        <c:majorTickMark val="none"/>
        <c:minorTickMark val="none"/>
        <c:tickLblPos val="nextTo"/>
        <c:txPr>
          <a:bodyPr/>
          <a:lstStyle/>
          <a:p>
            <a:pPr>
              <a:defRPr sz="2000"/>
            </a:pPr>
            <a:endParaRPr lang="en-US"/>
          </a:p>
        </c:txPr>
        <c:crossAx val="479380536"/>
        <c:crosses val="autoZero"/>
        <c:auto val="1"/>
        <c:lblAlgn val="ctr"/>
        <c:lblOffset val="100"/>
        <c:noMultiLvlLbl val="0"/>
      </c:catAx>
      <c:valAx>
        <c:axId val="479380536"/>
        <c:scaling>
          <c:orientation val="minMax"/>
          <c:max val="0.02"/>
          <c:min val="-0.005"/>
        </c:scaling>
        <c:delete val="0"/>
        <c:axPos val="l"/>
        <c:majorGridlines/>
        <c:numFmt formatCode="General" sourceLinked="1"/>
        <c:majorTickMark val="none"/>
        <c:minorTickMark val="none"/>
        <c:tickLblPos val="nextTo"/>
        <c:txPr>
          <a:bodyPr/>
          <a:lstStyle/>
          <a:p>
            <a:pPr>
              <a:defRPr sz="2000"/>
            </a:pPr>
            <a:endParaRPr lang="en-US"/>
          </a:p>
        </c:txPr>
        <c:crossAx val="479377416"/>
        <c:crosses val="autoZero"/>
        <c:crossBetween val="between"/>
        <c:majorUnit val="0.005"/>
        <c:minorUnit val="0.001"/>
      </c:valAx>
    </c:plotArea>
    <c:legend>
      <c:legendPos val="r"/>
      <c:layout/>
      <c:overlay val="0"/>
      <c:txPr>
        <a:bodyPr/>
        <a:lstStyle/>
        <a:p>
          <a:pPr>
            <a:defRPr sz="25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4400"/>
            </a:pPr>
            <a:r>
              <a:rPr lang="en-US" sz="4400" dirty="0" smtClean="0"/>
              <a:t>4Lev</a:t>
            </a:r>
            <a:r>
              <a:rPr lang="en-US" sz="4400" baseline="0" dirty="0" smtClean="0"/>
              <a:t> Height Total</a:t>
            </a:r>
            <a:endParaRPr lang="en-US" sz="4400" dirty="0"/>
          </a:p>
        </c:rich>
      </c:tx>
      <c:layout>
        <c:manualLayout>
          <c:xMode val="edge"/>
          <c:yMode val="edge"/>
          <c:x val="0.305289893538589"/>
          <c:y val="0.0"/>
        </c:manualLayout>
      </c:layout>
      <c:overlay val="0"/>
    </c:title>
    <c:autoTitleDeleted val="0"/>
    <c:plotArea>
      <c:layout/>
      <c:barChart>
        <c:barDir val="col"/>
        <c:grouping val="clustered"/>
        <c:varyColors val="0"/>
        <c:ser>
          <c:idx val="0"/>
          <c:order val="0"/>
          <c:tx>
            <c:strRef>
              <c:f>'meancordiff_HGT_4lev_G2NHX-G2SH'!$A$13</c:f>
              <c:strCache>
                <c:ptCount val="1"/>
                <c:pt idx="0">
                  <c:v>T126</c:v>
                </c:pt>
              </c:strCache>
            </c:strRef>
          </c:tx>
          <c:spPr>
            <a:solidFill>
              <a:srgbClr val="37548F"/>
            </a:solidFill>
          </c:spPr>
          <c:invertIfNegative val="0"/>
          <c:cat>
            <c:strRef>
              <c:f>'meancordiff_HGT_4lev_G2NHX-G2SH'!$B$12:$G$12</c:f>
              <c:strCache>
                <c:ptCount val="6"/>
                <c:pt idx="0">
                  <c:v>Anal     </c:v>
                </c:pt>
                <c:pt idx="1">
                  <c:v>1_Day    </c:v>
                </c:pt>
                <c:pt idx="2">
                  <c:v>2_Day    </c:v>
                </c:pt>
                <c:pt idx="3">
                  <c:v>3_Day    </c:v>
                </c:pt>
                <c:pt idx="4">
                  <c:v>4_Day    </c:v>
                </c:pt>
                <c:pt idx="5">
                  <c:v>5_day    </c:v>
                </c:pt>
              </c:strCache>
            </c:strRef>
          </c:cat>
          <c:val>
            <c:numRef>
              <c:f>'meancordiff_HGT_4lev_G2NHX-G2SH'!$B$13:$G$13</c:f>
              <c:numCache>
                <c:formatCode>General</c:formatCode>
                <c:ptCount val="6"/>
                <c:pt idx="0">
                  <c:v>0.001</c:v>
                </c:pt>
                <c:pt idx="1">
                  <c:v>0.0</c:v>
                </c:pt>
                <c:pt idx="2">
                  <c:v>0.003</c:v>
                </c:pt>
                <c:pt idx="3">
                  <c:v>0.007</c:v>
                </c:pt>
                <c:pt idx="4">
                  <c:v>0.009</c:v>
                </c:pt>
                <c:pt idx="5">
                  <c:v>0.006</c:v>
                </c:pt>
              </c:numCache>
            </c:numRef>
          </c:val>
        </c:ser>
        <c:ser>
          <c:idx val="1"/>
          <c:order val="1"/>
          <c:tx>
            <c:strRef>
              <c:f>'meancordiff_HGT_4lev_G2NHX-G2SH'!$A$14</c:f>
              <c:strCache>
                <c:ptCount val="1"/>
                <c:pt idx="0">
                  <c:v>T170</c:v>
                </c:pt>
              </c:strCache>
            </c:strRef>
          </c:tx>
          <c:spPr>
            <a:solidFill>
              <a:srgbClr val="D58239"/>
            </a:solidFill>
          </c:spPr>
          <c:invertIfNegative val="0"/>
          <c:cat>
            <c:strRef>
              <c:f>'meancordiff_HGT_4lev_G2NHX-G2SH'!$B$12:$G$12</c:f>
              <c:strCache>
                <c:ptCount val="6"/>
                <c:pt idx="0">
                  <c:v>Anal     </c:v>
                </c:pt>
                <c:pt idx="1">
                  <c:v>1_Day    </c:v>
                </c:pt>
                <c:pt idx="2">
                  <c:v>2_Day    </c:v>
                </c:pt>
                <c:pt idx="3">
                  <c:v>3_Day    </c:v>
                </c:pt>
                <c:pt idx="4">
                  <c:v>4_Day    </c:v>
                </c:pt>
                <c:pt idx="5">
                  <c:v>5_day    </c:v>
                </c:pt>
              </c:strCache>
            </c:strRef>
          </c:cat>
          <c:val>
            <c:numRef>
              <c:f>'meancordiff_HGT_4lev_G2NHX-G2SH'!$B$14:$G$14</c:f>
              <c:numCache>
                <c:formatCode>General</c:formatCode>
                <c:ptCount val="6"/>
                <c:pt idx="0">
                  <c:v>0.0</c:v>
                </c:pt>
                <c:pt idx="1">
                  <c:v>0.0</c:v>
                </c:pt>
                <c:pt idx="2">
                  <c:v>0.003</c:v>
                </c:pt>
                <c:pt idx="3">
                  <c:v>0.005</c:v>
                </c:pt>
                <c:pt idx="4">
                  <c:v>0.009</c:v>
                </c:pt>
                <c:pt idx="5">
                  <c:v>0.012</c:v>
                </c:pt>
              </c:numCache>
            </c:numRef>
          </c:val>
        </c:ser>
        <c:ser>
          <c:idx val="2"/>
          <c:order val="2"/>
          <c:tx>
            <c:strRef>
              <c:f>'meancordiff_HGT_4lev_G2NHX-G2SH'!$A$15</c:f>
              <c:strCache>
                <c:ptCount val="1"/>
                <c:pt idx="0">
                  <c:v>T254</c:v>
                </c:pt>
              </c:strCache>
            </c:strRef>
          </c:tx>
          <c:spPr>
            <a:solidFill>
              <a:srgbClr val="3E9434"/>
            </a:solidFill>
          </c:spPr>
          <c:invertIfNegative val="0"/>
          <c:cat>
            <c:strRef>
              <c:f>'meancordiff_HGT_4lev_G2NHX-G2SH'!$B$12:$G$12</c:f>
              <c:strCache>
                <c:ptCount val="6"/>
                <c:pt idx="0">
                  <c:v>Anal     </c:v>
                </c:pt>
                <c:pt idx="1">
                  <c:v>1_Day    </c:v>
                </c:pt>
                <c:pt idx="2">
                  <c:v>2_Day    </c:v>
                </c:pt>
                <c:pt idx="3">
                  <c:v>3_Day    </c:v>
                </c:pt>
                <c:pt idx="4">
                  <c:v>4_Day    </c:v>
                </c:pt>
                <c:pt idx="5">
                  <c:v>5_day    </c:v>
                </c:pt>
              </c:strCache>
            </c:strRef>
          </c:cat>
          <c:val>
            <c:numRef>
              <c:f>'meancordiff_HGT_4lev_G2NHX-G2SH'!$B$15:$G$15</c:f>
              <c:numCache>
                <c:formatCode>General</c:formatCode>
                <c:ptCount val="6"/>
                <c:pt idx="0">
                  <c:v>0.0</c:v>
                </c:pt>
                <c:pt idx="1">
                  <c:v>0.0</c:v>
                </c:pt>
                <c:pt idx="2">
                  <c:v>0.002</c:v>
                </c:pt>
                <c:pt idx="3">
                  <c:v>0.004</c:v>
                </c:pt>
                <c:pt idx="4">
                  <c:v>0.008</c:v>
                </c:pt>
                <c:pt idx="5">
                  <c:v>0.013</c:v>
                </c:pt>
              </c:numCache>
            </c:numRef>
          </c:val>
        </c:ser>
        <c:ser>
          <c:idx val="3"/>
          <c:order val="3"/>
          <c:tx>
            <c:strRef>
              <c:f>'meancordiff_HGT_4lev_G2NHX-G2SH'!$A$16</c:f>
              <c:strCache>
                <c:ptCount val="1"/>
                <c:pt idx="0">
                  <c:v>T382</c:v>
                </c:pt>
              </c:strCache>
            </c:strRef>
          </c:tx>
          <c:spPr>
            <a:solidFill>
              <a:srgbClr val="B33322"/>
            </a:solidFill>
          </c:spPr>
          <c:invertIfNegative val="0"/>
          <c:cat>
            <c:strRef>
              <c:f>'meancordiff_HGT_4lev_G2NHX-G2SH'!$B$12:$G$12</c:f>
              <c:strCache>
                <c:ptCount val="6"/>
                <c:pt idx="0">
                  <c:v>Anal     </c:v>
                </c:pt>
                <c:pt idx="1">
                  <c:v>1_Day    </c:v>
                </c:pt>
                <c:pt idx="2">
                  <c:v>2_Day    </c:v>
                </c:pt>
                <c:pt idx="3">
                  <c:v>3_Day    </c:v>
                </c:pt>
                <c:pt idx="4">
                  <c:v>4_Day    </c:v>
                </c:pt>
                <c:pt idx="5">
                  <c:v>5_day    </c:v>
                </c:pt>
              </c:strCache>
            </c:strRef>
          </c:cat>
          <c:val>
            <c:numRef>
              <c:f>'meancordiff_HGT_4lev_G2NHX-G2SH'!$B$16:$G$16</c:f>
              <c:numCache>
                <c:formatCode>General</c:formatCode>
                <c:ptCount val="6"/>
                <c:pt idx="0">
                  <c:v>0.0</c:v>
                </c:pt>
                <c:pt idx="1">
                  <c:v>0.0</c:v>
                </c:pt>
                <c:pt idx="2">
                  <c:v>0.002</c:v>
                </c:pt>
                <c:pt idx="3">
                  <c:v>0.005</c:v>
                </c:pt>
                <c:pt idx="4">
                  <c:v>0.005</c:v>
                </c:pt>
                <c:pt idx="5">
                  <c:v>0.002</c:v>
                </c:pt>
              </c:numCache>
            </c:numRef>
          </c:val>
        </c:ser>
        <c:dLbls>
          <c:showLegendKey val="0"/>
          <c:showVal val="0"/>
          <c:showCatName val="0"/>
          <c:showSerName val="0"/>
          <c:showPercent val="0"/>
          <c:showBubbleSize val="0"/>
        </c:dLbls>
        <c:gapWidth val="0"/>
        <c:axId val="479415416"/>
        <c:axId val="479418536"/>
      </c:barChart>
      <c:catAx>
        <c:axId val="479415416"/>
        <c:scaling>
          <c:orientation val="minMax"/>
        </c:scaling>
        <c:delete val="0"/>
        <c:axPos val="b"/>
        <c:majorTickMark val="none"/>
        <c:minorTickMark val="none"/>
        <c:tickLblPos val="nextTo"/>
        <c:txPr>
          <a:bodyPr/>
          <a:lstStyle/>
          <a:p>
            <a:pPr>
              <a:defRPr sz="900"/>
            </a:pPr>
            <a:endParaRPr lang="en-US"/>
          </a:p>
        </c:txPr>
        <c:crossAx val="479418536"/>
        <c:crosses val="autoZero"/>
        <c:auto val="1"/>
        <c:lblAlgn val="ctr"/>
        <c:lblOffset val="100"/>
        <c:noMultiLvlLbl val="0"/>
      </c:catAx>
      <c:valAx>
        <c:axId val="479418536"/>
        <c:scaling>
          <c:orientation val="minMax"/>
          <c:max val="0.02"/>
          <c:min val="-0.005"/>
        </c:scaling>
        <c:delete val="0"/>
        <c:axPos val="l"/>
        <c:numFmt formatCode="General" sourceLinked="1"/>
        <c:majorTickMark val="out"/>
        <c:minorTickMark val="none"/>
        <c:tickLblPos val="nextTo"/>
        <c:txPr>
          <a:bodyPr/>
          <a:lstStyle/>
          <a:p>
            <a:pPr>
              <a:defRPr sz="1000"/>
            </a:pPr>
            <a:endParaRPr lang="en-US"/>
          </a:p>
        </c:txPr>
        <c:crossAx val="479415416"/>
        <c:crosses val="autoZero"/>
        <c:crossBetween val="between"/>
        <c:majorUnit val="0.005"/>
        <c:minorUnit val="0.001"/>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dirty="0" smtClean="0"/>
              <a:t>AC</a:t>
            </a:r>
            <a:r>
              <a:rPr lang="en-US" sz="2400" baseline="0" dirty="0" smtClean="0"/>
              <a:t> of </a:t>
            </a:r>
            <a:r>
              <a:rPr lang="en-US" sz="2400" dirty="0" smtClean="0"/>
              <a:t>Height</a:t>
            </a:r>
            <a:r>
              <a:rPr lang="en-US" sz="2400" baseline="0" dirty="0" smtClean="0"/>
              <a:t> averaged for 4 levels 00Z 12Z NH SH</a:t>
            </a:r>
            <a:r>
              <a:rPr lang="en-US" sz="2400" dirty="0" smtClean="0"/>
              <a:t>   </a:t>
            </a:r>
            <a:endParaRPr lang="en-US" sz="2400" dirty="0"/>
          </a:p>
        </c:rich>
      </c:tx>
      <c:layout/>
      <c:overlay val="0"/>
    </c:title>
    <c:autoTitleDeleted val="0"/>
    <c:plotArea>
      <c:layout/>
      <c:barChart>
        <c:barDir val="col"/>
        <c:grouping val="clustered"/>
        <c:varyColors val="0"/>
        <c:ser>
          <c:idx val="0"/>
          <c:order val="0"/>
          <c:tx>
            <c:strRef>
              <c:f>'meancor_HGT_4lev_G2NHX-G2SHX_00'!$A$2</c:f>
              <c:strCache>
                <c:ptCount val="1"/>
                <c:pt idx="0">
                  <c:v>   T126            </c:v>
                </c:pt>
              </c:strCache>
            </c:strRef>
          </c:tx>
          <c:spPr>
            <a:solidFill>
              <a:srgbClr val="37548F"/>
            </a:solidFill>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'meancor_HGT_4lev_G2NHX-G2SHX_00'!$B$2:$G$2</c:f>
              <c:numCache>
                <c:formatCode>General</c:formatCode>
                <c:ptCount val="6"/>
                <c:pt idx="0">
                  <c:v>0.992</c:v>
                </c:pt>
                <c:pt idx="1">
                  <c:v>0.988</c:v>
                </c:pt>
                <c:pt idx="2">
                  <c:v>0.974</c:v>
                </c:pt>
                <c:pt idx="3">
                  <c:v>0.945</c:v>
                </c:pt>
                <c:pt idx="4">
                  <c:v>0.895</c:v>
                </c:pt>
                <c:pt idx="5">
                  <c:v>0.83</c:v>
                </c:pt>
              </c:numCache>
            </c:numRef>
          </c:val>
        </c:ser>
        <c:ser>
          <c:idx val="1"/>
          <c:order val="1"/>
          <c:tx>
            <c:strRef>
              <c:f>'meancor_HGT_4lev_G2NHX-G2SHX_00'!$A$3</c:f>
              <c:strCache>
                <c:ptCount val="1"/>
                <c:pt idx="0">
                  <c:v>   T126D           </c:v>
                </c:pt>
              </c:strCache>
            </c:strRef>
          </c:tx>
          <c:spPr>
            <a:pattFill prst="wdUpDiag">
              <a:fgClr>
                <a:srgbClr val="37548F"/>
              </a:fgClr>
              <a:bgClr>
                <a:prstClr val="white"/>
              </a:bgClr>
            </a:pattFill>
            <a:ln>
              <a:solidFill>
                <a:srgbClr val="37548F"/>
              </a:solidFill>
            </a:ln>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'meancor_HGT_4lev_G2NHX-G2SHX_00'!$B$3:$G$3</c:f>
              <c:numCache>
                <c:formatCode>General</c:formatCode>
                <c:ptCount val="6"/>
                <c:pt idx="0">
                  <c:v>0.993</c:v>
                </c:pt>
                <c:pt idx="1">
                  <c:v>0.988</c:v>
                </c:pt>
                <c:pt idx="2">
                  <c:v>0.977</c:v>
                </c:pt>
                <c:pt idx="3">
                  <c:v>0.952</c:v>
                </c:pt>
                <c:pt idx="4">
                  <c:v>0.904</c:v>
                </c:pt>
                <c:pt idx="5">
                  <c:v>0.836</c:v>
                </c:pt>
              </c:numCache>
            </c:numRef>
          </c:val>
        </c:ser>
        <c:ser>
          <c:idx val="2"/>
          <c:order val="2"/>
          <c:tx>
            <c:strRef>
              <c:f>'meancor_HGT_4lev_G2NHX-G2SHX_00'!$A$4</c:f>
              <c:strCache>
                <c:ptCount val="1"/>
                <c:pt idx="0">
                  <c:v>   T170            </c:v>
                </c:pt>
              </c:strCache>
            </c:strRef>
          </c:tx>
          <c:spPr>
            <a:solidFill>
              <a:srgbClr val="D58239"/>
            </a:solidFill>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'meancor_HGT_4lev_G2NHX-G2SHX_00'!$B$4:$G$4</c:f>
              <c:numCache>
                <c:formatCode>General</c:formatCode>
                <c:ptCount val="6"/>
                <c:pt idx="0">
                  <c:v>0.992</c:v>
                </c:pt>
                <c:pt idx="1">
                  <c:v>0.989</c:v>
                </c:pt>
                <c:pt idx="2">
                  <c:v>0.977</c:v>
                </c:pt>
                <c:pt idx="3">
                  <c:v>0.952</c:v>
                </c:pt>
                <c:pt idx="4">
                  <c:v>0.911</c:v>
                </c:pt>
                <c:pt idx="5">
                  <c:v>0.851</c:v>
                </c:pt>
              </c:numCache>
            </c:numRef>
          </c:val>
        </c:ser>
        <c:ser>
          <c:idx val="3"/>
          <c:order val="3"/>
          <c:tx>
            <c:strRef>
              <c:f>'meancor_HGT_4lev_G2NHX-G2SHX_00'!$A$5</c:f>
              <c:strCache>
                <c:ptCount val="1"/>
                <c:pt idx="0">
                  <c:v>   T170D           </c:v>
                </c:pt>
              </c:strCache>
            </c:strRef>
          </c:tx>
          <c:spPr>
            <a:pattFill prst="wdUpDiag">
              <a:fgClr>
                <a:srgbClr val="D58239"/>
              </a:fgClr>
              <a:bgClr>
                <a:prstClr val="white"/>
              </a:bgClr>
            </a:pattFill>
            <a:ln>
              <a:solidFill>
                <a:srgbClr val="D58239"/>
              </a:solidFill>
            </a:ln>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'meancor_HGT_4lev_G2NHX-G2SHX_00'!$B$5:$G$5</c:f>
              <c:numCache>
                <c:formatCode>General</c:formatCode>
                <c:ptCount val="6"/>
                <c:pt idx="0">
                  <c:v>0.992</c:v>
                </c:pt>
                <c:pt idx="1">
                  <c:v>0.989</c:v>
                </c:pt>
                <c:pt idx="2">
                  <c:v>0.98</c:v>
                </c:pt>
                <c:pt idx="3">
                  <c:v>0.957</c:v>
                </c:pt>
                <c:pt idx="4">
                  <c:v>0.92</c:v>
                </c:pt>
                <c:pt idx="5">
                  <c:v>0.863</c:v>
                </c:pt>
              </c:numCache>
            </c:numRef>
          </c:val>
        </c:ser>
        <c:ser>
          <c:idx val="4"/>
          <c:order val="4"/>
          <c:tx>
            <c:strRef>
              <c:f>'meancor_HGT_4lev_G2NHX-G2SHX_00'!$A$6</c:f>
              <c:strCache>
                <c:ptCount val="1"/>
                <c:pt idx="0">
                  <c:v>   T254            </c:v>
                </c:pt>
              </c:strCache>
            </c:strRef>
          </c:tx>
          <c:spPr>
            <a:solidFill>
              <a:srgbClr val="3E9434"/>
            </a:solidFill>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'meancor_HGT_4lev_G2NHX-G2SHX_00'!$B$6:$G$6</c:f>
              <c:numCache>
                <c:formatCode>General</c:formatCode>
                <c:ptCount val="6"/>
                <c:pt idx="0">
                  <c:v>0.992</c:v>
                </c:pt>
                <c:pt idx="1">
                  <c:v>0.989</c:v>
                </c:pt>
                <c:pt idx="2">
                  <c:v>0.979</c:v>
                </c:pt>
                <c:pt idx="3">
                  <c:v>0.956</c:v>
                </c:pt>
                <c:pt idx="4">
                  <c:v>0.916</c:v>
                </c:pt>
                <c:pt idx="5">
                  <c:v>0.857</c:v>
                </c:pt>
              </c:numCache>
            </c:numRef>
          </c:val>
        </c:ser>
        <c:ser>
          <c:idx val="5"/>
          <c:order val="5"/>
          <c:tx>
            <c:strRef>
              <c:f>'meancor_HGT_4lev_G2NHX-G2SHX_00'!$A$7</c:f>
              <c:strCache>
                <c:ptCount val="1"/>
                <c:pt idx="0">
                  <c:v>   T254D           </c:v>
                </c:pt>
              </c:strCache>
            </c:strRef>
          </c:tx>
          <c:spPr>
            <a:pattFill prst="wdUpDiag">
              <a:fgClr>
                <a:srgbClr val="3E9434"/>
              </a:fgClr>
              <a:bgClr>
                <a:prstClr val="white"/>
              </a:bgClr>
            </a:pattFill>
            <a:ln>
              <a:solidFill>
                <a:srgbClr val="3E9434"/>
              </a:solidFill>
            </a:ln>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'meancor_HGT_4lev_G2NHX-G2SHX_00'!$B$7:$G$7</c:f>
              <c:numCache>
                <c:formatCode>General</c:formatCode>
                <c:ptCount val="6"/>
                <c:pt idx="0">
                  <c:v>0.992</c:v>
                </c:pt>
                <c:pt idx="1">
                  <c:v>0.989</c:v>
                </c:pt>
                <c:pt idx="2">
                  <c:v>0.981</c:v>
                </c:pt>
                <c:pt idx="3">
                  <c:v>0.96</c:v>
                </c:pt>
                <c:pt idx="4">
                  <c:v>0.924</c:v>
                </c:pt>
                <c:pt idx="5">
                  <c:v>0.87</c:v>
                </c:pt>
              </c:numCache>
            </c:numRef>
          </c:val>
        </c:ser>
        <c:ser>
          <c:idx val="6"/>
          <c:order val="6"/>
          <c:tx>
            <c:strRef>
              <c:f>'meancor_HGT_4lev_G2NHX-G2SHX_00'!$A$8</c:f>
              <c:strCache>
                <c:ptCount val="1"/>
                <c:pt idx="0">
                  <c:v>   T382            </c:v>
                </c:pt>
              </c:strCache>
            </c:strRef>
          </c:tx>
          <c:spPr>
            <a:solidFill>
              <a:srgbClr val="B33322"/>
            </a:solidFill>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'meancor_HGT_4lev_G2NHX-G2SHX_00'!$B$8:$G$8</c:f>
              <c:numCache>
                <c:formatCode>General</c:formatCode>
                <c:ptCount val="6"/>
                <c:pt idx="0">
                  <c:v>0.992</c:v>
                </c:pt>
                <c:pt idx="1">
                  <c:v>0.99</c:v>
                </c:pt>
                <c:pt idx="2">
                  <c:v>0.981</c:v>
                </c:pt>
                <c:pt idx="3">
                  <c:v>0.959</c:v>
                </c:pt>
                <c:pt idx="4">
                  <c:v>0.924</c:v>
                </c:pt>
                <c:pt idx="5">
                  <c:v>0.869</c:v>
                </c:pt>
              </c:numCache>
            </c:numRef>
          </c:val>
        </c:ser>
        <c:ser>
          <c:idx val="7"/>
          <c:order val="7"/>
          <c:tx>
            <c:strRef>
              <c:f>'meancor_HGT_4lev_G2NHX-G2SHX_00'!$A$9</c:f>
              <c:strCache>
                <c:ptCount val="1"/>
                <c:pt idx="0">
                  <c:v>   T382D           </c:v>
                </c:pt>
              </c:strCache>
            </c:strRef>
          </c:tx>
          <c:spPr>
            <a:pattFill prst="wdUpDiag">
              <a:fgClr>
                <a:srgbClr val="B33322"/>
              </a:fgClr>
              <a:bgClr>
                <a:prstClr val="white"/>
              </a:bgClr>
            </a:pattFill>
            <a:ln>
              <a:solidFill>
                <a:srgbClr val="B33322"/>
              </a:solidFill>
            </a:ln>
          </c:spPr>
          <c:invertIfNegative val="0"/>
          <c:cat>
            <c:strRef>
              <c:f>'meancor_HGT_4lev_G2NHX-G2SHX_00'!$B$1:$G$1</c:f>
              <c:strCache>
                <c:ptCount val="6"/>
                <c:pt idx="0">
                  <c:v>Anal     </c:v>
                </c:pt>
                <c:pt idx="1">
                  <c:v>1_Day    </c:v>
                </c:pt>
                <c:pt idx="2">
                  <c:v>2_Day    </c:v>
                </c:pt>
                <c:pt idx="3">
                  <c:v>3_Day    </c:v>
                </c:pt>
                <c:pt idx="4">
                  <c:v>4_Day    </c:v>
                </c:pt>
                <c:pt idx="5">
                  <c:v>5_day    </c:v>
                </c:pt>
              </c:strCache>
            </c:strRef>
          </c:cat>
          <c:val>
            <c:numRef>
              <c:f>'meancor_HGT_4lev_G2NHX-G2SHX_00'!$B$9:$G$9</c:f>
              <c:numCache>
                <c:formatCode>General</c:formatCode>
                <c:ptCount val="6"/>
                <c:pt idx="0">
                  <c:v>0.992</c:v>
                </c:pt>
                <c:pt idx="1">
                  <c:v>0.99</c:v>
                </c:pt>
                <c:pt idx="2">
                  <c:v>0.983</c:v>
                </c:pt>
                <c:pt idx="3">
                  <c:v>0.964</c:v>
                </c:pt>
                <c:pt idx="4">
                  <c:v>0.929</c:v>
                </c:pt>
                <c:pt idx="5">
                  <c:v>0.871</c:v>
                </c:pt>
              </c:numCache>
            </c:numRef>
          </c:val>
        </c:ser>
        <c:dLbls>
          <c:showLegendKey val="0"/>
          <c:showVal val="0"/>
          <c:showCatName val="0"/>
          <c:showSerName val="0"/>
          <c:showPercent val="0"/>
          <c:showBubbleSize val="0"/>
        </c:dLbls>
        <c:gapWidth val="150"/>
        <c:axId val="479579256"/>
        <c:axId val="479582232"/>
      </c:barChart>
      <c:catAx>
        <c:axId val="479579256"/>
        <c:scaling>
          <c:orientation val="minMax"/>
        </c:scaling>
        <c:delete val="0"/>
        <c:axPos val="b"/>
        <c:majorTickMark val="none"/>
        <c:minorTickMark val="none"/>
        <c:tickLblPos val="nextTo"/>
        <c:crossAx val="479582232"/>
        <c:crosses val="autoZero"/>
        <c:auto val="1"/>
        <c:lblAlgn val="ctr"/>
        <c:lblOffset val="100"/>
        <c:noMultiLvlLbl val="0"/>
      </c:catAx>
      <c:valAx>
        <c:axId val="479582232"/>
        <c:scaling>
          <c:orientation val="minMax"/>
          <c:max val="1.0"/>
          <c:min val="0.8"/>
        </c:scaling>
        <c:delete val="0"/>
        <c:axPos val="l"/>
        <c:majorGridlines/>
        <c:numFmt formatCode="General" sourceLinked="1"/>
        <c:majorTickMark val="none"/>
        <c:minorTickMark val="none"/>
        <c:tickLblPos val="nextTo"/>
        <c:crossAx val="479579256"/>
        <c:crosses val="autoZero"/>
        <c:crossBetween val="between"/>
      </c:valAx>
    </c:plotArea>
    <c:legend>
      <c:legendPos val="r"/>
      <c:layout>
        <c:manualLayout>
          <c:xMode val="edge"/>
          <c:yMode val="edge"/>
          <c:x val="0.709498512365391"/>
          <c:y val="0.042505411372928"/>
          <c:w val="0.25022375328084"/>
          <c:h val="0.569512565681393"/>
        </c:manualLayout>
      </c:layout>
      <c:overlay val="0"/>
      <c:spPr>
        <a:solidFill>
          <a:schemeClr val="bg1"/>
        </a:solidFill>
      </c:spPr>
      <c:txPr>
        <a:bodyPr/>
        <a:lstStyle/>
        <a:p>
          <a:pPr>
            <a:defRPr sz="25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8.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0.88032</cdr:x>
      <cdr:y>0.67846</cdr:y>
    </cdr:from>
    <cdr:to>
      <cdr:x>0.96897</cdr:x>
      <cdr:y>0.81262</cdr:y>
    </cdr:to>
    <cdr:sp macro="" textlink="">
      <cdr:nvSpPr>
        <cdr:cNvPr id="2" name="TextBox 1"/>
        <cdr:cNvSpPr txBox="1"/>
      </cdr:nvSpPr>
      <cdr:spPr>
        <a:xfrm xmlns:a="http://schemas.openxmlformats.org/drawingml/2006/main">
          <a:off x="11752278" y="5575845"/>
          <a:ext cx="1183559" cy="11025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D stands  </a:t>
          </a:r>
        </a:p>
        <a:p xmlns:a="http://schemas.openxmlformats.org/drawingml/2006/main">
          <a:r>
            <a:rPr lang="en-US" sz="1800" dirty="0" smtClean="0"/>
            <a:t>Experiments</a:t>
          </a:r>
        </a:p>
        <a:p xmlns:a="http://schemas.openxmlformats.org/drawingml/2006/main">
          <a:r>
            <a:rPr lang="en-US" sz="1800" dirty="0" smtClean="0"/>
            <a:t> with GWOS.</a:t>
          </a:r>
          <a:endParaRPr lang="en-US" sz="1800" dirty="0"/>
        </a:p>
      </cdr:txBody>
    </cdr:sp>
  </cdr:relSizeAnchor>
  <cdr:relSizeAnchor xmlns:cdr="http://schemas.openxmlformats.org/drawingml/2006/chartDrawing">
    <cdr:from>
      <cdr:x>0</cdr:x>
      <cdr:y>0</cdr:y>
    </cdr:from>
    <cdr:to>
      <cdr:x>1</cdr:x>
      <cdr:y>1</cdr:y>
    </cdr:to>
    <cdr:pic>
      <cdr:nvPicPr>
        <cdr:cNvPr id="3" name="Picture 2" descr="Reale_GRL_T511_Trop-4.jpg"/>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5855914"/>
          <a:ext cx="10332637" cy="68580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2.xml><?xml version="1.0" encoding="utf-8"?>
<c:userShapes xmlns:c="http://schemas.openxmlformats.org/drawingml/2006/chart">
  <cdr:relSizeAnchor xmlns:cdr="http://schemas.openxmlformats.org/drawingml/2006/chartDrawing">
    <cdr:from>
      <cdr:x>0.76632</cdr:x>
      <cdr:y>0.75919</cdr:y>
    </cdr:from>
    <cdr:to>
      <cdr:x>0.97466</cdr:x>
      <cdr:y>0.89335</cdr:y>
    </cdr:to>
    <cdr:sp macro="" textlink="">
      <cdr:nvSpPr>
        <cdr:cNvPr id="2" name="TextBox 1"/>
        <cdr:cNvSpPr txBox="1"/>
      </cdr:nvSpPr>
      <cdr:spPr>
        <a:xfrm xmlns:a="http://schemas.openxmlformats.org/drawingml/2006/main">
          <a:off x="8246444" y="6467283"/>
          <a:ext cx="2241955" cy="114286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3200" dirty="0" smtClean="0"/>
            <a:t>D stands  </a:t>
          </a:r>
        </a:p>
        <a:p xmlns:a="http://schemas.openxmlformats.org/drawingml/2006/main">
          <a:r>
            <a:rPr lang="en-US" sz="3200" dirty="0" smtClean="0"/>
            <a:t>Experiments</a:t>
          </a:r>
        </a:p>
        <a:p xmlns:a="http://schemas.openxmlformats.org/drawingml/2006/main">
          <a:r>
            <a:rPr lang="en-US" sz="3200" dirty="0" smtClean="0"/>
            <a:t> with GWOS.</a:t>
          </a:r>
          <a:endParaRPr lang="en-US" sz="3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A95E8027-BD69-434E-94EC-8716CE1C070D}" type="datetimeFigureOut">
              <a:rPr lang="en-US" smtClean="0"/>
              <a:t>1/18/13</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4265A21F-AAD3-9F49-9EFC-725E7AB59424}" type="slidenum">
              <a:rPr lang="en-US" smtClean="0"/>
              <a:t>‹#›</a:t>
            </a:fld>
            <a:endParaRPr lang="en-US"/>
          </a:p>
        </p:txBody>
      </p:sp>
    </p:spTree>
    <p:extLst>
      <p:ext uri="{BB962C8B-B14F-4D97-AF65-F5344CB8AC3E}">
        <p14:creationId xmlns:p14="http://schemas.microsoft.com/office/powerpoint/2010/main" val="162375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C739ABD-67D5-40E1-A2BD-05680682DF24}" type="datetimeFigureOut">
              <a:rPr lang="en-US" smtClean="0"/>
              <a:pPr/>
              <a:t>1/18/13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09991B0A-6C48-4899-985B-E6A81C4572DD}" type="slidenum">
              <a:rPr lang="en-US" smtClean="0"/>
              <a:pPr/>
              <a:t>‹#›</a:t>
            </a:fld>
            <a:endParaRPr lang="en-US"/>
          </a:p>
        </p:txBody>
      </p:sp>
    </p:spTree>
    <p:extLst>
      <p:ext uri="{BB962C8B-B14F-4D97-AF65-F5344CB8AC3E}">
        <p14:creationId xmlns:p14="http://schemas.microsoft.com/office/powerpoint/2010/main" val="1075749848"/>
      </p:ext>
    </p:extLst>
  </p:cSld>
  <p:clrMap bg1="lt1" tx1="dk1" bg2="lt2" tx2="dk2" accent1="accent1" accent2="accent2" accent3="accent3" accent4="accent4" accent5="accent5" accent6="accent6" hlink="hlink" folHlink="folHlink"/>
  <p:hf hdr="0" ftr="0" dt="0"/>
  <p:notesStyle>
    <a:lvl1pPr marL="0" algn="l" defTabSz="3656587" rtl="0" eaLnBrk="1" latinLnBrk="0" hangingPunct="1">
      <a:defRPr sz="4800" kern="1200">
        <a:solidFill>
          <a:schemeClr val="tx1"/>
        </a:solidFill>
        <a:latin typeface="+mn-lt"/>
        <a:ea typeface="+mn-ea"/>
        <a:cs typeface="+mn-cs"/>
      </a:defRPr>
    </a:lvl1pPr>
    <a:lvl2pPr marL="1828296" algn="l" defTabSz="3656587" rtl="0" eaLnBrk="1" latinLnBrk="0" hangingPunct="1">
      <a:defRPr sz="4800" kern="1200">
        <a:solidFill>
          <a:schemeClr val="tx1"/>
        </a:solidFill>
        <a:latin typeface="+mn-lt"/>
        <a:ea typeface="+mn-ea"/>
        <a:cs typeface="+mn-cs"/>
      </a:defRPr>
    </a:lvl2pPr>
    <a:lvl3pPr marL="3656587" algn="l" defTabSz="3656587" rtl="0" eaLnBrk="1" latinLnBrk="0" hangingPunct="1">
      <a:defRPr sz="4800" kern="1200">
        <a:solidFill>
          <a:schemeClr val="tx1"/>
        </a:solidFill>
        <a:latin typeface="+mn-lt"/>
        <a:ea typeface="+mn-ea"/>
        <a:cs typeface="+mn-cs"/>
      </a:defRPr>
    </a:lvl3pPr>
    <a:lvl4pPr marL="5484883" algn="l" defTabSz="3656587" rtl="0" eaLnBrk="1" latinLnBrk="0" hangingPunct="1">
      <a:defRPr sz="4800" kern="1200">
        <a:solidFill>
          <a:schemeClr val="tx1"/>
        </a:solidFill>
        <a:latin typeface="+mn-lt"/>
        <a:ea typeface="+mn-ea"/>
        <a:cs typeface="+mn-cs"/>
      </a:defRPr>
    </a:lvl4pPr>
    <a:lvl5pPr marL="7313179" algn="l" defTabSz="3656587" rtl="0" eaLnBrk="1" latinLnBrk="0" hangingPunct="1">
      <a:defRPr sz="4800" kern="1200">
        <a:solidFill>
          <a:schemeClr val="tx1"/>
        </a:solidFill>
        <a:latin typeface="+mn-lt"/>
        <a:ea typeface="+mn-ea"/>
        <a:cs typeface="+mn-cs"/>
      </a:defRPr>
    </a:lvl5pPr>
    <a:lvl6pPr marL="9141472" algn="l" defTabSz="3656587" rtl="0" eaLnBrk="1" latinLnBrk="0" hangingPunct="1">
      <a:defRPr sz="4800" kern="1200">
        <a:solidFill>
          <a:schemeClr val="tx1"/>
        </a:solidFill>
        <a:latin typeface="+mn-lt"/>
        <a:ea typeface="+mn-ea"/>
        <a:cs typeface="+mn-cs"/>
      </a:defRPr>
    </a:lvl6pPr>
    <a:lvl7pPr marL="10969766" algn="l" defTabSz="3656587" rtl="0" eaLnBrk="1" latinLnBrk="0" hangingPunct="1">
      <a:defRPr sz="4800" kern="1200">
        <a:solidFill>
          <a:schemeClr val="tx1"/>
        </a:solidFill>
        <a:latin typeface="+mn-lt"/>
        <a:ea typeface="+mn-ea"/>
        <a:cs typeface="+mn-cs"/>
      </a:defRPr>
    </a:lvl7pPr>
    <a:lvl8pPr marL="12798062" algn="l" defTabSz="3656587" rtl="0" eaLnBrk="1" latinLnBrk="0" hangingPunct="1">
      <a:defRPr sz="4800" kern="1200">
        <a:solidFill>
          <a:schemeClr val="tx1"/>
        </a:solidFill>
        <a:latin typeface="+mn-lt"/>
        <a:ea typeface="+mn-ea"/>
        <a:cs typeface="+mn-cs"/>
      </a:defRPr>
    </a:lvl8pPr>
    <a:lvl9pPr marL="14626355" algn="l" defTabSz="3656587"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14485" eaLnBrk="0" hangingPunct="0">
              <a:defRPr sz="6800">
                <a:solidFill>
                  <a:schemeClr val="tx1"/>
                </a:solidFill>
                <a:latin typeface="Arial" charset="0"/>
                <a:ea typeface="ＭＳ Ｐゴシック" pitchFamily="-106" charset="-128"/>
              </a:defRPr>
            </a:lvl1pPr>
            <a:lvl2pPr marL="25126545" indent="-24823219" defTabSz="914485" eaLnBrk="0" hangingPunct="0">
              <a:defRPr sz="6800">
                <a:solidFill>
                  <a:schemeClr val="tx1"/>
                </a:solidFill>
                <a:latin typeface="Arial" charset="0"/>
                <a:ea typeface="ＭＳ Ｐゴシック" pitchFamily="-106" charset="-128"/>
              </a:defRPr>
            </a:lvl2pPr>
            <a:lvl3pPr marL="34247362" indent="-33642210" defTabSz="914485" eaLnBrk="0" hangingPunct="0">
              <a:defRPr sz="6800">
                <a:solidFill>
                  <a:schemeClr val="tx1"/>
                </a:solidFill>
                <a:latin typeface="Arial" charset="0"/>
                <a:ea typeface="ＭＳ Ｐゴシック" pitchFamily="-106" charset="-128"/>
              </a:defRPr>
            </a:lvl3pPr>
            <a:lvl4pPr eaLnBrk="0" hangingPunct="0">
              <a:defRPr sz="6800">
                <a:solidFill>
                  <a:schemeClr val="tx1"/>
                </a:solidFill>
                <a:latin typeface="Arial" charset="0"/>
                <a:ea typeface="ＭＳ Ｐゴシック" pitchFamily="-106" charset="-128"/>
              </a:defRPr>
            </a:lvl4pPr>
            <a:lvl5pPr eaLnBrk="0" hangingPunct="0">
              <a:defRPr sz="6800">
                <a:solidFill>
                  <a:schemeClr val="tx1"/>
                </a:solidFill>
                <a:latin typeface="Arial" charset="0"/>
                <a:ea typeface="ＭＳ Ｐゴシック" pitchFamily="-106" charset="-128"/>
              </a:defRPr>
            </a:lvl5pPr>
            <a:lvl6pPr marL="432465" eaLnBrk="0" fontAlgn="base" hangingPunct="0">
              <a:spcBef>
                <a:spcPct val="0"/>
              </a:spcBef>
              <a:spcAft>
                <a:spcPct val="0"/>
              </a:spcAft>
              <a:defRPr sz="6800">
                <a:solidFill>
                  <a:schemeClr val="tx1"/>
                </a:solidFill>
                <a:latin typeface="Arial" charset="0"/>
                <a:ea typeface="ＭＳ Ｐゴシック" pitchFamily="-106" charset="-128"/>
              </a:defRPr>
            </a:lvl6pPr>
            <a:lvl7pPr marL="864931" eaLnBrk="0" fontAlgn="base" hangingPunct="0">
              <a:spcBef>
                <a:spcPct val="0"/>
              </a:spcBef>
              <a:spcAft>
                <a:spcPct val="0"/>
              </a:spcAft>
              <a:defRPr sz="6800">
                <a:solidFill>
                  <a:schemeClr val="tx1"/>
                </a:solidFill>
                <a:latin typeface="Arial" charset="0"/>
                <a:ea typeface="ＭＳ Ｐゴシック" pitchFamily="-106" charset="-128"/>
              </a:defRPr>
            </a:lvl7pPr>
            <a:lvl8pPr marL="1297396" eaLnBrk="0" fontAlgn="base" hangingPunct="0">
              <a:spcBef>
                <a:spcPct val="0"/>
              </a:spcBef>
              <a:spcAft>
                <a:spcPct val="0"/>
              </a:spcAft>
              <a:defRPr sz="6800">
                <a:solidFill>
                  <a:schemeClr val="tx1"/>
                </a:solidFill>
                <a:latin typeface="Arial" charset="0"/>
                <a:ea typeface="ＭＳ Ｐゴシック" pitchFamily="-106" charset="-128"/>
              </a:defRPr>
            </a:lvl8pPr>
            <a:lvl9pPr marL="1729862" eaLnBrk="0" fontAlgn="base" hangingPunct="0">
              <a:spcBef>
                <a:spcPct val="0"/>
              </a:spcBef>
              <a:spcAft>
                <a:spcPct val="0"/>
              </a:spcAft>
              <a:defRPr sz="6800">
                <a:solidFill>
                  <a:schemeClr val="tx1"/>
                </a:solidFill>
                <a:latin typeface="Arial" charset="0"/>
                <a:ea typeface="ＭＳ Ｐゴシック" pitchFamily="-106" charset="-128"/>
              </a:defRPr>
            </a:lvl9pPr>
          </a:lstStyle>
          <a:p>
            <a:pPr eaLnBrk="1" hangingPunct="1"/>
            <a:fld id="{66A22D18-9AC5-41FD-A828-4525D4B4BF4E}" type="slidenum">
              <a:rPr lang="en-US" sz="1200"/>
              <a:pPr eaLnBrk="1" hangingPunct="1"/>
              <a:t>1</a:t>
            </a:fld>
            <a:endParaRPr lang="en-US" sz="1200"/>
          </a:p>
        </p:txBody>
      </p:sp>
      <p:sp>
        <p:nvSpPr>
          <p:cNvPr id="16387" name="Rectangle 2"/>
          <p:cNvSpPr>
            <a:spLocks noGrp="1" noRot="1" noChangeAspect="1" noChangeArrowheads="1" noTextEdit="1"/>
          </p:cNvSpPr>
          <p:nvPr>
            <p:ph type="sldImg"/>
          </p:nvPr>
        </p:nvSpPr>
        <p:spPr>
          <a:xfrm>
            <a:off x="1106488" y="696913"/>
            <a:ext cx="4656137" cy="3492500"/>
          </a:xfrm>
          <a:solidFill>
            <a:srgbClr val="FFFFFF"/>
          </a:solidFill>
          <a:ln/>
        </p:spPr>
      </p:sp>
      <p:sp>
        <p:nvSpPr>
          <p:cNvPr id="16388" name="Text Box 3"/>
          <p:cNvSpPr>
            <a:spLocks noGrp="1" noChangeArrowheads="1"/>
          </p:cNvSpPr>
          <p:nvPr>
            <p:ph type="body" idx="1"/>
          </p:nvPr>
        </p:nvSpPr>
        <p:spPr>
          <a:xfrm>
            <a:off x="912318" y="4422854"/>
            <a:ext cx="5034855" cy="4193395"/>
          </a:xfrm>
        </p:spPr>
        <p:txBody>
          <a:bodyPr wrap="none" anchor="ctr"/>
          <a:lstStyle/>
          <a:p>
            <a:pPr eaLnBrk="1" hangingPunct="1"/>
            <a:endParaRPr lang="en-US" smtClean="0">
              <a:latin typeface="Arial"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6" y="8521707"/>
            <a:ext cx="31089600" cy="5880101"/>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798"/>
            <a:ext cx="25603200" cy="7010401"/>
          </a:xfrm>
        </p:spPr>
        <p:txBody>
          <a:bodyPr/>
          <a:lstStyle>
            <a:lvl1pPr marL="0" indent="0" algn="ctr">
              <a:buNone/>
              <a:defRPr>
                <a:solidFill>
                  <a:schemeClr val="tx1">
                    <a:tint val="75000"/>
                  </a:schemeClr>
                </a:solidFill>
              </a:defRPr>
            </a:lvl1pPr>
            <a:lvl2pPr marL="1828110" indent="0" algn="ctr">
              <a:buNone/>
              <a:defRPr>
                <a:solidFill>
                  <a:schemeClr val="tx1">
                    <a:tint val="75000"/>
                  </a:schemeClr>
                </a:solidFill>
              </a:defRPr>
            </a:lvl2pPr>
            <a:lvl3pPr marL="3656223" indent="0" algn="ctr">
              <a:buNone/>
              <a:defRPr>
                <a:solidFill>
                  <a:schemeClr val="tx1">
                    <a:tint val="75000"/>
                  </a:schemeClr>
                </a:solidFill>
              </a:defRPr>
            </a:lvl3pPr>
            <a:lvl4pPr marL="5484336" indent="0" algn="ctr">
              <a:buNone/>
              <a:defRPr>
                <a:solidFill>
                  <a:schemeClr val="tx1">
                    <a:tint val="75000"/>
                  </a:schemeClr>
                </a:solidFill>
              </a:defRPr>
            </a:lvl4pPr>
            <a:lvl5pPr marL="7312446" indent="0" algn="ctr">
              <a:buNone/>
              <a:defRPr>
                <a:solidFill>
                  <a:schemeClr val="tx1">
                    <a:tint val="75000"/>
                  </a:schemeClr>
                </a:solidFill>
              </a:defRPr>
            </a:lvl5pPr>
            <a:lvl6pPr marL="9140556" indent="0" algn="ctr">
              <a:buNone/>
              <a:defRPr>
                <a:solidFill>
                  <a:schemeClr val="tx1">
                    <a:tint val="75000"/>
                  </a:schemeClr>
                </a:solidFill>
              </a:defRPr>
            </a:lvl6pPr>
            <a:lvl7pPr marL="10968670" indent="0" algn="ctr">
              <a:buNone/>
              <a:defRPr>
                <a:solidFill>
                  <a:schemeClr val="tx1">
                    <a:tint val="75000"/>
                  </a:schemeClr>
                </a:solidFill>
              </a:defRPr>
            </a:lvl7pPr>
            <a:lvl8pPr marL="12796783" indent="0" algn="ctr">
              <a:buNone/>
              <a:defRPr>
                <a:solidFill>
                  <a:schemeClr val="tx1">
                    <a:tint val="75000"/>
                  </a:schemeClr>
                </a:solidFill>
              </a:defRPr>
            </a:lvl8pPr>
            <a:lvl9pPr marL="1462489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1/9/2012</a:t>
            </a:r>
            <a:endParaRPr lang="en-US"/>
          </a:p>
        </p:txBody>
      </p:sp>
      <p:sp>
        <p:nvSpPr>
          <p:cNvPr id="5" name="Footer Placeholder 4"/>
          <p:cNvSpPr>
            <a:spLocks noGrp="1"/>
          </p:cNvSpPr>
          <p:nvPr>
            <p:ph type="ftr" sz="quarter" idx="11"/>
          </p:nvPr>
        </p:nvSpPr>
        <p:spPr/>
        <p:txBody>
          <a:bodyPr/>
          <a:lstStyle/>
          <a:p>
            <a:r>
              <a:rPr lang="en-US" smtClean="0"/>
              <a:t>9th Future Sat.  AMS2013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1/9/2012</a:t>
            </a:r>
            <a:endParaRPr lang="en-US"/>
          </a:p>
        </p:txBody>
      </p:sp>
      <p:sp>
        <p:nvSpPr>
          <p:cNvPr id="5" name="Footer Placeholder 4"/>
          <p:cNvSpPr>
            <a:spLocks noGrp="1"/>
          </p:cNvSpPr>
          <p:nvPr>
            <p:ph type="ftr" sz="quarter" idx="11"/>
          </p:nvPr>
        </p:nvSpPr>
        <p:spPr/>
        <p:txBody>
          <a:bodyPr/>
          <a:lstStyle/>
          <a:p>
            <a:r>
              <a:rPr lang="en-US" smtClean="0"/>
              <a:t>9th Future Sat.  AMS2013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3" y="1098560"/>
            <a:ext cx="8229602" cy="234060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2" y="1098560"/>
            <a:ext cx="24079199" cy="234060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1/9/2012</a:t>
            </a:r>
            <a:endParaRPr lang="en-US"/>
          </a:p>
        </p:txBody>
      </p:sp>
      <p:sp>
        <p:nvSpPr>
          <p:cNvPr id="5" name="Footer Placeholder 4"/>
          <p:cNvSpPr>
            <a:spLocks noGrp="1"/>
          </p:cNvSpPr>
          <p:nvPr>
            <p:ph type="ftr" sz="quarter" idx="11"/>
          </p:nvPr>
        </p:nvSpPr>
        <p:spPr/>
        <p:txBody>
          <a:bodyPr/>
          <a:lstStyle/>
          <a:p>
            <a:r>
              <a:rPr lang="en-US" smtClean="0"/>
              <a:t>9th Future Sat.  AMS2013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1/9/2012</a:t>
            </a:r>
            <a:endParaRPr lang="en-US"/>
          </a:p>
        </p:txBody>
      </p:sp>
      <p:sp>
        <p:nvSpPr>
          <p:cNvPr id="5" name="Footer Placeholder 4"/>
          <p:cNvSpPr>
            <a:spLocks noGrp="1"/>
          </p:cNvSpPr>
          <p:nvPr>
            <p:ph type="ftr" sz="quarter" idx="11"/>
          </p:nvPr>
        </p:nvSpPr>
        <p:spPr/>
        <p:txBody>
          <a:bodyPr/>
          <a:lstStyle/>
          <a:p>
            <a:r>
              <a:rPr lang="en-US" smtClean="0"/>
              <a:t>9th Future Sat.  AMS2013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7" y="17627606"/>
            <a:ext cx="31089600" cy="5448299"/>
          </a:xfrm>
        </p:spPr>
        <p:txBody>
          <a:bodyPr anchor="t"/>
          <a:lstStyle>
            <a:lvl1pPr algn="l">
              <a:defRPr sz="159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7" y="11626854"/>
            <a:ext cx="31089600" cy="6000749"/>
          </a:xfrm>
        </p:spPr>
        <p:txBody>
          <a:bodyPr anchor="b"/>
          <a:lstStyle>
            <a:lvl1pPr marL="0" indent="0">
              <a:buNone/>
              <a:defRPr sz="8100">
                <a:solidFill>
                  <a:schemeClr val="tx1">
                    <a:tint val="75000"/>
                  </a:schemeClr>
                </a:solidFill>
              </a:defRPr>
            </a:lvl1pPr>
            <a:lvl2pPr marL="1828110" indent="0">
              <a:buNone/>
              <a:defRPr sz="7200">
                <a:solidFill>
                  <a:schemeClr val="tx1">
                    <a:tint val="75000"/>
                  </a:schemeClr>
                </a:solidFill>
              </a:defRPr>
            </a:lvl2pPr>
            <a:lvl3pPr marL="3656223" indent="0">
              <a:buNone/>
              <a:defRPr sz="6300">
                <a:solidFill>
                  <a:schemeClr val="tx1">
                    <a:tint val="75000"/>
                  </a:schemeClr>
                </a:solidFill>
              </a:defRPr>
            </a:lvl3pPr>
            <a:lvl4pPr marL="5484336" indent="0">
              <a:buNone/>
              <a:defRPr sz="5700">
                <a:solidFill>
                  <a:schemeClr val="tx1">
                    <a:tint val="75000"/>
                  </a:schemeClr>
                </a:solidFill>
              </a:defRPr>
            </a:lvl4pPr>
            <a:lvl5pPr marL="7312446" indent="0">
              <a:buNone/>
              <a:defRPr sz="5700">
                <a:solidFill>
                  <a:schemeClr val="tx1">
                    <a:tint val="75000"/>
                  </a:schemeClr>
                </a:solidFill>
              </a:defRPr>
            </a:lvl5pPr>
            <a:lvl6pPr marL="9140556" indent="0">
              <a:buNone/>
              <a:defRPr sz="5700">
                <a:solidFill>
                  <a:schemeClr val="tx1">
                    <a:tint val="75000"/>
                  </a:schemeClr>
                </a:solidFill>
              </a:defRPr>
            </a:lvl6pPr>
            <a:lvl7pPr marL="10968670" indent="0">
              <a:buNone/>
              <a:defRPr sz="5700">
                <a:solidFill>
                  <a:schemeClr val="tx1">
                    <a:tint val="75000"/>
                  </a:schemeClr>
                </a:solidFill>
              </a:defRPr>
            </a:lvl7pPr>
            <a:lvl8pPr marL="12796783" indent="0">
              <a:buNone/>
              <a:defRPr sz="5700">
                <a:solidFill>
                  <a:schemeClr val="tx1">
                    <a:tint val="75000"/>
                  </a:schemeClr>
                </a:solidFill>
              </a:defRPr>
            </a:lvl8pPr>
            <a:lvl9pPr marL="14624893"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1/9/2012</a:t>
            </a:r>
            <a:endParaRPr lang="en-US"/>
          </a:p>
        </p:txBody>
      </p:sp>
      <p:sp>
        <p:nvSpPr>
          <p:cNvPr id="5" name="Footer Placeholder 4"/>
          <p:cNvSpPr>
            <a:spLocks noGrp="1"/>
          </p:cNvSpPr>
          <p:nvPr>
            <p:ph type="ftr" sz="quarter" idx="11"/>
          </p:nvPr>
        </p:nvSpPr>
        <p:spPr/>
        <p:txBody>
          <a:bodyPr/>
          <a:lstStyle/>
          <a:p>
            <a:r>
              <a:rPr lang="en-US" smtClean="0"/>
              <a:t>9th Future Sat.  AMS2013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1" y="6400812"/>
            <a:ext cx="16154401" cy="18103851"/>
          </a:xfrm>
        </p:spPr>
        <p:txBody>
          <a:bodyPr/>
          <a:lstStyle>
            <a:lvl1pPr>
              <a:defRPr sz="11100"/>
            </a:lvl1pPr>
            <a:lvl2pPr>
              <a:defRPr sz="96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4" y="6400812"/>
            <a:ext cx="16154401" cy="18103851"/>
          </a:xfrm>
        </p:spPr>
        <p:txBody>
          <a:bodyPr/>
          <a:lstStyle>
            <a:lvl1pPr>
              <a:defRPr sz="11100"/>
            </a:lvl1pPr>
            <a:lvl2pPr>
              <a:defRPr sz="96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1/9/2012</a:t>
            </a:r>
            <a:endParaRPr lang="en-US"/>
          </a:p>
        </p:txBody>
      </p:sp>
      <p:sp>
        <p:nvSpPr>
          <p:cNvPr id="6" name="Footer Placeholder 5"/>
          <p:cNvSpPr>
            <a:spLocks noGrp="1"/>
          </p:cNvSpPr>
          <p:nvPr>
            <p:ph type="ftr" sz="quarter" idx="11"/>
          </p:nvPr>
        </p:nvSpPr>
        <p:spPr/>
        <p:txBody>
          <a:bodyPr/>
          <a:lstStyle/>
          <a:p>
            <a:r>
              <a:rPr lang="en-US" smtClean="0"/>
              <a:t>9th Future Sat.  AMS2013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6"/>
            <a:ext cx="16160752" cy="2559047"/>
          </a:xfrm>
        </p:spPr>
        <p:txBody>
          <a:bodyPr anchor="b"/>
          <a:lstStyle>
            <a:lvl1pPr marL="0" indent="0">
              <a:buNone/>
              <a:defRPr sz="9600" b="1"/>
            </a:lvl1pPr>
            <a:lvl2pPr marL="1828110" indent="0">
              <a:buNone/>
              <a:defRPr sz="8100" b="1"/>
            </a:lvl2pPr>
            <a:lvl3pPr marL="3656223" indent="0">
              <a:buNone/>
              <a:defRPr sz="7200" b="1"/>
            </a:lvl3pPr>
            <a:lvl4pPr marL="5484336" indent="0">
              <a:buNone/>
              <a:defRPr sz="6300" b="1"/>
            </a:lvl4pPr>
            <a:lvl5pPr marL="7312446" indent="0">
              <a:buNone/>
              <a:defRPr sz="6300" b="1"/>
            </a:lvl5pPr>
            <a:lvl6pPr marL="9140556" indent="0">
              <a:buNone/>
              <a:defRPr sz="6300" b="1"/>
            </a:lvl6pPr>
            <a:lvl7pPr marL="10968670" indent="0">
              <a:buNone/>
              <a:defRPr sz="6300" b="1"/>
            </a:lvl7pPr>
            <a:lvl8pPr marL="12796783" indent="0">
              <a:buNone/>
              <a:defRPr sz="6300" b="1"/>
            </a:lvl8pPr>
            <a:lvl9pPr marL="14624893" indent="0">
              <a:buNone/>
              <a:defRPr sz="6300" b="1"/>
            </a:lvl9pPr>
          </a:lstStyle>
          <a:p>
            <a:pPr lvl="0"/>
            <a:r>
              <a:rPr lang="en-US" smtClean="0"/>
              <a:t>Click to edit Master text styles</a:t>
            </a:r>
          </a:p>
        </p:txBody>
      </p:sp>
      <p:sp>
        <p:nvSpPr>
          <p:cNvPr id="4" name="Content Placeholder 3"/>
          <p:cNvSpPr>
            <a:spLocks noGrp="1"/>
          </p:cNvSpPr>
          <p:nvPr>
            <p:ph sz="half" idx="2"/>
          </p:nvPr>
        </p:nvSpPr>
        <p:spPr>
          <a:xfrm>
            <a:off x="1828800" y="8699501"/>
            <a:ext cx="16160752" cy="15805152"/>
          </a:xfrm>
        </p:spPr>
        <p:txBody>
          <a:bodyPr/>
          <a:lstStyle>
            <a:lvl1pPr>
              <a:defRPr sz="9600"/>
            </a:lvl1pPr>
            <a:lvl2pPr>
              <a:defRPr sz="8100"/>
            </a:lvl2pPr>
            <a:lvl3pPr>
              <a:defRPr sz="7200"/>
            </a:lvl3pPr>
            <a:lvl4pPr>
              <a:defRPr sz="6300"/>
            </a:lvl4pPr>
            <a:lvl5pPr>
              <a:defRPr sz="6300"/>
            </a:lvl5pPr>
            <a:lvl6pPr>
              <a:defRPr sz="6300"/>
            </a:lvl6pPr>
            <a:lvl7pPr>
              <a:defRPr sz="6300"/>
            </a:lvl7pPr>
            <a:lvl8pPr>
              <a:defRPr sz="6300"/>
            </a:lvl8pPr>
            <a:lvl9pPr>
              <a:defRPr sz="6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5" y="6140456"/>
            <a:ext cx="16167101" cy="2559047"/>
          </a:xfrm>
        </p:spPr>
        <p:txBody>
          <a:bodyPr anchor="b"/>
          <a:lstStyle>
            <a:lvl1pPr marL="0" indent="0">
              <a:buNone/>
              <a:defRPr sz="9600" b="1"/>
            </a:lvl1pPr>
            <a:lvl2pPr marL="1828110" indent="0">
              <a:buNone/>
              <a:defRPr sz="8100" b="1"/>
            </a:lvl2pPr>
            <a:lvl3pPr marL="3656223" indent="0">
              <a:buNone/>
              <a:defRPr sz="7200" b="1"/>
            </a:lvl3pPr>
            <a:lvl4pPr marL="5484336" indent="0">
              <a:buNone/>
              <a:defRPr sz="6300" b="1"/>
            </a:lvl4pPr>
            <a:lvl5pPr marL="7312446" indent="0">
              <a:buNone/>
              <a:defRPr sz="6300" b="1"/>
            </a:lvl5pPr>
            <a:lvl6pPr marL="9140556" indent="0">
              <a:buNone/>
              <a:defRPr sz="6300" b="1"/>
            </a:lvl6pPr>
            <a:lvl7pPr marL="10968670" indent="0">
              <a:buNone/>
              <a:defRPr sz="6300" b="1"/>
            </a:lvl7pPr>
            <a:lvl8pPr marL="12796783" indent="0">
              <a:buNone/>
              <a:defRPr sz="6300" b="1"/>
            </a:lvl8pPr>
            <a:lvl9pPr marL="14624893" indent="0">
              <a:buNone/>
              <a:defRPr sz="6300" b="1"/>
            </a:lvl9pPr>
          </a:lstStyle>
          <a:p>
            <a:pPr lvl="0"/>
            <a:r>
              <a:rPr lang="en-US" smtClean="0"/>
              <a:t>Click to edit Master text styles</a:t>
            </a:r>
          </a:p>
        </p:txBody>
      </p:sp>
      <p:sp>
        <p:nvSpPr>
          <p:cNvPr id="6" name="Content Placeholder 5"/>
          <p:cNvSpPr>
            <a:spLocks noGrp="1"/>
          </p:cNvSpPr>
          <p:nvPr>
            <p:ph sz="quarter" idx="4"/>
          </p:nvPr>
        </p:nvSpPr>
        <p:spPr>
          <a:xfrm>
            <a:off x="18580105" y="8699501"/>
            <a:ext cx="16167101" cy="15805152"/>
          </a:xfrm>
        </p:spPr>
        <p:txBody>
          <a:bodyPr/>
          <a:lstStyle>
            <a:lvl1pPr>
              <a:defRPr sz="9600"/>
            </a:lvl1pPr>
            <a:lvl2pPr>
              <a:defRPr sz="8100"/>
            </a:lvl2pPr>
            <a:lvl3pPr>
              <a:defRPr sz="7200"/>
            </a:lvl3pPr>
            <a:lvl4pPr>
              <a:defRPr sz="6300"/>
            </a:lvl4pPr>
            <a:lvl5pPr>
              <a:defRPr sz="6300"/>
            </a:lvl5pPr>
            <a:lvl6pPr>
              <a:defRPr sz="6300"/>
            </a:lvl6pPr>
            <a:lvl7pPr>
              <a:defRPr sz="6300"/>
            </a:lvl7pPr>
            <a:lvl8pPr>
              <a:defRPr sz="6300"/>
            </a:lvl8pPr>
            <a:lvl9pPr>
              <a:defRPr sz="6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1/9/2012</a:t>
            </a:r>
            <a:endParaRPr lang="en-US"/>
          </a:p>
        </p:txBody>
      </p:sp>
      <p:sp>
        <p:nvSpPr>
          <p:cNvPr id="8" name="Footer Placeholder 7"/>
          <p:cNvSpPr>
            <a:spLocks noGrp="1"/>
          </p:cNvSpPr>
          <p:nvPr>
            <p:ph type="ftr" sz="quarter" idx="11"/>
          </p:nvPr>
        </p:nvSpPr>
        <p:spPr/>
        <p:txBody>
          <a:bodyPr/>
          <a:lstStyle/>
          <a:p>
            <a:r>
              <a:rPr lang="en-US" smtClean="0"/>
              <a:t>9th Future Sat.  AMS2013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1/9/2012</a:t>
            </a:r>
            <a:endParaRPr lang="en-US"/>
          </a:p>
        </p:txBody>
      </p:sp>
      <p:sp>
        <p:nvSpPr>
          <p:cNvPr id="4" name="Footer Placeholder 3"/>
          <p:cNvSpPr>
            <a:spLocks noGrp="1"/>
          </p:cNvSpPr>
          <p:nvPr>
            <p:ph type="ftr" sz="quarter" idx="11"/>
          </p:nvPr>
        </p:nvSpPr>
        <p:spPr/>
        <p:txBody>
          <a:bodyPr/>
          <a:lstStyle/>
          <a:p>
            <a:r>
              <a:rPr lang="en-US" smtClean="0"/>
              <a:t>9th Future Sat.  AMS2013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1/9/2012</a:t>
            </a:r>
            <a:endParaRPr lang="en-US"/>
          </a:p>
        </p:txBody>
      </p:sp>
      <p:sp>
        <p:nvSpPr>
          <p:cNvPr id="3" name="Footer Placeholder 2"/>
          <p:cNvSpPr>
            <a:spLocks noGrp="1"/>
          </p:cNvSpPr>
          <p:nvPr>
            <p:ph type="ftr" sz="quarter" idx="11"/>
          </p:nvPr>
        </p:nvSpPr>
        <p:spPr/>
        <p:txBody>
          <a:bodyPr/>
          <a:lstStyle/>
          <a:p>
            <a:r>
              <a:rPr lang="en-US" smtClean="0"/>
              <a:t>9th Future Sat.  AMS2013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6" y="1092199"/>
            <a:ext cx="12033253" cy="4648200"/>
          </a:xfrm>
        </p:spPr>
        <p:txBody>
          <a:bodyPr anchor="b"/>
          <a:lstStyle>
            <a:lvl1pPr algn="l">
              <a:defRPr sz="8100" b="1"/>
            </a:lvl1pPr>
          </a:lstStyle>
          <a:p>
            <a:r>
              <a:rPr lang="en-US" smtClean="0"/>
              <a:t>Click to edit Master title style</a:t>
            </a:r>
            <a:endParaRPr lang="en-US"/>
          </a:p>
        </p:txBody>
      </p:sp>
      <p:sp>
        <p:nvSpPr>
          <p:cNvPr id="3" name="Content Placeholder 2"/>
          <p:cNvSpPr>
            <a:spLocks noGrp="1"/>
          </p:cNvSpPr>
          <p:nvPr>
            <p:ph idx="1"/>
          </p:nvPr>
        </p:nvSpPr>
        <p:spPr>
          <a:xfrm>
            <a:off x="14300205" y="1092212"/>
            <a:ext cx="20447000" cy="23412451"/>
          </a:xfrm>
        </p:spPr>
        <p:txBody>
          <a:bodyPr/>
          <a:lstStyle>
            <a:lvl1pPr>
              <a:defRPr sz="12900"/>
            </a:lvl1pPr>
            <a:lvl2pPr>
              <a:defRPr sz="11100"/>
            </a:lvl2pPr>
            <a:lvl3pPr>
              <a:defRPr sz="96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6" y="5740412"/>
            <a:ext cx="12033253" cy="18764251"/>
          </a:xfrm>
        </p:spPr>
        <p:txBody>
          <a:bodyPr/>
          <a:lstStyle>
            <a:lvl1pPr marL="0" indent="0">
              <a:buNone/>
              <a:defRPr sz="5700"/>
            </a:lvl1pPr>
            <a:lvl2pPr marL="1828110" indent="0">
              <a:buNone/>
              <a:defRPr sz="4800"/>
            </a:lvl2pPr>
            <a:lvl3pPr marL="3656223" indent="0">
              <a:buNone/>
              <a:defRPr sz="3900"/>
            </a:lvl3pPr>
            <a:lvl4pPr marL="5484336" indent="0">
              <a:buNone/>
              <a:defRPr sz="3600"/>
            </a:lvl4pPr>
            <a:lvl5pPr marL="7312446" indent="0">
              <a:buNone/>
              <a:defRPr sz="3600"/>
            </a:lvl5pPr>
            <a:lvl6pPr marL="9140556" indent="0">
              <a:buNone/>
              <a:defRPr sz="3600"/>
            </a:lvl6pPr>
            <a:lvl7pPr marL="10968670" indent="0">
              <a:buNone/>
              <a:defRPr sz="3600"/>
            </a:lvl7pPr>
            <a:lvl8pPr marL="12796783" indent="0">
              <a:buNone/>
              <a:defRPr sz="3600"/>
            </a:lvl8pPr>
            <a:lvl9pPr marL="1462489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1/9/2012</a:t>
            </a:r>
            <a:endParaRPr lang="en-US"/>
          </a:p>
        </p:txBody>
      </p:sp>
      <p:sp>
        <p:nvSpPr>
          <p:cNvPr id="6" name="Footer Placeholder 5"/>
          <p:cNvSpPr>
            <a:spLocks noGrp="1"/>
          </p:cNvSpPr>
          <p:nvPr>
            <p:ph type="ftr" sz="quarter" idx="11"/>
          </p:nvPr>
        </p:nvSpPr>
        <p:spPr/>
        <p:txBody>
          <a:bodyPr/>
          <a:lstStyle/>
          <a:p>
            <a:r>
              <a:rPr lang="en-US" smtClean="0"/>
              <a:t>9th Future Sat.  AMS2013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399"/>
            <a:ext cx="21945600" cy="2266953"/>
          </a:xfrm>
        </p:spPr>
        <p:txBody>
          <a:bodyPr anchor="b"/>
          <a:lstStyle>
            <a:lvl1pPr algn="l">
              <a:defRPr sz="81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4"/>
            <a:ext cx="21945600" cy="16459200"/>
          </a:xfrm>
        </p:spPr>
        <p:txBody>
          <a:bodyPr/>
          <a:lstStyle>
            <a:lvl1pPr marL="0" indent="0">
              <a:buNone/>
              <a:defRPr sz="12900"/>
            </a:lvl1pPr>
            <a:lvl2pPr marL="1828110" indent="0">
              <a:buNone/>
              <a:defRPr sz="11100"/>
            </a:lvl2pPr>
            <a:lvl3pPr marL="3656223" indent="0">
              <a:buNone/>
              <a:defRPr sz="9600"/>
            </a:lvl3pPr>
            <a:lvl4pPr marL="5484336" indent="0">
              <a:buNone/>
              <a:defRPr sz="8100"/>
            </a:lvl4pPr>
            <a:lvl5pPr marL="7312446" indent="0">
              <a:buNone/>
              <a:defRPr sz="8100"/>
            </a:lvl5pPr>
            <a:lvl6pPr marL="9140556" indent="0">
              <a:buNone/>
              <a:defRPr sz="8100"/>
            </a:lvl6pPr>
            <a:lvl7pPr marL="10968670" indent="0">
              <a:buNone/>
              <a:defRPr sz="8100"/>
            </a:lvl7pPr>
            <a:lvl8pPr marL="12796783" indent="0">
              <a:buNone/>
              <a:defRPr sz="8100"/>
            </a:lvl8pPr>
            <a:lvl9pPr marL="14624893" indent="0">
              <a:buNone/>
              <a:defRPr sz="8100"/>
            </a:lvl9pPr>
          </a:lstStyle>
          <a:p>
            <a:endParaRPr lang="en-US"/>
          </a:p>
        </p:txBody>
      </p:sp>
      <p:sp>
        <p:nvSpPr>
          <p:cNvPr id="4" name="Text Placeholder 3"/>
          <p:cNvSpPr>
            <a:spLocks noGrp="1"/>
          </p:cNvSpPr>
          <p:nvPr>
            <p:ph type="body" sz="half" idx="2"/>
          </p:nvPr>
        </p:nvSpPr>
        <p:spPr>
          <a:xfrm>
            <a:off x="7169152" y="21469356"/>
            <a:ext cx="21945600" cy="3219447"/>
          </a:xfrm>
        </p:spPr>
        <p:txBody>
          <a:bodyPr/>
          <a:lstStyle>
            <a:lvl1pPr marL="0" indent="0">
              <a:buNone/>
              <a:defRPr sz="5700"/>
            </a:lvl1pPr>
            <a:lvl2pPr marL="1828110" indent="0">
              <a:buNone/>
              <a:defRPr sz="4800"/>
            </a:lvl2pPr>
            <a:lvl3pPr marL="3656223" indent="0">
              <a:buNone/>
              <a:defRPr sz="3900"/>
            </a:lvl3pPr>
            <a:lvl4pPr marL="5484336" indent="0">
              <a:buNone/>
              <a:defRPr sz="3600"/>
            </a:lvl4pPr>
            <a:lvl5pPr marL="7312446" indent="0">
              <a:buNone/>
              <a:defRPr sz="3600"/>
            </a:lvl5pPr>
            <a:lvl6pPr marL="9140556" indent="0">
              <a:buNone/>
              <a:defRPr sz="3600"/>
            </a:lvl6pPr>
            <a:lvl7pPr marL="10968670" indent="0">
              <a:buNone/>
              <a:defRPr sz="3600"/>
            </a:lvl7pPr>
            <a:lvl8pPr marL="12796783" indent="0">
              <a:buNone/>
              <a:defRPr sz="3600"/>
            </a:lvl8pPr>
            <a:lvl9pPr marL="14624893"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1/9/2012</a:t>
            </a:r>
            <a:endParaRPr lang="en-US"/>
          </a:p>
        </p:txBody>
      </p:sp>
      <p:sp>
        <p:nvSpPr>
          <p:cNvPr id="6" name="Footer Placeholder 5"/>
          <p:cNvSpPr>
            <a:spLocks noGrp="1"/>
          </p:cNvSpPr>
          <p:nvPr>
            <p:ph type="ftr" sz="quarter" idx="11"/>
          </p:nvPr>
        </p:nvSpPr>
        <p:spPr/>
        <p:txBody>
          <a:bodyPr/>
          <a:lstStyle/>
          <a:p>
            <a:r>
              <a:rPr lang="en-US" smtClean="0"/>
              <a:t>9th Future Sat.  AMS2013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5"/>
            <a:ext cx="32918400" cy="4572002"/>
          </a:xfrm>
          <a:prstGeom prst="rect">
            <a:avLst/>
          </a:prstGeom>
        </p:spPr>
        <p:txBody>
          <a:bodyPr vert="horz" lIns="365621" tIns="182811" rIns="365621" bIns="1828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2"/>
            <a:ext cx="32918400" cy="18103851"/>
          </a:xfrm>
          <a:prstGeom prst="rect">
            <a:avLst/>
          </a:prstGeom>
        </p:spPr>
        <p:txBody>
          <a:bodyPr vert="horz" lIns="365621" tIns="182811" rIns="365621" bIns="1828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5" y="25425406"/>
            <a:ext cx="8534401" cy="1460499"/>
          </a:xfrm>
          <a:prstGeom prst="rect">
            <a:avLst/>
          </a:prstGeom>
        </p:spPr>
        <p:txBody>
          <a:bodyPr vert="horz" lIns="365621" tIns="182811" rIns="365621" bIns="182811" rtlCol="0" anchor="ctr"/>
          <a:lstStyle>
            <a:lvl1pPr algn="l">
              <a:defRPr sz="4800">
                <a:solidFill>
                  <a:schemeClr val="tx1">
                    <a:tint val="75000"/>
                  </a:schemeClr>
                </a:solidFill>
              </a:defRPr>
            </a:lvl1pPr>
          </a:lstStyle>
          <a:p>
            <a:r>
              <a:rPr lang="en-US" smtClean="0"/>
              <a:t>1/9/2012</a:t>
            </a:r>
            <a:endParaRPr lang="en-US"/>
          </a:p>
        </p:txBody>
      </p:sp>
      <p:sp>
        <p:nvSpPr>
          <p:cNvPr id="5" name="Footer Placeholder 4"/>
          <p:cNvSpPr>
            <a:spLocks noGrp="1"/>
          </p:cNvSpPr>
          <p:nvPr>
            <p:ph type="ftr" sz="quarter" idx="3"/>
          </p:nvPr>
        </p:nvSpPr>
        <p:spPr>
          <a:xfrm>
            <a:off x="12496801" y="25425406"/>
            <a:ext cx="11582399" cy="1460499"/>
          </a:xfrm>
          <a:prstGeom prst="rect">
            <a:avLst/>
          </a:prstGeom>
        </p:spPr>
        <p:txBody>
          <a:bodyPr vert="horz" lIns="365621" tIns="182811" rIns="365621" bIns="182811" rtlCol="0" anchor="ctr"/>
          <a:lstStyle>
            <a:lvl1pPr algn="ctr">
              <a:defRPr sz="4800">
                <a:solidFill>
                  <a:schemeClr val="tx1">
                    <a:tint val="75000"/>
                  </a:schemeClr>
                </a:solidFill>
              </a:defRPr>
            </a:lvl1pPr>
          </a:lstStyle>
          <a:p>
            <a:r>
              <a:rPr lang="en-US" smtClean="0"/>
              <a:t>9th Future Sat.  AMS2013</a:t>
            </a:r>
            <a:endParaRPr lang="en-US"/>
          </a:p>
        </p:txBody>
      </p:sp>
      <p:sp>
        <p:nvSpPr>
          <p:cNvPr id="6" name="Slide Number Placeholder 5"/>
          <p:cNvSpPr>
            <a:spLocks noGrp="1"/>
          </p:cNvSpPr>
          <p:nvPr>
            <p:ph type="sldNum" sz="quarter" idx="4"/>
          </p:nvPr>
        </p:nvSpPr>
        <p:spPr>
          <a:xfrm>
            <a:off x="26212801" y="25425406"/>
            <a:ext cx="8534401" cy="1460499"/>
          </a:xfrm>
          <a:prstGeom prst="rect">
            <a:avLst/>
          </a:prstGeom>
        </p:spPr>
        <p:txBody>
          <a:bodyPr vert="horz" lIns="365621" tIns="182811" rIns="365621" bIns="182811" rtlCol="0" anchor="ctr"/>
          <a:lstStyle>
            <a:lvl1pPr algn="r">
              <a:defRPr sz="4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3656223" rtl="0" eaLnBrk="1" latinLnBrk="0" hangingPunct="1">
        <a:spcBef>
          <a:spcPct val="0"/>
        </a:spcBef>
        <a:buNone/>
        <a:defRPr sz="17700" kern="1200">
          <a:solidFill>
            <a:schemeClr val="tx1"/>
          </a:solidFill>
          <a:latin typeface="+mj-lt"/>
          <a:ea typeface="+mj-ea"/>
          <a:cs typeface="+mj-cs"/>
        </a:defRPr>
      </a:lvl1pPr>
    </p:titleStyle>
    <p:bodyStyle>
      <a:lvl1pPr marL="1371083" indent="-1371083" algn="l" defTabSz="3656223" rtl="0" eaLnBrk="1" latinLnBrk="0" hangingPunct="1">
        <a:spcBef>
          <a:spcPct val="20000"/>
        </a:spcBef>
        <a:buFont typeface="Arial" pitchFamily="34" charset="0"/>
        <a:buChar char="•"/>
        <a:defRPr sz="12900" kern="1200">
          <a:solidFill>
            <a:schemeClr val="tx1"/>
          </a:solidFill>
          <a:latin typeface="+mn-lt"/>
          <a:ea typeface="+mn-ea"/>
          <a:cs typeface="+mn-cs"/>
        </a:defRPr>
      </a:lvl1pPr>
      <a:lvl2pPr marL="2970685" indent="-1142568" algn="l" defTabSz="3656223"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570280" indent="-914057" algn="l" defTabSz="3656223"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398390"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4pPr>
      <a:lvl5pPr marL="8226503"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5pPr>
      <a:lvl6pPr marL="10054613"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1882726"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3710836"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538949"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9pPr>
    </p:bodyStyle>
    <p:otherStyle>
      <a:defPPr>
        <a:defRPr lang="en-US"/>
      </a:defPPr>
      <a:lvl1pPr marL="0" algn="l" defTabSz="3656223" rtl="0" eaLnBrk="1" latinLnBrk="0" hangingPunct="1">
        <a:defRPr sz="7200" kern="1200">
          <a:solidFill>
            <a:schemeClr val="tx1"/>
          </a:solidFill>
          <a:latin typeface="+mn-lt"/>
          <a:ea typeface="+mn-ea"/>
          <a:cs typeface="+mn-cs"/>
        </a:defRPr>
      </a:lvl1pPr>
      <a:lvl2pPr marL="1828110" algn="l" defTabSz="3656223" rtl="0" eaLnBrk="1" latinLnBrk="0" hangingPunct="1">
        <a:defRPr sz="7200" kern="1200">
          <a:solidFill>
            <a:schemeClr val="tx1"/>
          </a:solidFill>
          <a:latin typeface="+mn-lt"/>
          <a:ea typeface="+mn-ea"/>
          <a:cs typeface="+mn-cs"/>
        </a:defRPr>
      </a:lvl2pPr>
      <a:lvl3pPr marL="3656223" algn="l" defTabSz="3656223" rtl="0" eaLnBrk="1" latinLnBrk="0" hangingPunct="1">
        <a:defRPr sz="7200" kern="1200">
          <a:solidFill>
            <a:schemeClr val="tx1"/>
          </a:solidFill>
          <a:latin typeface="+mn-lt"/>
          <a:ea typeface="+mn-ea"/>
          <a:cs typeface="+mn-cs"/>
        </a:defRPr>
      </a:lvl3pPr>
      <a:lvl4pPr marL="5484336" algn="l" defTabSz="3656223" rtl="0" eaLnBrk="1" latinLnBrk="0" hangingPunct="1">
        <a:defRPr sz="7200" kern="1200">
          <a:solidFill>
            <a:schemeClr val="tx1"/>
          </a:solidFill>
          <a:latin typeface="+mn-lt"/>
          <a:ea typeface="+mn-ea"/>
          <a:cs typeface="+mn-cs"/>
        </a:defRPr>
      </a:lvl4pPr>
      <a:lvl5pPr marL="7312446" algn="l" defTabSz="3656223" rtl="0" eaLnBrk="1" latinLnBrk="0" hangingPunct="1">
        <a:defRPr sz="7200" kern="1200">
          <a:solidFill>
            <a:schemeClr val="tx1"/>
          </a:solidFill>
          <a:latin typeface="+mn-lt"/>
          <a:ea typeface="+mn-ea"/>
          <a:cs typeface="+mn-cs"/>
        </a:defRPr>
      </a:lvl5pPr>
      <a:lvl6pPr marL="9140556" algn="l" defTabSz="3656223" rtl="0" eaLnBrk="1" latinLnBrk="0" hangingPunct="1">
        <a:defRPr sz="7200" kern="1200">
          <a:solidFill>
            <a:schemeClr val="tx1"/>
          </a:solidFill>
          <a:latin typeface="+mn-lt"/>
          <a:ea typeface="+mn-ea"/>
          <a:cs typeface="+mn-cs"/>
        </a:defRPr>
      </a:lvl6pPr>
      <a:lvl7pPr marL="10968670" algn="l" defTabSz="3656223" rtl="0" eaLnBrk="1" latinLnBrk="0" hangingPunct="1">
        <a:defRPr sz="7200" kern="1200">
          <a:solidFill>
            <a:schemeClr val="tx1"/>
          </a:solidFill>
          <a:latin typeface="+mn-lt"/>
          <a:ea typeface="+mn-ea"/>
          <a:cs typeface="+mn-cs"/>
        </a:defRPr>
      </a:lvl7pPr>
      <a:lvl8pPr marL="12796783" algn="l" defTabSz="3656223" rtl="0" eaLnBrk="1" latinLnBrk="0" hangingPunct="1">
        <a:defRPr sz="7200" kern="1200">
          <a:solidFill>
            <a:schemeClr val="tx1"/>
          </a:solidFill>
          <a:latin typeface="+mn-lt"/>
          <a:ea typeface="+mn-ea"/>
          <a:cs typeface="+mn-cs"/>
        </a:defRPr>
      </a:lvl8pPr>
      <a:lvl9pPr marL="14624893" algn="l" defTabSz="3656223"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4" Type="http://schemas.openxmlformats.org/officeDocument/2006/relationships/image" Target="../media/image27.JPG"/><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4" Type="http://schemas.openxmlformats.org/officeDocument/2006/relationships/image" Target="../media/image7.emf"/><Relationship Id="rId5" Type="http://schemas.openxmlformats.org/officeDocument/2006/relationships/image" Target="../media/image8.emf"/><Relationship Id="rId7"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image" Target="../media/image6.emf"/><Relationship Id="rId6"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hyperlink" Target="mailto:worley@ucar.edu" TargetMode="External"/><Relationship Id="rId4" Type="http://schemas.openxmlformats.org/officeDocument/2006/relationships/hyperlink" Target="mailto:Ellen.M.Salmon@NASA.gov" TargetMode="External"/><Relationship Id="rId5" Type="http://schemas.openxmlformats.org/officeDocument/2006/relationships/hyperlink" Target="mailto:wmchale@nccs.nasa.gov" TargetMode="External"/><Relationship Id="rId7" Type="http://schemas.openxmlformats.org/officeDocument/2006/relationships/hyperlink" Target="mailto:chifan@ucar.edu" TargetMode="External"/><Relationship Id="rId1" Type="http://schemas.openxmlformats.org/officeDocument/2006/relationships/slideLayout" Target="../slideLayouts/slideLayout7.xml"/><Relationship Id="rId2" Type="http://schemas.openxmlformats.org/officeDocument/2006/relationships/hyperlink" Target="http://portal.nccs.nasa.gov/osse/index.pl" TargetMode="External"/><Relationship Id="rId3" Type="http://schemas.openxmlformats.org/officeDocument/2006/relationships/hyperlink" Target="http://portal.nccs.nasa.gov/josse/index.pl" TargetMode="External"/><Relationship Id="rId6" Type="http://schemas.openxmlformats.org/officeDocument/2006/relationships/hyperlink" Target="http://dss.ucar.edu/datasets/ds621.0/matri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image" Target="../media/image12.jpg"/><Relationship Id="rId5" Type="http://schemas.openxmlformats.org/officeDocument/2006/relationships/image" Target="../media/image13.jpg"/><Relationship Id="rId7"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 Id="rId6"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chart" Target="../charts/chart3.xml"/><Relationship Id="rId5" Type="http://schemas.openxmlformats.org/officeDocument/2006/relationships/chart" Target="../charts/chart4.xml"/><Relationship Id="rId7" Type="http://schemas.openxmlformats.org/officeDocument/2006/relationships/chart" Target="../charts/chart6.xml"/><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chart" Target="../charts/chart2.xml"/><Relationship Id="rId6" Type="http://schemas.openxmlformats.org/officeDocument/2006/relationships/chart" Target="../charts/chart5.xml"/></Relationships>
</file>

<file path=ppt/slides/_rels/slide9.xml.rels><?xml version="1.0" encoding="UTF-8" standalone="yes"?>
<Relationships xmlns="http://schemas.openxmlformats.org/package/2006/relationships"><Relationship Id="rId4" Type="http://schemas.openxmlformats.org/officeDocument/2006/relationships/image" Target="../media/image21.png"/><Relationship Id="rId5" Type="http://schemas.openxmlformats.org/officeDocument/2006/relationships/image" Target="../media/image22.png"/><Relationship Id="rId7"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 Id="rId6"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3000">
              <a:srgbClr val="0107FF">
                <a:alpha val="98824"/>
              </a:srgb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AFF0D"/>
              </a:clrFrom>
              <a:clrTo>
                <a:srgbClr val="FAFF0D">
                  <a:alpha val="0"/>
                </a:srgbClr>
              </a:clrTo>
            </a:clrChange>
            <a:extLst>
              <a:ext uri="{28A0092B-C50C-407E-A947-70E740481C1C}">
                <a14:useLocalDpi xmlns:a14="http://schemas.microsoft.com/office/drawing/2010/main" val="0"/>
              </a:ext>
            </a:extLst>
          </a:blip>
          <a:stretch>
            <a:fillRect/>
          </a:stretch>
        </p:blipFill>
        <p:spPr>
          <a:xfrm>
            <a:off x="0" y="-2"/>
            <a:ext cx="36576000" cy="27432000"/>
          </a:xfrm>
          <a:prstGeom prst="rect">
            <a:avLst/>
          </a:prstGeom>
        </p:spPr>
      </p:pic>
      <p:sp>
        <p:nvSpPr>
          <p:cNvPr id="153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657229" eaLnBrk="0" hangingPunct="0">
              <a:defRPr sz="7200">
                <a:solidFill>
                  <a:schemeClr val="tx1"/>
                </a:solidFill>
                <a:latin typeface="Arial" charset="0"/>
                <a:ea typeface="ＭＳ Ｐゴシック" pitchFamily="-106" charset="-128"/>
              </a:defRPr>
            </a:lvl1pPr>
            <a:lvl2pPr marL="37944343" indent="-37486989" defTabSz="3657229"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351" eaLnBrk="0" fontAlgn="base" hangingPunct="0">
              <a:spcBef>
                <a:spcPct val="0"/>
              </a:spcBef>
              <a:spcAft>
                <a:spcPct val="0"/>
              </a:spcAft>
              <a:defRPr sz="7200">
                <a:solidFill>
                  <a:schemeClr val="tx1"/>
                </a:solidFill>
                <a:latin typeface="Arial" charset="0"/>
                <a:ea typeface="ＭＳ Ｐゴシック" pitchFamily="-106" charset="-128"/>
              </a:defRPr>
            </a:lvl6pPr>
            <a:lvl7pPr marL="914705" eaLnBrk="0" fontAlgn="base" hangingPunct="0">
              <a:spcBef>
                <a:spcPct val="0"/>
              </a:spcBef>
              <a:spcAft>
                <a:spcPct val="0"/>
              </a:spcAft>
              <a:defRPr sz="7200">
                <a:solidFill>
                  <a:schemeClr val="tx1"/>
                </a:solidFill>
                <a:latin typeface="Arial" charset="0"/>
                <a:ea typeface="ＭＳ Ｐゴシック" pitchFamily="-106" charset="-128"/>
              </a:defRPr>
            </a:lvl7pPr>
            <a:lvl8pPr marL="1372056" eaLnBrk="0" fontAlgn="base" hangingPunct="0">
              <a:spcBef>
                <a:spcPct val="0"/>
              </a:spcBef>
              <a:spcAft>
                <a:spcPct val="0"/>
              </a:spcAft>
              <a:defRPr sz="7200">
                <a:solidFill>
                  <a:schemeClr val="tx1"/>
                </a:solidFill>
                <a:latin typeface="Arial" charset="0"/>
                <a:ea typeface="ＭＳ Ｐゴシック" pitchFamily="-106" charset="-128"/>
              </a:defRPr>
            </a:lvl8pPr>
            <a:lvl9pPr marL="1829407" eaLnBrk="0" fontAlgn="base" hangingPunct="0">
              <a:spcBef>
                <a:spcPct val="0"/>
              </a:spcBef>
              <a:spcAft>
                <a:spcPct val="0"/>
              </a:spcAft>
              <a:defRPr sz="7200">
                <a:solidFill>
                  <a:schemeClr val="tx1"/>
                </a:solidFill>
                <a:latin typeface="Arial" charset="0"/>
                <a:ea typeface="ＭＳ Ｐゴシック" pitchFamily="-106" charset="-128"/>
              </a:defRPr>
            </a:lvl9pPr>
          </a:lstStyle>
          <a:p>
            <a:pPr eaLnBrk="1" hangingPunct="1"/>
            <a:fld id="{5C35C2CF-6C7A-4DB2-9E31-12B94CD01C25}" type="slidenum">
              <a:rPr lang="en-US" sz="5700"/>
              <a:pPr eaLnBrk="1" hangingPunct="1"/>
              <a:t>1</a:t>
            </a:fld>
            <a:endParaRPr lang="en-US" sz="5700"/>
          </a:p>
        </p:txBody>
      </p:sp>
      <p:grpSp>
        <p:nvGrpSpPr>
          <p:cNvPr id="15364" name="Group 3"/>
          <p:cNvGrpSpPr>
            <a:grpSpLocks/>
          </p:cNvGrpSpPr>
          <p:nvPr/>
        </p:nvGrpSpPr>
        <p:grpSpPr bwMode="auto">
          <a:xfrm>
            <a:off x="10669382" y="14936792"/>
            <a:ext cx="15975771" cy="4022634"/>
            <a:chOff x="1680" y="2352"/>
            <a:chExt cx="2516" cy="635"/>
          </a:xfrm>
        </p:grpSpPr>
        <p:sp>
          <p:nvSpPr>
            <p:cNvPr id="15371" name="AutoShape 4"/>
            <p:cNvSpPr>
              <a:spLocks noChangeArrowheads="1"/>
            </p:cNvSpPr>
            <p:nvPr/>
          </p:nvSpPr>
          <p:spPr bwMode="auto">
            <a:xfrm>
              <a:off x="1680" y="2352"/>
              <a:ext cx="2516" cy="404"/>
            </a:xfrm>
            <a:prstGeom prst="roundRect">
              <a:avLst>
                <a:gd name="adj" fmla="val 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15372" name="AutoShape 5"/>
            <p:cNvSpPr>
              <a:spLocks noChangeArrowheads="1"/>
            </p:cNvSpPr>
            <p:nvPr/>
          </p:nvSpPr>
          <p:spPr bwMode="auto">
            <a:xfrm>
              <a:off x="1680" y="2352"/>
              <a:ext cx="114" cy="635"/>
            </a:xfrm>
            <a:prstGeom prst="roundRect">
              <a:avLst>
                <a:gd name="adj" fmla="val 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359943" tIns="187171" rIns="359943" bIns="187171">
              <a:spAutoFit/>
            </a:bodyPr>
            <a:lstStyle/>
            <a:p>
              <a:pPr defTabSz="3657229">
                <a:buClr>
                  <a:srgbClr val="F9F9F9"/>
                </a:buClr>
                <a:buSzPct val="100000"/>
                <a:tabLst>
                  <a:tab pos="0" algn="l"/>
                  <a:tab pos="1830996" algn="l"/>
                  <a:tab pos="3657229" algn="l"/>
                  <a:tab pos="5489814" algn="l"/>
                  <a:tab pos="7320810" algn="l"/>
                  <a:tab pos="9142277" algn="l"/>
                  <a:tab pos="10973273" algn="l"/>
                  <a:tab pos="12809035" algn="l"/>
                  <a:tab pos="14632091" algn="l"/>
                  <a:tab pos="16463087" algn="l"/>
                  <a:tab pos="18294083" algn="l"/>
                  <a:tab pos="20120314" algn="l"/>
                  <a:tab pos="21951313" algn="l"/>
                  <a:tab pos="23782309" algn="l"/>
                  <a:tab pos="25605365" algn="l"/>
                  <a:tab pos="27436361" algn="l"/>
                  <a:tab pos="29262594" algn="l"/>
                  <a:tab pos="31098353" algn="l"/>
                  <a:tab pos="32924586" algn="l"/>
                  <a:tab pos="34752405" algn="l"/>
                  <a:tab pos="36583401" algn="l"/>
                </a:tabLst>
              </a:pPr>
              <a:endParaRPr lang="en-US" sz="23700" b="1">
                <a:solidFill>
                  <a:srgbClr val="F9F9F9"/>
                </a:solidFill>
                <a:latin typeface="Times New Roman" pitchFamily="-106" charset="0"/>
                <a:cs typeface="Arial" charset="0"/>
              </a:endParaRPr>
            </a:p>
          </p:txBody>
        </p:sp>
      </p:grpSp>
      <p:sp>
        <p:nvSpPr>
          <p:cNvPr id="15365" name="Text Box 6"/>
          <p:cNvSpPr txBox="1">
            <a:spLocks noChangeArrowheads="1"/>
          </p:cNvSpPr>
          <p:nvPr/>
        </p:nvSpPr>
        <p:spPr bwMode="auto">
          <a:xfrm>
            <a:off x="4609272" y="2978821"/>
            <a:ext cx="28095989" cy="39241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228623" tIns="114310" rIns="228623" bIns="114310">
            <a:spAutoFit/>
          </a:bodyPr>
          <a:lstStyle>
            <a:lvl1pPr defTabSz="3656013" eaLnBrk="0" hangingPunct="0">
              <a:defRPr sz="7200">
                <a:solidFill>
                  <a:schemeClr val="tx1"/>
                </a:solidFill>
                <a:latin typeface="Arial" charset="0"/>
                <a:ea typeface="ＭＳ Ｐゴシック" pitchFamily="-106" charset="-128"/>
              </a:defRPr>
            </a:lvl1pPr>
            <a:lvl2pPr marL="37931725" indent="-37474525" defTabSz="3656013"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lgn="ctr"/>
            <a:r>
              <a:rPr lang="en-US" sz="12000" b="1" dirty="0">
                <a:ln>
                  <a:solidFill>
                    <a:schemeClr val="accent6">
                      <a:lumMod val="50000"/>
                    </a:schemeClr>
                  </a:solidFill>
                </a:ln>
                <a:solidFill>
                  <a:srgbClr val="FFE0C1"/>
                </a:solidFill>
                <a:latin typeface="Times New Roman" pitchFamily="18" charset="0"/>
                <a:cs typeface="Times New Roman" pitchFamily="18" charset="0"/>
              </a:rPr>
              <a:t>Simulation of observation for Joint OSSE based on 2012 </a:t>
            </a:r>
            <a:r>
              <a:rPr lang="en-US" sz="12000" b="1" dirty="0" smtClean="0">
                <a:ln>
                  <a:solidFill>
                    <a:schemeClr val="accent6">
                      <a:lumMod val="50000"/>
                    </a:schemeClr>
                  </a:solidFill>
                </a:ln>
                <a:solidFill>
                  <a:srgbClr val="FFE0C1"/>
                </a:solidFill>
                <a:latin typeface="Times New Roman" pitchFamily="18" charset="0"/>
                <a:cs typeface="Times New Roman" pitchFamily="18" charset="0"/>
              </a:rPr>
              <a:t>systems</a:t>
            </a:r>
            <a:endParaRPr lang="en-US" sz="12000" b="1" dirty="0">
              <a:ln>
                <a:solidFill>
                  <a:schemeClr val="accent6">
                    <a:lumMod val="50000"/>
                  </a:schemeClr>
                </a:solidFill>
              </a:ln>
              <a:solidFill>
                <a:srgbClr val="FFE0C1"/>
              </a:solidFill>
              <a:latin typeface="Times New Roman" pitchFamily="18" charset="0"/>
              <a:cs typeface="Times New Roman" pitchFamily="18" charset="0"/>
            </a:endParaRPr>
          </a:p>
        </p:txBody>
      </p:sp>
      <p:sp>
        <p:nvSpPr>
          <p:cNvPr id="15366" name="Text Box 9"/>
          <p:cNvSpPr txBox="1">
            <a:spLocks noChangeArrowheads="1"/>
          </p:cNvSpPr>
          <p:nvPr/>
        </p:nvSpPr>
        <p:spPr bwMode="auto">
          <a:xfrm>
            <a:off x="861392" y="7527093"/>
            <a:ext cx="34853216" cy="341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1" tIns="45734" rIns="91471" bIns="45734">
            <a:spAutoFit/>
          </a:bodyPr>
          <a:lstStyle>
            <a:lvl1pPr defTabSz="3656013" eaLnBrk="0" hangingPunct="0">
              <a:defRPr sz="7200">
                <a:solidFill>
                  <a:schemeClr val="tx1"/>
                </a:solidFill>
                <a:latin typeface="Arial" charset="0"/>
                <a:ea typeface="ＭＳ Ｐゴシック" pitchFamily="-106" charset="-128"/>
              </a:defRPr>
            </a:lvl1pPr>
            <a:lvl2pPr marL="37931725" indent="-37474525" defTabSz="3656013"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lgn="ctr"/>
            <a:r>
              <a:rPr lang="en-US" dirty="0">
                <a:solidFill>
                  <a:srgbClr val="FFFF00"/>
                </a:solidFill>
              </a:rPr>
              <a:t>Michiko </a:t>
            </a:r>
            <a:r>
              <a:rPr lang="en-US" dirty="0" err="1">
                <a:solidFill>
                  <a:srgbClr val="FFFF00"/>
                </a:solidFill>
              </a:rPr>
              <a:t>Masutani</a:t>
            </a:r>
            <a:r>
              <a:rPr lang="en-US" dirty="0">
                <a:solidFill>
                  <a:srgbClr val="FFFF00"/>
                </a:solidFill>
              </a:rPr>
              <a:t>[1,2,#], Jack S. </a:t>
            </a:r>
            <a:r>
              <a:rPr lang="en-US" dirty="0" err="1">
                <a:solidFill>
                  <a:srgbClr val="FFFF00"/>
                </a:solidFill>
              </a:rPr>
              <a:t>Woollen</a:t>
            </a:r>
            <a:r>
              <a:rPr lang="en-US" dirty="0">
                <a:solidFill>
                  <a:srgbClr val="FFFF00"/>
                </a:solidFill>
              </a:rPr>
              <a:t>[1,+], Sean Casey [2.$], </a:t>
            </a:r>
          </a:p>
          <a:p>
            <a:pPr algn="ctr"/>
            <a:r>
              <a:rPr lang="en-US" dirty="0">
                <a:solidFill>
                  <a:srgbClr val="FFFF00"/>
                </a:solidFill>
              </a:rPr>
              <a:t>Tong Zhu[3,@], </a:t>
            </a:r>
            <a:r>
              <a:rPr lang="en-US" dirty="0" err="1">
                <a:solidFill>
                  <a:srgbClr val="FFFF00"/>
                </a:solidFill>
              </a:rPr>
              <a:t>Zaizhong</a:t>
            </a:r>
            <a:r>
              <a:rPr lang="en-US" dirty="0">
                <a:solidFill>
                  <a:srgbClr val="FFFF00"/>
                </a:solidFill>
              </a:rPr>
              <a:t> Ma[3,$], Lidia </a:t>
            </a:r>
            <a:r>
              <a:rPr lang="en-US" dirty="0" err="1">
                <a:solidFill>
                  <a:srgbClr val="FFFF00"/>
                </a:solidFill>
              </a:rPr>
              <a:t>Cucurull</a:t>
            </a:r>
            <a:r>
              <a:rPr lang="en-US" dirty="0">
                <a:solidFill>
                  <a:srgbClr val="FFFF00"/>
                </a:solidFill>
              </a:rPr>
              <a:t>[1]</a:t>
            </a:r>
          </a:p>
          <a:p>
            <a:pPr algn="ctr"/>
            <a:r>
              <a:rPr lang="en-US" dirty="0">
                <a:solidFill>
                  <a:srgbClr val="FFFF00"/>
                </a:solidFill>
              </a:rPr>
              <a:t> Lars Peter </a:t>
            </a:r>
            <a:r>
              <a:rPr lang="en-US" dirty="0" err="1">
                <a:solidFill>
                  <a:srgbClr val="FFFF00"/>
                </a:solidFill>
              </a:rPr>
              <a:t>Riishojgaard</a:t>
            </a:r>
            <a:r>
              <a:rPr lang="en-US" dirty="0">
                <a:solidFill>
                  <a:srgbClr val="FFFF00"/>
                </a:solidFill>
              </a:rPr>
              <a:t> [2</a:t>
            </a:r>
            <a:r>
              <a:rPr lang="en-US" dirty="0" smtClean="0">
                <a:solidFill>
                  <a:srgbClr val="FFFF00"/>
                </a:solidFill>
              </a:rPr>
              <a:t>,$], Steve Greco [</a:t>
            </a:r>
            <a:r>
              <a:rPr lang="en-US" smtClean="0">
                <a:solidFill>
                  <a:srgbClr val="FFFF00"/>
                </a:solidFill>
              </a:rPr>
              <a:t>5], </a:t>
            </a:r>
            <a:r>
              <a:rPr lang="en-US" dirty="0" err="1" smtClean="0">
                <a:solidFill>
                  <a:srgbClr val="FFFF00"/>
                </a:solidFill>
              </a:rPr>
              <a:t>Fuzhong</a:t>
            </a:r>
            <a:r>
              <a:rPr lang="en-US" dirty="0" smtClean="0">
                <a:solidFill>
                  <a:srgbClr val="FFFF00"/>
                </a:solidFill>
              </a:rPr>
              <a:t> </a:t>
            </a:r>
            <a:r>
              <a:rPr lang="en-US" dirty="0" err="1" smtClean="0">
                <a:solidFill>
                  <a:srgbClr val="FFFF00"/>
                </a:solidFill>
              </a:rPr>
              <a:t>Weng</a:t>
            </a:r>
            <a:r>
              <a:rPr lang="en-US" dirty="0" smtClean="0">
                <a:solidFill>
                  <a:srgbClr val="FFFF00"/>
                </a:solidFill>
              </a:rPr>
              <a:t> [3]</a:t>
            </a:r>
            <a:endParaRPr lang="en-US" dirty="0">
              <a:solidFill>
                <a:srgbClr val="FFFF00"/>
              </a:solidFill>
            </a:endParaRPr>
          </a:p>
        </p:txBody>
      </p:sp>
      <p:sp>
        <p:nvSpPr>
          <p:cNvPr id="15367" name="Text Box 10"/>
          <p:cNvSpPr txBox="1">
            <a:spLocks noChangeArrowheads="1"/>
          </p:cNvSpPr>
          <p:nvPr/>
        </p:nvSpPr>
        <p:spPr bwMode="auto">
          <a:xfrm>
            <a:off x="5489299" y="11731842"/>
            <a:ext cx="26863262" cy="452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71" tIns="45734" rIns="91471" bIns="45734">
            <a:spAutoFit/>
          </a:bodyPr>
          <a:lstStyle>
            <a:lvl1pPr defTabSz="3656013" eaLnBrk="0" hangingPunct="0">
              <a:defRPr sz="7200">
                <a:solidFill>
                  <a:schemeClr val="tx1"/>
                </a:solidFill>
                <a:latin typeface="Arial" charset="0"/>
                <a:ea typeface="ＭＳ Ｐゴシック" pitchFamily="-106" charset="-128"/>
              </a:defRPr>
            </a:lvl1pPr>
            <a:lvl2pPr marL="37931725" indent="-37474525" defTabSz="3656013"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lgn="ctr"/>
            <a:r>
              <a:rPr lang="en-US" altLang="ja-JP" sz="3600" dirty="0">
                <a:solidFill>
                  <a:srgbClr val="DDDDFF"/>
                </a:solidFill>
              </a:rPr>
              <a:t>[1]NOAA/National Centers for Environmental Prediction (NCEP)</a:t>
            </a:r>
          </a:p>
          <a:p>
            <a:pPr algn="ctr"/>
            <a:r>
              <a:rPr lang="en-US" altLang="ja-JP" sz="3600" dirty="0">
                <a:solidFill>
                  <a:srgbClr val="DDDDFF"/>
                </a:solidFill>
              </a:rPr>
              <a:t>[2]Joint Center for Satellite and Data Assimilation (JCSDA)</a:t>
            </a:r>
          </a:p>
          <a:p>
            <a:pPr algn="ctr"/>
            <a:r>
              <a:rPr lang="fr-FR" altLang="ja-JP" sz="3600" dirty="0">
                <a:solidFill>
                  <a:srgbClr val="DDDDFF"/>
                </a:solidFill>
              </a:rPr>
              <a:t>[3]NOAA/ NESDIS/STAR</a:t>
            </a:r>
            <a:r>
              <a:rPr lang="en-US" altLang="ja-JP" sz="3600" dirty="0" smtClean="0">
                <a:solidFill>
                  <a:srgbClr val="DDDDFF"/>
                </a:solidFill>
              </a:rPr>
              <a:t>,</a:t>
            </a:r>
          </a:p>
          <a:p>
            <a:pPr algn="ctr"/>
            <a:r>
              <a:rPr lang="en-US" altLang="ja-JP" sz="3600" dirty="0" smtClean="0">
                <a:solidFill>
                  <a:srgbClr val="DDDDFF"/>
                </a:solidFill>
              </a:rPr>
              <a:t>[5] Simpson Weather Associates   </a:t>
            </a:r>
            <a:endParaRPr lang="en-US" altLang="ja-JP" sz="3600" dirty="0">
              <a:solidFill>
                <a:srgbClr val="DDDDFF"/>
              </a:solidFill>
            </a:endParaRPr>
          </a:p>
          <a:p>
            <a:pPr algn="ctr"/>
            <a:r>
              <a:rPr lang="en-US" altLang="ja-JP" sz="3600" dirty="0">
                <a:solidFill>
                  <a:srgbClr val="DDDDDD"/>
                </a:solidFill>
              </a:rPr>
              <a:t># Wyle Information Systems, McLean, VA,</a:t>
            </a:r>
          </a:p>
          <a:p>
            <a:pPr algn="ctr"/>
            <a:r>
              <a:rPr lang="en-US" altLang="ja-JP" sz="3600" dirty="0">
                <a:solidFill>
                  <a:srgbClr val="DDDDDD"/>
                </a:solidFill>
              </a:rPr>
              <a:t>+IM Systems Group)IMSG), MD</a:t>
            </a:r>
          </a:p>
          <a:p>
            <a:pPr algn="ctr"/>
            <a:r>
              <a:rPr lang="en-US" altLang="ja-JP" sz="3600" dirty="0">
                <a:solidFill>
                  <a:srgbClr val="DDDDDD"/>
                </a:solidFill>
              </a:rPr>
              <a:t>$</a:t>
            </a:r>
            <a:r>
              <a:rPr lang="en-US" sz="3600" dirty="0">
                <a:solidFill>
                  <a:srgbClr val="DDDDDD"/>
                </a:solidFill>
              </a:rPr>
              <a:t>Earth System Science Interdisciplinary Center, Univ. of Maryland, College Park</a:t>
            </a:r>
            <a:r>
              <a:rPr lang="en-US" sz="3600" dirty="0"/>
              <a:t>,</a:t>
            </a:r>
            <a:r>
              <a:rPr lang="en-US" altLang="ja-JP" sz="3600" dirty="0">
                <a:solidFill>
                  <a:srgbClr val="DDDDDD"/>
                </a:solidFill>
              </a:rPr>
              <a:t>, </a:t>
            </a:r>
          </a:p>
          <a:p>
            <a:pPr algn="ctr"/>
            <a:r>
              <a:rPr lang="en-US" altLang="ja-JP" sz="3600" dirty="0">
                <a:solidFill>
                  <a:srgbClr val="DDDDDD"/>
                </a:solidFill>
              </a:rPr>
              <a:t>@Cooperative Institute for Research in the Atmosphere (CIRA)/CSU, CO</a:t>
            </a:r>
          </a:p>
        </p:txBody>
      </p:sp>
      <p:pic>
        <p:nvPicPr>
          <p:cNvPr id="15368" name="Picture 4" descr="logo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750" y="241871"/>
            <a:ext cx="3525309" cy="355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11"/>
          <p:cNvSpPr txBox="1">
            <a:spLocks noChangeArrowheads="1"/>
          </p:cNvSpPr>
          <p:nvPr/>
        </p:nvSpPr>
        <p:spPr bwMode="auto">
          <a:xfrm>
            <a:off x="6831082" y="18292526"/>
            <a:ext cx="23652371" cy="194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1" tIns="45734" rIns="91471" bIns="45734">
            <a:spAutoFit/>
          </a:bodyPr>
          <a:lstStyle>
            <a:lvl1pPr eaLnBrk="0" hangingPunct="0">
              <a:defRPr sz="7200">
                <a:solidFill>
                  <a:schemeClr val="tx1"/>
                </a:solidFill>
                <a:latin typeface="Arial" charset="0"/>
                <a:ea typeface="ＭＳ Ｐゴシック" pitchFamily="-106" charset="-128"/>
              </a:defRPr>
            </a:lvl1pPr>
            <a:lvl2pPr marL="37931725" indent="-37474525"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lgn="ctr" eaLnBrk="1" hangingPunct="1"/>
            <a:r>
              <a:rPr lang="en-US" sz="6000" dirty="0">
                <a:solidFill>
                  <a:schemeClr val="bg2"/>
                </a:solidFill>
              </a:rPr>
              <a:t>http://www.emc.ncep.noaa.gov/research/JointOSSEs/</a:t>
            </a:r>
          </a:p>
          <a:p>
            <a:pPr algn="ctr" eaLnBrk="1" hangingPunct="1"/>
            <a:endParaRPr lang="en-US" sz="6000" dirty="0">
              <a:solidFill>
                <a:schemeClr val="bg2"/>
              </a:solidFill>
            </a:endParaRPr>
          </a:p>
        </p:txBody>
      </p:sp>
      <p:pic>
        <p:nvPicPr>
          <p:cNvPr id="2" name="Picture 1"/>
          <p:cNvPicPr>
            <a:picLocks noChangeAspect="1"/>
          </p:cNvPicPr>
          <p:nvPr/>
        </p:nvPicPr>
        <p:blipFill>
          <a:blip r:embed="rId5">
            <a:clrChange>
              <a:clrFrom>
                <a:srgbClr val="133A59"/>
              </a:clrFrom>
              <a:clrTo>
                <a:srgbClr val="133A59">
                  <a:alpha val="0"/>
                </a:srgbClr>
              </a:clrTo>
            </a:clrChange>
            <a:extLst>
              <a:ext uri="{28A0092B-C50C-407E-A947-70E740481C1C}">
                <a14:useLocalDpi xmlns:a14="http://schemas.microsoft.com/office/drawing/2010/main" val="0"/>
              </a:ext>
            </a:extLst>
          </a:blip>
          <a:stretch>
            <a:fillRect/>
          </a:stretch>
        </p:blipFill>
        <p:spPr>
          <a:xfrm>
            <a:off x="31991384" y="-227239"/>
            <a:ext cx="4500167" cy="4500167"/>
          </a:xfrm>
          <a:prstGeom prst="rect">
            <a:avLst/>
          </a:prstGeom>
        </p:spPr>
      </p:pic>
      <p:sp>
        <p:nvSpPr>
          <p:cNvPr id="13" name="TextBox 12"/>
          <p:cNvSpPr txBox="1"/>
          <p:nvPr/>
        </p:nvSpPr>
        <p:spPr>
          <a:xfrm>
            <a:off x="14168909" y="20286746"/>
            <a:ext cx="7749975" cy="1200149"/>
          </a:xfrm>
          <a:prstGeom prst="rect">
            <a:avLst/>
          </a:prstGeom>
          <a:noFill/>
          <a:ln w="76200" cap="flat" cmpd="dbl" algn="ctr">
            <a:noFill/>
            <a:prstDash val="solid"/>
            <a:round/>
            <a:headEnd type="none" w="med" len="med"/>
            <a:tailEnd type="none" w="med" len="med"/>
          </a:ln>
        </p:spPr>
        <p:txBody>
          <a:bodyPr wrap="none" lIns="91471" tIns="45734" rIns="91471" bIns="45734">
            <a:spAutoFit/>
          </a:bodyPr>
          <a:lstStyle/>
          <a:p>
            <a:pPr eaLnBrk="0" hangingPunct="0">
              <a:defRPr/>
            </a:pPr>
            <a:r>
              <a:rPr lang="en-US" dirty="0">
                <a:solidFill>
                  <a:srgbClr val="FFFF00"/>
                </a:solidFill>
                <a:latin typeface="Arial" pitchFamily="-112" charset="0"/>
                <a:ea typeface="+mn-ea"/>
              </a:rPr>
              <a:t>Acknowledgement</a:t>
            </a:r>
          </a:p>
        </p:txBody>
      </p:sp>
      <p:sp>
        <p:nvSpPr>
          <p:cNvPr id="14" name="TextBox 9"/>
          <p:cNvSpPr txBox="1">
            <a:spLocks noChangeArrowheads="1"/>
          </p:cNvSpPr>
          <p:nvPr/>
        </p:nvSpPr>
        <p:spPr bwMode="auto">
          <a:xfrm>
            <a:off x="8077200" y="22098000"/>
            <a:ext cx="25321507" cy="831025"/>
          </a:xfrm>
          <a:prstGeom prst="rect">
            <a:avLst/>
          </a:prstGeom>
          <a:noFill/>
          <a:ln w="38100" cmpd="dbl">
            <a:noFill/>
            <a:miter lim="800000"/>
            <a:headEnd/>
            <a:tailEnd/>
          </a:ln>
          <a:extLst>
            <a:ext uri="{909E8E84-426E-40dd-AFC4-6F175D3DCCD1}">
              <a14:hiddenFill xmlns:a14="http://schemas.microsoft.com/office/drawing/2010/main">
                <a:solidFill>
                  <a:srgbClr val="FFFFFF"/>
                </a:solidFill>
              </a14:hiddenFill>
            </a:ext>
          </a:extLst>
        </p:spPr>
        <p:txBody>
          <a:bodyPr wrap="square" lIns="91471" tIns="45734" rIns="91471" bIns="45734">
            <a:spAutoFit/>
          </a:bodyPr>
          <a:lstStyle>
            <a:lvl1pPr eaLnBrk="0" hangingPunct="0">
              <a:defRPr sz="7200">
                <a:solidFill>
                  <a:schemeClr val="tx1"/>
                </a:solidFill>
                <a:latin typeface="Arial" pitchFamily="34" charset="0"/>
                <a:ea typeface="MS PGothic" pitchFamily="34" charset="-128"/>
              </a:defRPr>
            </a:lvl1pPr>
            <a:lvl2pPr marL="37931725" indent="-37474525" eaLnBrk="0" hangingPunct="0">
              <a:defRPr sz="7200">
                <a:solidFill>
                  <a:schemeClr val="tx1"/>
                </a:solidFill>
                <a:latin typeface="Arial" pitchFamily="34" charset="0"/>
                <a:ea typeface="MS PGothic" pitchFamily="34" charset="-128"/>
              </a:defRPr>
            </a:lvl2pPr>
            <a:lvl3pPr eaLnBrk="0" hangingPunct="0">
              <a:defRPr sz="7200">
                <a:solidFill>
                  <a:schemeClr val="tx1"/>
                </a:solidFill>
                <a:latin typeface="Arial" pitchFamily="34" charset="0"/>
                <a:ea typeface="MS PGothic" pitchFamily="34" charset="-128"/>
              </a:defRPr>
            </a:lvl3pPr>
            <a:lvl4pPr eaLnBrk="0" hangingPunct="0">
              <a:defRPr sz="7200">
                <a:solidFill>
                  <a:schemeClr val="tx1"/>
                </a:solidFill>
                <a:latin typeface="Arial" pitchFamily="34" charset="0"/>
                <a:ea typeface="MS PGothic" pitchFamily="34" charset="-128"/>
              </a:defRPr>
            </a:lvl4pPr>
            <a:lvl5pPr eaLnBrk="0" hangingPunct="0">
              <a:defRPr sz="7200">
                <a:solidFill>
                  <a:schemeClr val="tx1"/>
                </a:solidFill>
                <a:latin typeface="Arial" pitchFamily="34" charset="0"/>
                <a:ea typeface="MS PGothic" pitchFamily="34" charset="-128"/>
              </a:defRPr>
            </a:lvl5pPr>
            <a:lvl6pPr marL="457200" eaLnBrk="0" fontAlgn="base" hangingPunct="0">
              <a:spcBef>
                <a:spcPct val="0"/>
              </a:spcBef>
              <a:spcAft>
                <a:spcPct val="0"/>
              </a:spcAft>
              <a:defRPr sz="7200">
                <a:solidFill>
                  <a:schemeClr val="tx1"/>
                </a:solidFill>
                <a:latin typeface="Arial" pitchFamily="34" charset="0"/>
                <a:ea typeface="MS PGothic" pitchFamily="34" charset="-128"/>
              </a:defRPr>
            </a:lvl6pPr>
            <a:lvl7pPr marL="914400" eaLnBrk="0" fontAlgn="base" hangingPunct="0">
              <a:spcBef>
                <a:spcPct val="0"/>
              </a:spcBef>
              <a:spcAft>
                <a:spcPct val="0"/>
              </a:spcAft>
              <a:defRPr sz="7200">
                <a:solidFill>
                  <a:schemeClr val="tx1"/>
                </a:solidFill>
                <a:latin typeface="Arial" pitchFamily="34" charset="0"/>
                <a:ea typeface="MS PGothic" pitchFamily="34" charset="-128"/>
              </a:defRPr>
            </a:lvl7pPr>
            <a:lvl8pPr marL="1371600" eaLnBrk="0" fontAlgn="base" hangingPunct="0">
              <a:spcBef>
                <a:spcPct val="0"/>
              </a:spcBef>
              <a:spcAft>
                <a:spcPct val="0"/>
              </a:spcAft>
              <a:defRPr sz="7200">
                <a:solidFill>
                  <a:schemeClr val="tx1"/>
                </a:solidFill>
                <a:latin typeface="Arial" pitchFamily="34" charset="0"/>
                <a:ea typeface="MS PGothic" pitchFamily="34" charset="-128"/>
              </a:defRPr>
            </a:lvl8pPr>
            <a:lvl9pPr marL="1828800" eaLnBrk="0" fontAlgn="base" hangingPunct="0">
              <a:spcBef>
                <a:spcPct val="0"/>
              </a:spcBef>
              <a:spcAft>
                <a:spcPct val="0"/>
              </a:spcAft>
              <a:defRPr sz="7200">
                <a:solidFill>
                  <a:schemeClr val="tx1"/>
                </a:solidFill>
                <a:latin typeface="Arial" pitchFamily="34" charset="0"/>
                <a:ea typeface="MS PGothic" pitchFamily="34" charset="-128"/>
              </a:defRPr>
            </a:lvl9pPr>
          </a:lstStyle>
          <a:p>
            <a:r>
              <a:rPr lang="en-US" sz="4800" dirty="0">
                <a:solidFill>
                  <a:srgbClr val="FFE0C1"/>
                </a:solidFill>
              </a:rPr>
              <a:t>The nature runs for Joint OSSEs were produced by Dr. Erik  </a:t>
            </a:r>
            <a:r>
              <a:rPr lang="en-US" sz="4800" dirty="0" err="1">
                <a:solidFill>
                  <a:srgbClr val="FFE0C1"/>
                </a:solidFill>
              </a:rPr>
              <a:t>Andersson</a:t>
            </a:r>
            <a:r>
              <a:rPr lang="en-US" sz="4800" dirty="0">
                <a:solidFill>
                  <a:srgbClr val="FFE0C1"/>
                </a:solidFill>
              </a:rPr>
              <a:t> of ECMWF.  </a:t>
            </a:r>
          </a:p>
        </p:txBody>
      </p:sp>
      <p:sp>
        <p:nvSpPr>
          <p:cNvPr id="4" name="Date Placeholder 3"/>
          <p:cNvSpPr>
            <a:spLocks noGrp="1"/>
          </p:cNvSpPr>
          <p:nvPr>
            <p:ph type="dt" sz="half" idx="10"/>
          </p:nvPr>
        </p:nvSpPr>
        <p:spPr/>
        <p:txBody>
          <a:bodyPr/>
          <a:lstStyle/>
          <a:p>
            <a:r>
              <a:rPr lang="en-US" smtClean="0"/>
              <a:t>1/9/2012</a:t>
            </a:r>
            <a:endParaRPr lang="en-US"/>
          </a:p>
        </p:txBody>
      </p:sp>
      <p:sp>
        <p:nvSpPr>
          <p:cNvPr id="5" name="Footer Placeholder 4"/>
          <p:cNvSpPr>
            <a:spLocks noGrp="1"/>
          </p:cNvSpPr>
          <p:nvPr>
            <p:ph type="ftr" sz="quarter" idx="11"/>
          </p:nvPr>
        </p:nvSpPr>
        <p:spPr/>
        <p:txBody>
          <a:bodyPr/>
          <a:lstStyle/>
          <a:p>
            <a:r>
              <a:rPr lang="en-US" smtClean="0"/>
              <a:t>9th Future Sat.  AMS2013</a:t>
            </a:r>
            <a:endParaRPr lang="en-US"/>
          </a:p>
        </p:txBody>
      </p:sp>
    </p:spTree>
    <p:extLst>
      <p:ext uri="{BB962C8B-B14F-4D97-AF65-F5344CB8AC3E}">
        <p14:creationId xmlns:p14="http://schemas.microsoft.com/office/powerpoint/2010/main" val="1370398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609601" y="1949858"/>
            <a:ext cx="12572999" cy="10179686"/>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lIns="22840" tIns="11418" rIns="22840" bIns="1141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4400" dirty="0" smtClean="0">
                <a:latin typeface="Cambria"/>
                <a:cs typeface="Cambria"/>
                <a:sym typeface="Wingdings" pitchFamily="2" charset="2"/>
              </a:rPr>
              <a:t></a:t>
            </a:r>
            <a:r>
              <a:rPr lang="en-US" sz="4400" dirty="0">
                <a:latin typeface="Cambria"/>
                <a:cs typeface="Cambria"/>
                <a:sym typeface="Wingdings" pitchFamily="2" charset="2"/>
              </a:rPr>
              <a:t>Conduct </a:t>
            </a:r>
            <a:r>
              <a:rPr lang="en-US" sz="4400" dirty="0" smtClean="0">
                <a:latin typeface="Cambria"/>
                <a:cs typeface="Cambria"/>
                <a:sym typeface="Wingdings" pitchFamily="2" charset="2"/>
              </a:rPr>
              <a:t>OSSE to evaluate satellite system in early-morning orbit (The </a:t>
            </a:r>
            <a:r>
              <a:rPr lang="en-US" sz="4400" dirty="0">
                <a:latin typeface="Cambria"/>
                <a:cs typeface="Cambria"/>
                <a:sym typeface="Wingdings" pitchFamily="2" charset="2"/>
              </a:rPr>
              <a:t>t</a:t>
            </a:r>
            <a:r>
              <a:rPr lang="en-US" sz="4400" dirty="0" smtClean="0">
                <a:latin typeface="Cambria"/>
                <a:cs typeface="Cambria"/>
                <a:sym typeface="Wingdings" pitchFamily="2" charset="2"/>
              </a:rPr>
              <a:t>hird polar orbit)</a:t>
            </a:r>
            <a:endParaRPr lang="en-US" sz="4400" dirty="0">
              <a:latin typeface="Cambria"/>
              <a:cs typeface="Cambria"/>
              <a:sym typeface="Wingdings" pitchFamily="2" charset="2"/>
            </a:endParaRPr>
          </a:p>
          <a:p>
            <a:pPr marL="342900" indent="-342900">
              <a:buFont typeface="Wingdings" charset="0"/>
              <a:buChar char="u"/>
            </a:pPr>
            <a:r>
              <a:rPr lang="en-US" sz="4400" dirty="0" smtClean="0"/>
              <a:t>Conduct OSSE to evaluate Optical </a:t>
            </a:r>
            <a:r>
              <a:rPr lang="en-US" sz="4400" dirty="0" err="1"/>
              <a:t>Autocovariance</a:t>
            </a:r>
            <a:r>
              <a:rPr lang="en-US" sz="4400" dirty="0"/>
              <a:t> Wind Lidar  (OAWL</a:t>
            </a:r>
            <a:r>
              <a:rPr lang="en-US" sz="4400" dirty="0" smtClean="0"/>
              <a:t>) developed by Ball  Aerospace</a:t>
            </a:r>
          </a:p>
          <a:p>
            <a:pPr marL="342900" indent="-342900">
              <a:buFont typeface="Wingdings" charset="0"/>
              <a:buChar char="u"/>
            </a:pPr>
            <a:r>
              <a:rPr lang="en-US" sz="4400" dirty="0">
                <a:latin typeface="Cambria"/>
                <a:cs typeface="Cambria"/>
                <a:sym typeface="Wingdings" pitchFamily="2" charset="2"/>
              </a:rPr>
              <a:t>Further evaluation of space based DWL (Stand by for further resource</a:t>
            </a:r>
            <a:r>
              <a:rPr lang="en-US" sz="4400" dirty="0" smtClean="0">
                <a:latin typeface="Cambria"/>
                <a:cs typeface="Cambria"/>
                <a:sym typeface="Wingdings" pitchFamily="2" charset="2"/>
              </a:rPr>
              <a:t>)</a:t>
            </a:r>
            <a:endParaRPr lang="en-US" sz="4400" dirty="0">
              <a:latin typeface="Cambria"/>
              <a:cs typeface="Cambria"/>
              <a:sym typeface="Wingdings" pitchFamily="2" charset="2"/>
            </a:endParaRPr>
          </a:p>
          <a:p>
            <a:r>
              <a:rPr lang="en-US" sz="4400" dirty="0" smtClean="0">
                <a:latin typeface="Cambria"/>
                <a:cs typeface="Cambria"/>
                <a:sym typeface="Wingdings" pitchFamily="2" charset="2"/>
              </a:rPr>
              <a:t></a:t>
            </a:r>
            <a:r>
              <a:rPr lang="en-US" sz="4400" dirty="0">
                <a:latin typeface="Cambria"/>
                <a:cs typeface="Cambria"/>
              </a:rPr>
              <a:t>Add various observational errors to control observations and study data sensitivity to the data impact.   Use </a:t>
            </a:r>
            <a:r>
              <a:rPr lang="en-US" sz="4400" dirty="0" err="1">
                <a:latin typeface="Cambria"/>
                <a:cs typeface="Cambria"/>
              </a:rPr>
              <a:t>teplate</a:t>
            </a:r>
            <a:r>
              <a:rPr lang="en-US" sz="4400" dirty="0">
                <a:latin typeface="Cambria"/>
                <a:cs typeface="Cambria"/>
              </a:rPr>
              <a:t> from real </a:t>
            </a:r>
            <a:r>
              <a:rPr lang="en-US" sz="4400" dirty="0" smtClean="0">
                <a:latin typeface="Cambria"/>
                <a:cs typeface="Cambria"/>
              </a:rPr>
              <a:t>observation.</a:t>
            </a:r>
          </a:p>
          <a:p>
            <a:r>
              <a:rPr lang="en-US" sz="4400" dirty="0" smtClean="0">
                <a:latin typeface="Cambria"/>
                <a:cs typeface="Cambria"/>
                <a:sym typeface="Wingdings" pitchFamily="2" charset="2"/>
              </a:rPr>
              <a:t>Designing OSSE on Arctic </a:t>
            </a:r>
            <a:r>
              <a:rPr lang="en-US" sz="4400" dirty="0">
                <a:latin typeface="Cambria"/>
                <a:cs typeface="Cambria"/>
                <a:sym typeface="Wingdings" pitchFamily="2" charset="2"/>
              </a:rPr>
              <a:t>O</a:t>
            </a:r>
            <a:r>
              <a:rPr lang="en-US" sz="4400" dirty="0" smtClean="0">
                <a:latin typeface="Cambria"/>
                <a:cs typeface="Cambria"/>
                <a:sym typeface="Wingdings" pitchFamily="2" charset="2"/>
              </a:rPr>
              <a:t>bserving Network</a:t>
            </a:r>
            <a:endParaRPr lang="en-US" sz="4400" dirty="0" smtClean="0">
              <a:latin typeface="Cambria"/>
              <a:cs typeface="Cambria"/>
            </a:endParaRPr>
          </a:p>
          <a:p>
            <a:r>
              <a:rPr lang="en-US" sz="4400" dirty="0" smtClean="0">
                <a:latin typeface="Cambria"/>
                <a:cs typeface="Cambria"/>
                <a:sym typeface="Wingdings" pitchFamily="2" charset="2"/>
              </a:rPr>
              <a:t>Upgrade simulation of radiance</a:t>
            </a:r>
          </a:p>
          <a:p>
            <a:r>
              <a:rPr lang="en-US" sz="4400" dirty="0" smtClean="0">
                <a:latin typeface="Cambria"/>
                <a:cs typeface="Cambria"/>
                <a:sym typeface="Wingdings" pitchFamily="2" charset="2"/>
              </a:rPr>
              <a:t>Exchange control observation with other institutes </a:t>
            </a:r>
            <a:endParaRPr lang="en-US" sz="4400" dirty="0">
              <a:latin typeface="Cambria"/>
              <a:cs typeface="Cambria"/>
            </a:endParaRPr>
          </a:p>
          <a:p>
            <a:endParaRPr lang="en-US" sz="4400" dirty="0">
              <a:latin typeface="Cambria"/>
              <a:cs typeface="Cambria"/>
              <a:sym typeface="Wingdings" pitchFamily="2" charset="2"/>
            </a:endParaRPr>
          </a:p>
        </p:txBody>
      </p:sp>
      <p:sp>
        <p:nvSpPr>
          <p:cNvPr id="3" name="TextBox 2"/>
          <p:cNvSpPr txBox="1">
            <a:spLocks noChangeArrowheads="1"/>
          </p:cNvSpPr>
          <p:nvPr/>
        </p:nvSpPr>
        <p:spPr bwMode="auto">
          <a:xfrm>
            <a:off x="609600" y="685800"/>
            <a:ext cx="12175227" cy="923223"/>
          </a:xfrm>
          <a:prstGeom prst="rect">
            <a:avLst/>
          </a:prstGeom>
          <a:solidFill>
            <a:srgbClr val="D5EFF6"/>
          </a:solidFill>
          <a:ln w="57150" cmpd="thinThick">
            <a:solidFill>
              <a:srgbClr val="0C1D38"/>
            </a:solidFill>
          </a:ln>
          <a:extLst/>
        </p:spPr>
        <p:txBody>
          <a:bodyPr wrap="none" lIns="91330" tIns="45667" rIns="91330" bIns="45667">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5400" dirty="0" smtClean="0"/>
              <a:t>Work in progress on OSSE </a:t>
            </a:r>
            <a:r>
              <a:rPr lang="en-US" sz="5400" smtClean="0"/>
              <a:t>at JCSDA</a:t>
            </a:r>
            <a:endParaRPr lang="en-US" sz="5400" dirty="0"/>
          </a:p>
        </p:txBody>
      </p:sp>
      <p:sp>
        <p:nvSpPr>
          <p:cNvPr id="10" name="Title 1"/>
          <p:cNvSpPr txBox="1">
            <a:spLocks/>
          </p:cNvSpPr>
          <p:nvPr/>
        </p:nvSpPr>
        <p:spPr>
          <a:xfrm>
            <a:off x="19378395" y="13195842"/>
            <a:ext cx="11657631" cy="1954715"/>
          </a:xfrm>
          <a:prstGeom prst="rect">
            <a:avLst/>
          </a:prstGeom>
        </p:spPr>
        <p:txBody>
          <a:bodyPr/>
          <a:lstStyle>
            <a:lvl1pPr algn="ctr" defTabSz="3656223" rtl="0" eaLnBrk="1" latinLnBrk="0" hangingPunct="1">
              <a:spcBef>
                <a:spcPct val="0"/>
              </a:spcBef>
              <a:buNone/>
              <a:defRPr sz="17700" kern="1200">
                <a:solidFill>
                  <a:schemeClr val="tx1"/>
                </a:solidFill>
                <a:latin typeface="+mj-lt"/>
                <a:ea typeface="+mj-ea"/>
                <a:cs typeface="+mj-cs"/>
              </a:defRPr>
            </a:lvl1pPr>
          </a:lstStyle>
          <a:p>
            <a:r>
              <a:rPr lang="en-US" sz="6600" dirty="0" smtClean="0"/>
              <a:t>Three polar orbits?  Or two?</a:t>
            </a:r>
            <a:endParaRPr lang="en-US" sz="6600" dirty="0"/>
          </a:p>
        </p:txBody>
      </p:sp>
      <p:sp>
        <p:nvSpPr>
          <p:cNvPr id="11" name="Text Placeholder 5"/>
          <p:cNvSpPr txBox="1">
            <a:spLocks/>
          </p:cNvSpPr>
          <p:nvPr/>
        </p:nvSpPr>
        <p:spPr>
          <a:xfrm>
            <a:off x="13348855" y="3433820"/>
            <a:ext cx="10459856" cy="10002697"/>
          </a:xfrm>
          <a:prstGeom prst="rect">
            <a:avLst/>
          </a:prstGeom>
        </p:spPr>
        <p:txBody>
          <a:bodyPr>
            <a:noAutofit/>
          </a:bodyPr>
          <a:lstStyle>
            <a:lvl1pPr marL="1371083" indent="-1371083" algn="l" defTabSz="3656223" rtl="0" eaLnBrk="1" latinLnBrk="0" hangingPunct="1">
              <a:spcBef>
                <a:spcPct val="20000"/>
              </a:spcBef>
              <a:buFont typeface="Arial" pitchFamily="34" charset="0"/>
              <a:buChar char="•"/>
              <a:defRPr sz="12900" kern="1200">
                <a:solidFill>
                  <a:schemeClr val="tx1"/>
                </a:solidFill>
                <a:latin typeface="+mn-lt"/>
                <a:ea typeface="+mn-ea"/>
                <a:cs typeface="+mn-cs"/>
              </a:defRPr>
            </a:lvl1pPr>
            <a:lvl2pPr marL="2970685" indent="-1142568" algn="l" defTabSz="3656223"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570280" indent="-914057" algn="l" defTabSz="3656223"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398390"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4pPr>
            <a:lvl5pPr marL="8226503"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5pPr>
            <a:lvl6pPr marL="10054613"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1882726"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3710836"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538949"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9pPr>
          </a:lstStyle>
          <a:p>
            <a:r>
              <a:rPr lang="en-US" sz="4400" dirty="0" smtClean="0"/>
              <a:t>Following the cancellation of the NPOESS program in February 2010, US plans for sounding coverage in the early morning orbit (~5:30 AM ECT) were put on hold indefinitely. How might the lack of early morning sounding coverage affect medium-range weather forecasts?  Which of three suggested replacement satellites would have the greatest forecast impact?</a:t>
            </a:r>
          </a:p>
          <a:p>
            <a:endParaRPr lang="en-US" sz="4400" dirty="0"/>
          </a:p>
        </p:txBody>
      </p:sp>
      <p:pic>
        <p:nvPicPr>
          <p:cNvPr id="12" name="Picture 2"/>
          <p:cNvPicPr>
            <a:picLocks noChangeAspect="1" noChangeArrowheads="1"/>
          </p:cNvPicPr>
          <p:nvPr/>
        </p:nvPicPr>
        <p:blipFill>
          <a:blip r:embed="rId2" cstate="print"/>
          <a:stretch>
            <a:fillRect/>
          </a:stretch>
        </p:blipFill>
        <p:spPr bwMode="auto">
          <a:xfrm>
            <a:off x="23317200" y="3689548"/>
            <a:ext cx="12577867" cy="8253785"/>
          </a:xfrm>
          <a:prstGeom prst="rect">
            <a:avLst/>
          </a:prstGeom>
          <a:noFill/>
          <a:ln w="9525">
            <a:noFill/>
            <a:miter lim="800000"/>
            <a:headEnd/>
            <a:tailEnd/>
          </a:ln>
        </p:spPr>
      </p:pic>
      <p:sp>
        <p:nvSpPr>
          <p:cNvPr id="13" name="Oval 12"/>
          <p:cNvSpPr/>
          <p:nvPr/>
        </p:nvSpPr>
        <p:spPr>
          <a:xfrm>
            <a:off x="22532903" y="6000399"/>
            <a:ext cx="3810614" cy="7133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322304" y="10604708"/>
            <a:ext cx="7572763" cy="707886"/>
          </a:xfrm>
          <a:prstGeom prst="rect">
            <a:avLst/>
          </a:prstGeom>
          <a:noFill/>
        </p:spPr>
        <p:txBody>
          <a:bodyPr wrap="square" rtlCol="0">
            <a:spAutoFit/>
          </a:bodyPr>
          <a:lstStyle/>
          <a:p>
            <a:r>
              <a:rPr lang="en-US" sz="4000" dirty="0" smtClean="0"/>
              <a:t>Image Courtesy F. </a:t>
            </a:r>
            <a:r>
              <a:rPr lang="en-US" sz="4000" dirty="0" err="1" smtClean="0"/>
              <a:t>Weng</a:t>
            </a:r>
            <a:endParaRPr lang="en-US" sz="4000" dirty="0"/>
          </a:p>
        </p:txBody>
      </p:sp>
      <p:sp>
        <p:nvSpPr>
          <p:cNvPr id="15" name="Title 1"/>
          <p:cNvSpPr txBox="1">
            <a:spLocks/>
          </p:cNvSpPr>
          <p:nvPr/>
        </p:nvSpPr>
        <p:spPr>
          <a:xfrm>
            <a:off x="19202400" y="11997839"/>
            <a:ext cx="11201400" cy="1667689"/>
          </a:xfrm>
          <a:prstGeom prst="rect">
            <a:avLst/>
          </a:prstGeom>
        </p:spPr>
        <p:txBody>
          <a:bodyPr/>
          <a:lstStyle>
            <a:lvl1pPr algn="ctr" defTabSz="3656223" rtl="0" eaLnBrk="1" latinLnBrk="0" hangingPunct="1">
              <a:spcBef>
                <a:spcPct val="0"/>
              </a:spcBef>
              <a:buNone/>
              <a:defRPr sz="17700" kern="1200">
                <a:solidFill>
                  <a:schemeClr val="tx1"/>
                </a:solidFill>
                <a:latin typeface="+mj-lt"/>
                <a:ea typeface="+mj-ea"/>
                <a:cs typeface="+mj-cs"/>
              </a:defRPr>
            </a:lvl1pPr>
          </a:lstStyle>
          <a:p>
            <a:r>
              <a:rPr lang="en-US" sz="7200" dirty="0" smtClean="0"/>
              <a:t>Key Questions</a:t>
            </a:r>
            <a:endParaRPr lang="en-US" sz="7200" dirty="0"/>
          </a:p>
        </p:txBody>
      </p:sp>
      <p:sp>
        <p:nvSpPr>
          <p:cNvPr id="16" name="Content Placeholder 2"/>
          <p:cNvSpPr txBox="1">
            <a:spLocks/>
          </p:cNvSpPr>
          <p:nvPr/>
        </p:nvSpPr>
        <p:spPr>
          <a:xfrm>
            <a:off x="14892996" y="14173200"/>
            <a:ext cx="20628431" cy="4007298"/>
          </a:xfrm>
          <a:prstGeom prst="rect">
            <a:avLst/>
          </a:prstGeom>
        </p:spPr>
        <p:txBody>
          <a:bodyPr/>
          <a:lstStyle>
            <a:lvl1pPr marL="1371083" indent="-1371083" algn="l" defTabSz="3656223" rtl="0" eaLnBrk="1" latinLnBrk="0" hangingPunct="1">
              <a:spcBef>
                <a:spcPct val="20000"/>
              </a:spcBef>
              <a:buFont typeface="Arial" pitchFamily="34" charset="0"/>
              <a:buChar char="•"/>
              <a:defRPr sz="12900" kern="1200">
                <a:solidFill>
                  <a:schemeClr val="tx1"/>
                </a:solidFill>
                <a:latin typeface="+mn-lt"/>
                <a:ea typeface="+mn-ea"/>
                <a:cs typeface="+mn-cs"/>
              </a:defRPr>
            </a:lvl1pPr>
            <a:lvl2pPr marL="2970685" indent="-1142568" algn="l" defTabSz="3656223"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570280" indent="-914057" algn="l" defTabSz="3656223"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398390"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4pPr>
            <a:lvl5pPr marL="8226503"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5pPr>
            <a:lvl6pPr marL="10054613"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1882726"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3710836"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538949"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9pPr>
          </a:lstStyle>
          <a:p>
            <a:r>
              <a:rPr lang="en-US" sz="4800" dirty="0" smtClean="0"/>
              <a:t>How might the lack of early morning sounding coverage affect medium-range weather forecasts?</a:t>
            </a:r>
          </a:p>
          <a:p>
            <a:r>
              <a:rPr lang="en-US" sz="4800" dirty="0" smtClean="0"/>
              <a:t>Which of three suggested replacement satellites would have the greatest forecast impact?</a:t>
            </a:r>
          </a:p>
        </p:txBody>
      </p:sp>
      <p:sp>
        <p:nvSpPr>
          <p:cNvPr id="19" name="Content Placeholder 6"/>
          <p:cNvSpPr txBox="1">
            <a:spLocks/>
          </p:cNvSpPr>
          <p:nvPr/>
        </p:nvSpPr>
        <p:spPr>
          <a:xfrm>
            <a:off x="14892996" y="18938265"/>
            <a:ext cx="20550716" cy="7147560"/>
          </a:xfrm>
          <a:prstGeom prst="rect">
            <a:avLst/>
          </a:prstGeom>
        </p:spPr>
        <p:txBody>
          <a:bodyPr/>
          <a:lstStyle>
            <a:lvl1pPr marL="1371083" indent="-1371083" algn="l" defTabSz="3656223" rtl="0" eaLnBrk="1" latinLnBrk="0" hangingPunct="1">
              <a:spcBef>
                <a:spcPct val="20000"/>
              </a:spcBef>
              <a:buFont typeface="Arial" pitchFamily="34" charset="0"/>
              <a:buChar char="•"/>
              <a:defRPr sz="12900" kern="1200">
                <a:solidFill>
                  <a:schemeClr val="tx1"/>
                </a:solidFill>
                <a:latin typeface="+mn-lt"/>
                <a:ea typeface="+mn-ea"/>
                <a:cs typeface="+mn-cs"/>
              </a:defRPr>
            </a:lvl1pPr>
            <a:lvl2pPr marL="2970685" indent="-1142568" algn="l" defTabSz="3656223"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570280" indent="-914057" algn="l" defTabSz="3656223"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398390"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4pPr>
            <a:lvl5pPr marL="8226503"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5pPr>
            <a:lvl6pPr marL="10054613"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1882726"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3710836"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538949" indent="-914057" algn="l" defTabSz="3656223" rtl="0" eaLnBrk="1" latinLnBrk="0" hangingPunct="1">
              <a:spcBef>
                <a:spcPct val="20000"/>
              </a:spcBef>
              <a:buFont typeface="Arial" pitchFamily="34" charset="0"/>
              <a:buChar char="•"/>
              <a:defRPr sz="8100" kern="1200">
                <a:solidFill>
                  <a:schemeClr val="tx1"/>
                </a:solidFill>
                <a:latin typeface="+mn-lt"/>
                <a:ea typeface="+mn-ea"/>
                <a:cs typeface="+mn-cs"/>
              </a:defRPr>
            </a:lvl9pPr>
          </a:lstStyle>
          <a:p>
            <a:r>
              <a:rPr lang="en-US" sz="4400" dirty="0" smtClean="0"/>
              <a:t>Current OSSE work demonstrates the importance of a meteorological satellite in the early-morning orbit</a:t>
            </a:r>
          </a:p>
          <a:p>
            <a:r>
              <a:rPr lang="en-US" sz="4400" dirty="0" smtClean="0"/>
              <a:t>Losing SSMI/S causes significant decreases in model analysis and forecast skill, especially in Southern Hemisphere and tropical winds</a:t>
            </a:r>
          </a:p>
          <a:p>
            <a:r>
              <a:rPr lang="en-US" sz="4400" dirty="0" smtClean="0"/>
              <a:t>Best performing replacements for SSMI/S are a combination of ATMS/</a:t>
            </a:r>
            <a:r>
              <a:rPr lang="en-US" sz="4400" dirty="0" err="1" smtClean="0"/>
              <a:t>CrIS</a:t>
            </a:r>
            <a:r>
              <a:rPr lang="en-US" sz="4400" dirty="0" smtClean="0"/>
              <a:t> or a combination ATMS/VIIRS; VIIRS alone causes little improvement</a:t>
            </a:r>
          </a:p>
          <a:p>
            <a:r>
              <a:rPr lang="en-US" sz="4400" dirty="0" smtClean="0"/>
              <a:t>Future work will include continuing experiment for Jan/Feb, to compare hemispheric seasonal effects</a:t>
            </a:r>
          </a:p>
          <a:p>
            <a:endParaRPr lang="en-US" sz="4400" dirty="0" smtClean="0"/>
          </a:p>
          <a:p>
            <a:endParaRPr lang="en-US" sz="4400" dirty="0"/>
          </a:p>
        </p:txBody>
      </p:sp>
      <p:sp>
        <p:nvSpPr>
          <p:cNvPr id="20" name="TextBox 19"/>
          <p:cNvSpPr txBox="1"/>
          <p:nvPr/>
        </p:nvSpPr>
        <p:spPr>
          <a:xfrm>
            <a:off x="20495444" y="17640056"/>
            <a:ext cx="10534294" cy="1200329"/>
          </a:xfrm>
          <a:prstGeom prst="rect">
            <a:avLst/>
          </a:prstGeom>
          <a:noFill/>
        </p:spPr>
        <p:txBody>
          <a:bodyPr wrap="none" rtlCol="0">
            <a:spAutoFit/>
          </a:bodyPr>
          <a:lstStyle/>
          <a:p>
            <a:r>
              <a:rPr lang="en-US" dirty="0" smtClean="0"/>
              <a:t>Initial outlook of the results</a:t>
            </a:r>
            <a:endParaRPr lang="en-US" dirty="0"/>
          </a:p>
        </p:txBody>
      </p:sp>
      <p:sp>
        <p:nvSpPr>
          <p:cNvPr id="21" name="TextBox 20"/>
          <p:cNvSpPr txBox="1"/>
          <p:nvPr/>
        </p:nvSpPr>
        <p:spPr>
          <a:xfrm>
            <a:off x="16371482" y="715403"/>
            <a:ext cx="16133456" cy="2031325"/>
          </a:xfrm>
          <a:prstGeom prst="rect">
            <a:avLst/>
          </a:prstGeom>
          <a:noFill/>
          <a:ln w="28575">
            <a:solidFill>
              <a:srgbClr val="001570"/>
            </a:solidFill>
          </a:ln>
        </p:spPr>
        <p:txBody>
          <a:bodyPr wrap="none" rtlCol="0">
            <a:spAutoFit/>
          </a:bodyPr>
          <a:lstStyle/>
          <a:p>
            <a:pPr algn="ctr"/>
            <a:r>
              <a:rPr lang="en-US" dirty="0" smtClean="0"/>
              <a:t>OSSE to evaluate the third </a:t>
            </a:r>
            <a:r>
              <a:rPr lang="en-US" dirty="0"/>
              <a:t>p</a:t>
            </a:r>
            <a:r>
              <a:rPr lang="en-US" dirty="0" smtClean="0"/>
              <a:t>olar orbits</a:t>
            </a:r>
          </a:p>
          <a:p>
            <a:pPr algn="ctr"/>
            <a:r>
              <a:rPr lang="en-US" sz="5400" dirty="0" smtClean="0"/>
              <a:t>From Sean Casey et al (JCSDA) , J4.4 JCSDA session part3 </a:t>
            </a:r>
            <a:endParaRPr lang="en-US" sz="5400"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027" y="12482033"/>
            <a:ext cx="9144000" cy="68580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100" y="19659600"/>
            <a:ext cx="9144000" cy="6858000"/>
          </a:xfrm>
          <a:prstGeom prst="rect">
            <a:avLst/>
          </a:prstGeom>
        </p:spPr>
      </p:pic>
      <p:sp>
        <p:nvSpPr>
          <p:cNvPr id="4" name="Date Placeholder 3"/>
          <p:cNvSpPr>
            <a:spLocks noGrp="1"/>
          </p:cNvSpPr>
          <p:nvPr>
            <p:ph type="dt" sz="half" idx="10"/>
          </p:nvPr>
        </p:nvSpPr>
        <p:spPr/>
        <p:txBody>
          <a:bodyPr/>
          <a:lstStyle/>
          <a:p>
            <a:r>
              <a:rPr lang="en-US" smtClean="0"/>
              <a:t>1/9/2012</a:t>
            </a:r>
            <a:endParaRPr lang="en-US"/>
          </a:p>
        </p:txBody>
      </p:sp>
      <p:sp>
        <p:nvSpPr>
          <p:cNvPr id="5" name="Footer Placeholder 4"/>
          <p:cNvSpPr>
            <a:spLocks noGrp="1"/>
          </p:cNvSpPr>
          <p:nvPr>
            <p:ph type="ftr" sz="quarter" idx="11"/>
          </p:nvPr>
        </p:nvSpPr>
        <p:spPr/>
        <p:txBody>
          <a:bodyPr/>
          <a:lstStyle/>
          <a:p>
            <a:r>
              <a:rPr lang="en-US" smtClean="0"/>
              <a:t>9th Future Sat.  AMS2013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77687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0262024" y="6981827"/>
            <a:ext cx="14856238"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6064" tIns="153032" rIns="306064" bIns="153032"/>
          <a:lstStyle>
            <a:lvl1pPr defTabSz="3060700" eaLnBrk="0" hangingPunct="0">
              <a:defRPr sz="7200">
                <a:solidFill>
                  <a:schemeClr val="tx1"/>
                </a:solidFill>
                <a:latin typeface="Arial" charset="0"/>
                <a:ea typeface="ＭＳ Ｐゴシック" pitchFamily="-106" charset="-128"/>
              </a:defRPr>
            </a:lvl1pPr>
            <a:lvl2pPr marL="37931725" indent="-37474525" defTabSz="3060700"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buFont typeface="Wingdings" pitchFamily="-106" charset="2"/>
              <a:buChar char="Ø"/>
            </a:pPr>
            <a:r>
              <a:rPr lang="en-US" sz="3900" dirty="0"/>
              <a:t>Data impact on analysis and forecast will be evaluated.</a:t>
            </a:r>
          </a:p>
          <a:p>
            <a:pPr>
              <a:buFont typeface="Wingdings" pitchFamily="-106" charset="2"/>
              <a:buChar char="Ø"/>
            </a:pPr>
            <a:endParaRPr lang="en-US" sz="3900" dirty="0"/>
          </a:p>
          <a:p>
            <a:pPr>
              <a:buFont typeface="Wingdings" pitchFamily="-106" charset="2"/>
              <a:buChar char="Ø"/>
            </a:pPr>
            <a:r>
              <a:rPr lang="en-GB" sz="3900" dirty="0"/>
              <a:t>A </a:t>
            </a:r>
            <a:r>
              <a:rPr lang="en-US" sz="3900" dirty="0"/>
              <a:t>Full OSSE can provide detailed quantitative evaluations of the configuration of observing systems.</a:t>
            </a:r>
          </a:p>
          <a:p>
            <a:pPr>
              <a:buFont typeface="Wingdings" pitchFamily="-106" charset="2"/>
              <a:buChar char="Ø"/>
            </a:pPr>
            <a:endParaRPr lang="en-US" sz="3900" dirty="0"/>
          </a:p>
          <a:p>
            <a:pPr>
              <a:buFont typeface="Wingdings" pitchFamily="-106" charset="2"/>
              <a:buChar char="Ø"/>
            </a:pPr>
            <a:r>
              <a:rPr lang="en-GB" sz="3900" dirty="0">
                <a:solidFill>
                  <a:srgbClr val="000000"/>
                </a:solidFill>
              </a:rPr>
              <a:t>A Full OSSE can use an existing operational system and help the development of an operational system</a:t>
            </a:r>
          </a:p>
        </p:txBody>
      </p:sp>
      <p:sp>
        <p:nvSpPr>
          <p:cNvPr id="17412" name="Rectangle 5"/>
          <p:cNvSpPr>
            <a:spLocks noChangeArrowheads="1"/>
          </p:cNvSpPr>
          <p:nvPr/>
        </p:nvSpPr>
        <p:spPr bwMode="auto">
          <a:xfrm>
            <a:off x="22713674" y="5083177"/>
            <a:ext cx="10964794" cy="1587499"/>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306040" tIns="153020" rIns="306040" bIns="153020" anchor="ctr"/>
          <a:lstStyle/>
          <a:p>
            <a:pPr algn="ctr" defTabSz="3657229"/>
            <a:r>
              <a:rPr lang="en-US" sz="9300" b="1">
                <a:solidFill>
                  <a:schemeClr val="tx2"/>
                </a:solidFill>
              </a:rPr>
              <a:t>Advantages</a:t>
            </a:r>
          </a:p>
        </p:txBody>
      </p:sp>
      <p:sp>
        <p:nvSpPr>
          <p:cNvPr id="17413" name="Text Box 6"/>
          <p:cNvSpPr txBox="1">
            <a:spLocks noChangeArrowheads="1"/>
          </p:cNvSpPr>
          <p:nvPr/>
        </p:nvSpPr>
        <p:spPr bwMode="auto">
          <a:xfrm>
            <a:off x="21971002" y="12966700"/>
            <a:ext cx="11487978" cy="3970604"/>
          </a:xfrm>
          <a:prstGeom prst="rect">
            <a:avLst/>
          </a:prstGeom>
          <a:noFill/>
          <a:ln w="38100" cmpd="dbl">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lIns="274694" tIns="137347" rIns="274694" bIns="137347">
            <a:spAutoFit/>
          </a:bodyPr>
          <a:lstStyle>
            <a:lvl1pPr defTabSz="3060700" eaLnBrk="0" hangingPunct="0">
              <a:defRPr sz="7200">
                <a:solidFill>
                  <a:schemeClr val="tx1"/>
                </a:solidFill>
                <a:latin typeface="Arial" charset="0"/>
                <a:ea typeface="ＭＳ Ｐゴシック" pitchFamily="-106" charset="-128"/>
              </a:defRPr>
            </a:lvl1pPr>
            <a:lvl2pPr marL="37931725" indent="-37474525" defTabSz="3060700"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r>
              <a:rPr lang="en-US" sz="4800" b="1" dirty="0"/>
              <a:t>Existing Data assimilation system and verification method  are used for Full OSSEs.  This will help development of DAS and verification tools.</a:t>
            </a:r>
          </a:p>
        </p:txBody>
      </p:sp>
      <p:sp>
        <p:nvSpPr>
          <p:cNvPr id="17414" name="Rectangle 7"/>
          <p:cNvSpPr>
            <a:spLocks noChangeArrowheads="1"/>
          </p:cNvSpPr>
          <p:nvPr/>
        </p:nvSpPr>
        <p:spPr bwMode="auto">
          <a:xfrm>
            <a:off x="5022025" y="12795250"/>
            <a:ext cx="10884727" cy="1549401"/>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306040" tIns="153020" rIns="306040" bIns="153020" anchor="ctr"/>
          <a:lstStyle/>
          <a:p>
            <a:pPr algn="ctr" defTabSz="3657229"/>
            <a:r>
              <a:rPr lang="en-US" sz="8700">
                <a:solidFill>
                  <a:schemeClr val="tx2"/>
                </a:solidFill>
              </a:rPr>
              <a:t>OSSE Calibration</a:t>
            </a:r>
          </a:p>
        </p:txBody>
      </p:sp>
      <p:sp>
        <p:nvSpPr>
          <p:cNvPr id="17415" name="Text Box 2"/>
          <p:cNvSpPr txBox="1">
            <a:spLocks noChangeArrowheads="1"/>
          </p:cNvSpPr>
          <p:nvPr/>
        </p:nvSpPr>
        <p:spPr bwMode="auto">
          <a:xfrm>
            <a:off x="1395620" y="6329363"/>
            <a:ext cx="17982924" cy="621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6064" tIns="153032" rIns="306064" bIns="153032">
            <a:spAutoFit/>
          </a:bodyPr>
          <a:lstStyle>
            <a:lvl1pPr defTabSz="3060700" eaLnBrk="0" hangingPunct="0">
              <a:defRPr sz="7200">
                <a:solidFill>
                  <a:schemeClr val="tx1"/>
                </a:solidFill>
                <a:latin typeface="Arial" charset="0"/>
                <a:ea typeface="ＭＳ Ｐゴシック" pitchFamily="-106" charset="-128"/>
              </a:defRPr>
            </a:lvl1pPr>
            <a:lvl2pPr marL="37931725" indent="-37474525" defTabSz="3060700"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buFont typeface="Wingdings" pitchFamily="-106" charset="2"/>
              <a:buChar char="Ø"/>
            </a:pPr>
            <a:r>
              <a:rPr lang="en-US" sz="4800" dirty="0"/>
              <a:t>A Nature Run (NR, proxy true atmosphere) is produced from a free forecast run using the highest resolution operational model  which is significantly different from the NWP model used in Data Assimilation Systems.</a:t>
            </a:r>
          </a:p>
          <a:p>
            <a:pPr>
              <a:buFont typeface="Wingdings" pitchFamily="-106" charset="2"/>
              <a:buChar char="Ø"/>
            </a:pPr>
            <a:r>
              <a:rPr lang="en-US" sz="4800" dirty="0"/>
              <a:t>Calibrations is performed to provide quantitative data impact assessment.</a:t>
            </a:r>
          </a:p>
          <a:p>
            <a:pPr>
              <a:buFont typeface="Wingdings" pitchFamily="-106" charset="2"/>
              <a:buChar char="Ø"/>
            </a:pPr>
            <a:r>
              <a:rPr lang="en-US" sz="4800" dirty="0"/>
              <a:t>.  Without calibration quantitative evaluation of data impact is not possible. </a:t>
            </a:r>
            <a:endParaRPr lang="en-US" sz="4800" b="1" dirty="0"/>
          </a:p>
        </p:txBody>
      </p:sp>
      <p:sp>
        <p:nvSpPr>
          <p:cNvPr id="17416" name="Rectangle 10"/>
          <p:cNvSpPr>
            <a:spLocks noChangeArrowheads="1"/>
          </p:cNvSpPr>
          <p:nvPr/>
        </p:nvSpPr>
        <p:spPr bwMode="auto">
          <a:xfrm>
            <a:off x="11779253" y="762002"/>
            <a:ext cx="14021074" cy="2455862"/>
          </a:xfrm>
          <a:prstGeom prst="rect">
            <a:avLst/>
          </a:prstGeom>
          <a:solidFill>
            <a:schemeClr val="accent5">
              <a:lumMod val="20000"/>
              <a:lumOff val="80000"/>
            </a:schemeClr>
          </a:solidFill>
          <a:ln w="127000" cmpd="thinThick">
            <a:solidFill>
              <a:srgbClr val="0070C0"/>
            </a:solidFill>
            <a:miter lim="800000"/>
            <a:headEnd/>
            <a:tailEnd/>
          </a:ln>
        </p:spPr>
        <p:txBody>
          <a:bodyPr lIns="306040" tIns="153020" rIns="306040" bIns="153020" anchor="ctr"/>
          <a:lstStyle/>
          <a:p>
            <a:pPr algn="ctr" defTabSz="3657229"/>
            <a:r>
              <a:rPr lang="en-US" sz="10500" b="1" dirty="0">
                <a:solidFill>
                  <a:schemeClr val="tx2"/>
                </a:solidFill>
              </a:rPr>
              <a:t>Full OSSEs</a:t>
            </a:r>
          </a:p>
        </p:txBody>
      </p:sp>
      <p:sp>
        <p:nvSpPr>
          <p:cNvPr id="17417" name="Text Box 2"/>
          <p:cNvSpPr txBox="1">
            <a:spLocks noChangeArrowheads="1"/>
          </p:cNvSpPr>
          <p:nvPr/>
        </p:nvSpPr>
        <p:spPr bwMode="auto">
          <a:xfrm>
            <a:off x="5949676" y="3471864"/>
            <a:ext cx="27574186" cy="197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6064" tIns="153032" rIns="306064" bIns="153032">
            <a:spAutoFit/>
          </a:bodyPr>
          <a:lstStyle>
            <a:lvl1pPr defTabSz="3060700" eaLnBrk="0" hangingPunct="0">
              <a:defRPr sz="7200">
                <a:solidFill>
                  <a:schemeClr val="tx1"/>
                </a:solidFill>
                <a:latin typeface="Arial" charset="0"/>
                <a:ea typeface="ＭＳ Ｐゴシック" pitchFamily="-106" charset="-128"/>
              </a:defRPr>
            </a:lvl1pPr>
            <a:lvl2pPr marL="37931725" indent="-37474525" defTabSz="3060700"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r>
              <a:rPr lang="en-US" sz="5400" b="1" i="1">
                <a:solidFill>
                  <a:srgbClr val="339933"/>
                </a:solidFill>
              </a:rPr>
              <a:t>There are many types of simulation experiments. Sometimes, we have to call our OSSE a ‘Full OSSE’ to avoid confusion.</a:t>
            </a:r>
          </a:p>
        </p:txBody>
      </p:sp>
      <p:sp>
        <p:nvSpPr>
          <p:cNvPr id="17418" name="Rectangle 13"/>
          <p:cNvSpPr>
            <a:spLocks noChangeArrowheads="1"/>
          </p:cNvSpPr>
          <p:nvPr/>
        </p:nvSpPr>
        <p:spPr bwMode="auto">
          <a:xfrm>
            <a:off x="563906" y="20269201"/>
            <a:ext cx="36451761" cy="650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844" tIns="182919" rIns="365844" bIns="182919"/>
          <a:lstStyle/>
          <a:p>
            <a:pPr marL="1373645" indent="-1373645" defTabSz="3657229">
              <a:lnSpc>
                <a:spcPct val="80000"/>
              </a:lnSpc>
              <a:spcBef>
                <a:spcPct val="20000"/>
              </a:spcBef>
              <a:buFontTx/>
              <a:buChar char="•"/>
            </a:pPr>
            <a:r>
              <a:rPr lang="en-US" sz="4800" dirty="0"/>
              <a:t>Full OSSEs are expensive</a:t>
            </a:r>
          </a:p>
          <a:p>
            <a:pPr marL="2971201" lvl="1" indent="-1140205" defTabSz="3657229">
              <a:lnSpc>
                <a:spcPct val="80000"/>
              </a:lnSpc>
              <a:spcBef>
                <a:spcPct val="20000"/>
              </a:spcBef>
              <a:buFontTx/>
              <a:buChar char="–"/>
            </a:pPr>
            <a:r>
              <a:rPr lang="en-US" sz="4800" dirty="0"/>
              <a:t>Sharing one Nature Run and simulated observation </a:t>
            </a:r>
            <a:r>
              <a:rPr lang="en-US" sz="4800" dirty="0">
                <a:solidFill>
                  <a:srgbClr val="EA1414"/>
                </a:solidFill>
              </a:rPr>
              <a:t>saves costs</a:t>
            </a:r>
          </a:p>
          <a:p>
            <a:pPr marL="2971201" lvl="1" indent="-1140205" defTabSz="3657229">
              <a:lnSpc>
                <a:spcPct val="80000"/>
              </a:lnSpc>
              <a:spcBef>
                <a:spcPct val="20000"/>
              </a:spcBef>
              <a:buFontTx/>
              <a:buChar char="–"/>
            </a:pPr>
            <a:r>
              <a:rPr lang="en-US" sz="4800" dirty="0"/>
              <a:t>Sharing diverse resources</a:t>
            </a:r>
          </a:p>
          <a:p>
            <a:pPr marL="1373645" indent="-1373645" defTabSz="3657229">
              <a:lnSpc>
                <a:spcPct val="80000"/>
              </a:lnSpc>
              <a:spcBef>
                <a:spcPct val="20000"/>
              </a:spcBef>
              <a:buFontTx/>
              <a:buChar char="•"/>
            </a:pPr>
            <a:r>
              <a:rPr lang="en-US" sz="4800" dirty="0"/>
              <a:t>OSSE-based decisions have international stakeholders</a:t>
            </a:r>
          </a:p>
          <a:p>
            <a:pPr marL="2971201" lvl="1" indent="-1140205" defTabSz="3657229">
              <a:lnSpc>
                <a:spcPct val="80000"/>
              </a:lnSpc>
              <a:spcBef>
                <a:spcPct val="20000"/>
              </a:spcBef>
              <a:buFontTx/>
              <a:buChar char="–"/>
            </a:pPr>
            <a:r>
              <a:rPr lang="en-US" sz="4800" dirty="0"/>
              <a:t>Decisions on major space systems have important scientific, technical, financial and political ramifications</a:t>
            </a:r>
          </a:p>
          <a:p>
            <a:pPr marL="2971201" lvl="1" indent="-1140205" defTabSz="3657229">
              <a:lnSpc>
                <a:spcPct val="80000"/>
              </a:lnSpc>
              <a:spcBef>
                <a:spcPct val="20000"/>
              </a:spcBef>
              <a:buFontTx/>
              <a:buChar char="–"/>
            </a:pPr>
            <a:r>
              <a:rPr lang="en-US" sz="4800" dirty="0"/>
              <a:t>Community ownership and oversight of OSSE capability is important for maintaining credibility</a:t>
            </a:r>
          </a:p>
          <a:p>
            <a:pPr marL="1373645" indent="-1373645" defTabSz="3657229">
              <a:lnSpc>
                <a:spcPct val="80000"/>
              </a:lnSpc>
              <a:spcBef>
                <a:spcPct val="20000"/>
              </a:spcBef>
              <a:buFontTx/>
              <a:buChar char="•"/>
            </a:pPr>
            <a:r>
              <a:rPr lang="en-US" sz="4800" dirty="0"/>
              <a:t>Independent but related data assimilation systems allow us to test the </a:t>
            </a:r>
            <a:r>
              <a:rPr lang="en-US" sz="4800" dirty="0">
                <a:solidFill>
                  <a:srgbClr val="EA1414"/>
                </a:solidFill>
              </a:rPr>
              <a:t>robustness</a:t>
            </a:r>
            <a:r>
              <a:rPr lang="en-US" sz="4800" dirty="0"/>
              <a:t> of answers</a:t>
            </a:r>
          </a:p>
        </p:txBody>
      </p:sp>
      <p:sp>
        <p:nvSpPr>
          <p:cNvPr id="17419" name="Rectangle 14"/>
          <p:cNvSpPr>
            <a:spLocks noChangeArrowheads="1"/>
          </p:cNvSpPr>
          <p:nvPr/>
        </p:nvSpPr>
        <p:spPr bwMode="auto">
          <a:xfrm>
            <a:off x="7151684" y="18266571"/>
            <a:ext cx="22708151" cy="1858963"/>
          </a:xfrm>
          <a:prstGeom prst="rect">
            <a:avLst/>
          </a:prstGeom>
          <a:solidFill>
            <a:schemeClr val="accent3">
              <a:lumMod val="20000"/>
              <a:lumOff val="80000"/>
            </a:schemeClr>
          </a:solidFill>
          <a:ln w="38100" cmpd="dbl">
            <a:solidFill>
              <a:schemeClr val="tx1"/>
            </a:solidFill>
            <a:miter lim="800000"/>
            <a:headEnd/>
            <a:tailEnd/>
          </a:ln>
        </p:spPr>
        <p:txBody>
          <a:bodyPr lIns="365844" tIns="182919" rIns="365844" bIns="182919" anchor="ctr"/>
          <a:lstStyle/>
          <a:p>
            <a:pPr algn="ctr" defTabSz="3657229"/>
            <a:r>
              <a:rPr lang="en-US" sz="10500"/>
              <a:t>International Joint OSSE capability</a:t>
            </a:r>
            <a:endParaRPr lang="en-US" sz="10500" i="1"/>
          </a:p>
        </p:txBody>
      </p:sp>
      <p:sp>
        <p:nvSpPr>
          <p:cNvPr id="17420" name="Rectangle 13"/>
          <p:cNvSpPr>
            <a:spLocks noChangeArrowheads="1"/>
          </p:cNvSpPr>
          <p:nvPr/>
        </p:nvSpPr>
        <p:spPr bwMode="auto">
          <a:xfrm>
            <a:off x="1910521" y="14557377"/>
            <a:ext cx="18288000" cy="304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1" tIns="45734" rIns="91471" bIns="45734">
            <a:spAutoFit/>
          </a:bodyPr>
          <a:lstStyle/>
          <a:p>
            <a:r>
              <a:rPr lang="en-US" sz="4800"/>
              <a:t>Calibration of OSSEs verifies the simulated data impact by comparing it to real data impact. In order to conduct an OSSE calibration, the data impact of existing instruments has to be compared to their impact in the OSSE. </a:t>
            </a:r>
          </a:p>
        </p:txBody>
      </p:sp>
      <p:sp>
        <p:nvSpPr>
          <p:cNvPr id="2" name="Date Placeholder 1"/>
          <p:cNvSpPr>
            <a:spLocks noGrp="1"/>
          </p:cNvSpPr>
          <p:nvPr>
            <p:ph type="dt" sz="half" idx="10"/>
          </p:nvPr>
        </p:nvSpPr>
        <p:spPr/>
        <p:txBody>
          <a:bodyPr/>
          <a:lstStyle/>
          <a:p>
            <a:r>
              <a:rPr lang="en-US" smtClean="0"/>
              <a:t>1/9/2012</a:t>
            </a:r>
            <a:endParaRPr lang="en-US"/>
          </a:p>
        </p:txBody>
      </p:sp>
      <p:sp>
        <p:nvSpPr>
          <p:cNvPr id="3" name="Footer Placeholder 2"/>
          <p:cNvSpPr>
            <a:spLocks noGrp="1"/>
          </p:cNvSpPr>
          <p:nvPr>
            <p:ph type="ftr" sz="quarter" idx="11"/>
          </p:nvPr>
        </p:nvSpPr>
        <p:spPr/>
        <p:txBody>
          <a:bodyPr/>
          <a:lstStyle/>
          <a:p>
            <a:r>
              <a:rPr lang="en-US" smtClean="0"/>
              <a:t>9th Future Sat.  AMS2013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0742808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22846198" y="24980901"/>
            <a:ext cx="8533848" cy="190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657229" eaLnBrk="0" hangingPunct="0">
              <a:defRPr sz="7200">
                <a:solidFill>
                  <a:schemeClr val="tx1"/>
                </a:solidFill>
                <a:latin typeface="Arial" charset="0"/>
                <a:ea typeface="ＭＳ Ｐゴシック" pitchFamily="-106" charset="-128"/>
              </a:defRPr>
            </a:lvl1pPr>
            <a:lvl2pPr marL="37944343" indent="-37486989" defTabSz="3657229"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351" eaLnBrk="0" fontAlgn="base" hangingPunct="0">
              <a:spcBef>
                <a:spcPct val="0"/>
              </a:spcBef>
              <a:spcAft>
                <a:spcPct val="0"/>
              </a:spcAft>
              <a:defRPr sz="7200">
                <a:solidFill>
                  <a:schemeClr val="tx1"/>
                </a:solidFill>
                <a:latin typeface="Arial" charset="0"/>
                <a:ea typeface="ＭＳ Ｐゴシック" pitchFamily="-106" charset="-128"/>
              </a:defRPr>
            </a:lvl6pPr>
            <a:lvl7pPr marL="914705" eaLnBrk="0" fontAlgn="base" hangingPunct="0">
              <a:spcBef>
                <a:spcPct val="0"/>
              </a:spcBef>
              <a:spcAft>
                <a:spcPct val="0"/>
              </a:spcAft>
              <a:defRPr sz="7200">
                <a:solidFill>
                  <a:schemeClr val="tx1"/>
                </a:solidFill>
                <a:latin typeface="Arial" charset="0"/>
                <a:ea typeface="ＭＳ Ｐゴシック" pitchFamily="-106" charset="-128"/>
              </a:defRPr>
            </a:lvl7pPr>
            <a:lvl8pPr marL="1372056" eaLnBrk="0" fontAlgn="base" hangingPunct="0">
              <a:spcBef>
                <a:spcPct val="0"/>
              </a:spcBef>
              <a:spcAft>
                <a:spcPct val="0"/>
              </a:spcAft>
              <a:defRPr sz="7200">
                <a:solidFill>
                  <a:schemeClr val="tx1"/>
                </a:solidFill>
                <a:latin typeface="Arial" charset="0"/>
                <a:ea typeface="ＭＳ Ｐゴシック" pitchFamily="-106" charset="-128"/>
              </a:defRPr>
            </a:lvl8pPr>
            <a:lvl9pPr marL="1829407" eaLnBrk="0" fontAlgn="base" hangingPunct="0">
              <a:spcBef>
                <a:spcPct val="0"/>
              </a:spcBef>
              <a:spcAft>
                <a:spcPct val="0"/>
              </a:spcAft>
              <a:defRPr sz="7200">
                <a:solidFill>
                  <a:schemeClr val="tx1"/>
                </a:solidFill>
                <a:latin typeface="Arial" charset="0"/>
                <a:ea typeface="ＭＳ Ｐゴシック" pitchFamily="-106" charset="-128"/>
              </a:defRPr>
            </a:lvl9pPr>
          </a:lstStyle>
          <a:p>
            <a:pPr eaLnBrk="1" hangingPunct="1"/>
            <a:fld id="{DB0163DA-360F-4DE0-9227-5EC1C490E8B9}" type="slidenum">
              <a:rPr lang="en-US" sz="5700"/>
              <a:pPr eaLnBrk="1" hangingPunct="1"/>
              <a:t>3</a:t>
            </a:fld>
            <a:endParaRPr lang="en-US" sz="5700"/>
          </a:p>
        </p:txBody>
      </p:sp>
      <p:sp>
        <p:nvSpPr>
          <p:cNvPr id="18435" name="Text Box 5"/>
          <p:cNvSpPr txBox="1">
            <a:spLocks noChangeArrowheads="1"/>
          </p:cNvSpPr>
          <p:nvPr/>
        </p:nvSpPr>
        <p:spPr bwMode="auto">
          <a:xfrm>
            <a:off x="1667567" y="12160000"/>
            <a:ext cx="15018635" cy="4988286"/>
          </a:xfrm>
          <a:prstGeom prst="rect">
            <a:avLst/>
          </a:prstGeom>
          <a:solidFill>
            <a:schemeClr val="bg1"/>
          </a:solidFill>
          <a:ln w="38100" cmpd="dbl">
            <a:solidFill>
              <a:schemeClr val="tx1"/>
            </a:solidFill>
            <a:miter lim="800000"/>
            <a:headEnd/>
            <a:tailEnd/>
          </a:ln>
        </p:spPr>
        <p:txBody>
          <a:bodyPr wrap="square" lIns="48020" tIns="24010" rIns="48020" bIns="24010" anchor="ctr">
            <a:spAutoFit/>
          </a:bodyPr>
          <a:lstStyle>
            <a:lvl1pPr defTabSz="476250" eaLnBrk="0" hangingPunct="0">
              <a:defRPr sz="7200">
                <a:solidFill>
                  <a:schemeClr val="tx1"/>
                </a:solidFill>
                <a:latin typeface="Arial" charset="0"/>
                <a:ea typeface="ＭＳ Ｐゴシック" pitchFamily="-106" charset="-128"/>
              </a:defRPr>
            </a:lvl1pPr>
            <a:lvl2pPr marL="37931725" indent="-37474525" defTabSz="476250"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algn="ctr" eaLnBrk="1" hangingPunct="1"/>
            <a:r>
              <a:rPr lang="en-US" sz="6000" b="1" dirty="0">
                <a:cs typeface="Arial" charset="0"/>
              </a:rPr>
              <a:t>Supplemental in 1degx1deg</a:t>
            </a:r>
          </a:p>
          <a:p>
            <a:pPr eaLnBrk="1" hangingPunct="1"/>
            <a:endParaRPr lang="en-US" sz="4500" b="1" dirty="0">
              <a:cs typeface="Arial" charset="0"/>
            </a:endParaRPr>
          </a:p>
          <a:p>
            <a:pPr eaLnBrk="1" hangingPunct="1"/>
            <a:r>
              <a:rPr lang="en-US" sz="4800" b="1" dirty="0">
                <a:cs typeface="Arial" charset="0"/>
              </a:rPr>
              <a:t>Pressure level data:</a:t>
            </a:r>
            <a:r>
              <a:rPr lang="en-US" sz="6300" b="1" dirty="0">
                <a:cs typeface="Arial" charset="0"/>
              </a:rPr>
              <a:t> </a:t>
            </a:r>
            <a:r>
              <a:rPr lang="en-US" sz="4500" b="1" dirty="0"/>
              <a:t>31 levels</a:t>
            </a:r>
            <a:r>
              <a:rPr lang="en-US" sz="4500" b="1" dirty="0">
                <a:cs typeface="Arial" charset="0"/>
              </a:rPr>
              <a:t>,  </a:t>
            </a:r>
          </a:p>
          <a:p>
            <a:pPr eaLnBrk="1" hangingPunct="1"/>
            <a:r>
              <a:rPr lang="en-US" sz="4800" b="1" dirty="0">
                <a:cs typeface="Arial" charset="0"/>
              </a:rPr>
              <a:t>Potential temperature level data: </a:t>
            </a:r>
            <a:r>
              <a:rPr lang="en-US" sz="4200" b="1" dirty="0">
                <a:cs typeface="Arial" charset="0"/>
              </a:rPr>
              <a:t>315,330,350,370,530K</a:t>
            </a:r>
          </a:p>
          <a:p>
            <a:pPr eaLnBrk="1" hangingPunct="1"/>
            <a:r>
              <a:rPr lang="en-US" sz="4800" b="1" dirty="0">
                <a:cs typeface="Arial" charset="0"/>
              </a:rPr>
              <a:t>Selected  surface data for T511 NR</a:t>
            </a:r>
            <a:r>
              <a:rPr lang="en-US" sz="6300" b="1" dirty="0">
                <a:cs typeface="Arial" charset="0"/>
              </a:rPr>
              <a:t>:</a:t>
            </a:r>
            <a:endParaRPr lang="en-US" sz="4200" dirty="0"/>
          </a:p>
        </p:txBody>
      </p:sp>
      <p:sp>
        <p:nvSpPr>
          <p:cNvPr id="18436" name="Text Box 6"/>
          <p:cNvSpPr txBox="1">
            <a:spLocks noChangeArrowheads="1"/>
          </p:cNvSpPr>
          <p:nvPr/>
        </p:nvSpPr>
        <p:spPr bwMode="auto">
          <a:xfrm>
            <a:off x="1418395" y="24070118"/>
            <a:ext cx="32887594" cy="1706071"/>
          </a:xfrm>
          <a:prstGeom prst="rect">
            <a:avLst/>
          </a:prstGeom>
          <a:solidFill>
            <a:schemeClr val="bg1">
              <a:lumMod val="95000"/>
            </a:schemeClr>
          </a:solidFill>
          <a:ln w="9525">
            <a:noFill/>
            <a:miter lim="800000"/>
            <a:headEnd/>
            <a:tailEnd/>
          </a:ln>
        </p:spPr>
        <p:txBody>
          <a:bodyPr wrap="square" lIns="226608" tIns="113304" rIns="226608" bIns="113304">
            <a:spAutoFit/>
          </a:bodyPr>
          <a:lstStyle>
            <a:lvl1pPr defTabSz="2522538" eaLnBrk="0" hangingPunct="0">
              <a:defRPr sz="7200">
                <a:solidFill>
                  <a:schemeClr val="tx1"/>
                </a:solidFill>
                <a:latin typeface="Arial" charset="0"/>
                <a:ea typeface="ＭＳ Ｐゴシック" pitchFamily="-106" charset="-128"/>
              </a:defRPr>
            </a:lvl1pPr>
            <a:lvl2pPr marL="37931725" indent="-37474525" defTabSz="2522538"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r>
              <a:rPr lang="en-US" sz="4800" b="1" i="1" dirty="0">
                <a:solidFill>
                  <a:srgbClr val="C0004E"/>
                </a:solidFill>
              </a:rPr>
              <a:t>Note: </a:t>
            </a:r>
            <a:r>
              <a:rPr lang="en-US" altLang="ja-JP" sz="4800" b="1" i="1" dirty="0">
                <a:solidFill>
                  <a:srgbClr val="C0004E"/>
                </a:solidFill>
              </a:rPr>
              <a:t>This data must not be used for commercial purposes and re-distribution rights are not given. User </a:t>
            </a:r>
            <a:r>
              <a:rPr lang="en-US" altLang="ja-JP" sz="4800" b="1" i="1" dirty="0" err="1">
                <a:solidFill>
                  <a:srgbClr val="C0004E"/>
                </a:solidFill>
              </a:rPr>
              <a:t>lists</a:t>
            </a:r>
            <a:r>
              <a:rPr lang="en-US" altLang="ja-JP" sz="4800" b="1" i="1" dirty="0" err="1">
                <a:solidFill>
                  <a:srgbClr val="F2F2F2"/>
                </a:solidFill>
              </a:rPr>
              <a:t>lists</a:t>
            </a:r>
            <a:r>
              <a:rPr lang="en-US" altLang="ja-JP" sz="4800" b="1" i="1" dirty="0">
                <a:solidFill>
                  <a:srgbClr val="C0004E"/>
                </a:solidFill>
              </a:rPr>
              <a:t> are maintained by Michiko </a:t>
            </a:r>
            <a:r>
              <a:rPr lang="en-US" altLang="ja-JP" sz="4800" b="1" i="1" dirty="0" err="1">
                <a:solidFill>
                  <a:srgbClr val="C0004E"/>
                </a:solidFill>
              </a:rPr>
              <a:t>Masutani</a:t>
            </a:r>
            <a:r>
              <a:rPr lang="en-US" altLang="ja-JP" sz="4800" b="1" i="1" dirty="0">
                <a:solidFill>
                  <a:srgbClr val="C0004E"/>
                </a:solidFill>
              </a:rPr>
              <a:t> and ECMWF</a:t>
            </a:r>
            <a:endParaRPr lang="en-US" sz="4800" b="1" i="1" dirty="0">
              <a:solidFill>
                <a:srgbClr val="C0004E"/>
              </a:solidFill>
            </a:endParaRPr>
          </a:p>
        </p:txBody>
      </p:sp>
      <p:sp>
        <p:nvSpPr>
          <p:cNvPr id="18437" name="Rectangle 7"/>
          <p:cNvSpPr>
            <a:spLocks noChangeArrowheads="1"/>
          </p:cNvSpPr>
          <p:nvPr/>
        </p:nvSpPr>
        <p:spPr bwMode="auto">
          <a:xfrm>
            <a:off x="630858" y="457199"/>
            <a:ext cx="18352880" cy="3025093"/>
          </a:xfrm>
          <a:prstGeom prst="rect">
            <a:avLst/>
          </a:prstGeom>
          <a:solidFill>
            <a:schemeClr val="accent5">
              <a:lumMod val="20000"/>
              <a:lumOff val="80000"/>
            </a:schemeClr>
          </a:solidFill>
          <a:ln w="76200">
            <a:solidFill>
              <a:srgbClr val="0070C0"/>
            </a:solidFill>
            <a:miter lim="800000"/>
            <a:headEnd/>
            <a:tailEnd/>
          </a:ln>
        </p:spPr>
        <p:txBody>
          <a:bodyPr lIns="47260" tIns="24577" rIns="47260" bIns="24577" anchor="ctr"/>
          <a:lstStyle/>
          <a:p>
            <a:pPr algn="ctr" defTabSz="916294" eaLnBrk="0" hangingPunct="0">
              <a:lnSpc>
                <a:spcPts val="11163"/>
              </a:lnSpc>
              <a:tabLst>
                <a:tab pos="0" algn="l"/>
                <a:tab pos="457351" algn="l"/>
                <a:tab pos="916294" algn="l"/>
                <a:tab pos="1387937" algn="l"/>
                <a:tab pos="1845288" algn="l"/>
                <a:tab pos="2302642" algn="l"/>
                <a:tab pos="2775873" algn="l"/>
                <a:tab pos="3233225" algn="l"/>
                <a:tab pos="3690576" algn="l"/>
                <a:tab pos="4163810" algn="l"/>
                <a:tab pos="4606870" algn="l"/>
                <a:tab pos="5078512" algn="l"/>
                <a:tab pos="5537455" algn="l"/>
                <a:tab pos="6009098" algn="l"/>
                <a:tab pos="6466449" algn="l"/>
                <a:tab pos="6925392" algn="l"/>
                <a:tab pos="7382743" algn="l"/>
                <a:tab pos="7840094" algn="l"/>
                <a:tab pos="8311740" algn="l"/>
                <a:tab pos="8770680" algn="l"/>
                <a:tab pos="9242323" algn="l"/>
              </a:tabLst>
              <a:defRPr/>
            </a:pPr>
            <a:r>
              <a:rPr lang="en-GB" sz="9300" dirty="0">
                <a:ln>
                  <a:solidFill>
                    <a:schemeClr val="tx1"/>
                  </a:solidFill>
                </a:ln>
                <a:latin typeface="Times New Roman" pitchFamily="-106" charset="0"/>
                <a:cs typeface="ＭＳ Ｐゴシック" pitchFamily="-106" charset="-128"/>
              </a:rPr>
              <a:t>Joint OSSE Nature Run by ECMWF</a:t>
            </a:r>
            <a:endParaRPr lang="en-GB" sz="6300" dirty="0">
              <a:latin typeface="Arial" pitchFamily="-106" charset="0"/>
              <a:cs typeface="ＭＳ Ｐゴシック" pitchFamily="-106" charset="-128"/>
            </a:endParaRPr>
          </a:p>
        </p:txBody>
      </p:sp>
      <p:sp>
        <p:nvSpPr>
          <p:cNvPr id="18438" name="Rectangle 8"/>
          <p:cNvSpPr>
            <a:spLocks noChangeArrowheads="1"/>
          </p:cNvSpPr>
          <p:nvPr/>
        </p:nvSpPr>
        <p:spPr bwMode="auto">
          <a:xfrm>
            <a:off x="1667570" y="6820326"/>
            <a:ext cx="15681738" cy="46482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47260" tIns="24577" rIns="47260" bIns="24577" anchor="ctr"/>
          <a:lstStyle/>
          <a:p>
            <a:pPr algn="ctr" defTabSz="916294" eaLnBrk="0" hangingPunct="0">
              <a:lnSpc>
                <a:spcPct val="80000"/>
              </a:lnSpc>
              <a:spcBef>
                <a:spcPts val="565"/>
              </a:spcBef>
              <a:tabLst>
                <a:tab pos="457351" algn="l"/>
                <a:tab pos="916294" algn="l"/>
                <a:tab pos="1387937" algn="l"/>
                <a:tab pos="1845288" algn="l"/>
                <a:tab pos="2302642" algn="l"/>
                <a:tab pos="2761582" algn="l"/>
                <a:tab pos="3233225" algn="l"/>
                <a:tab pos="3690576" algn="l"/>
                <a:tab pos="4149518" algn="l"/>
                <a:tab pos="4606870" algn="l"/>
                <a:tab pos="5078512" algn="l"/>
                <a:tab pos="5537455" algn="l"/>
                <a:tab pos="6009098" algn="l"/>
                <a:tab pos="6452157" algn="l"/>
                <a:tab pos="6925392" algn="l"/>
                <a:tab pos="7368451" algn="l"/>
                <a:tab pos="7840094" algn="l"/>
                <a:tab pos="8311740" algn="l"/>
                <a:tab pos="8770680" algn="l"/>
                <a:tab pos="9228031" algn="l"/>
              </a:tabLst>
            </a:pPr>
            <a:r>
              <a:rPr lang="en-GB" sz="6000" b="1" dirty="0"/>
              <a:t>ECMWF Nature run used at NOAA</a:t>
            </a:r>
          </a:p>
          <a:p>
            <a:pPr algn="ctr" defTabSz="916294" eaLnBrk="0" hangingPunct="0">
              <a:lnSpc>
                <a:spcPct val="80000"/>
              </a:lnSpc>
              <a:spcBef>
                <a:spcPts val="565"/>
              </a:spcBef>
              <a:tabLst>
                <a:tab pos="457351" algn="l"/>
                <a:tab pos="916294" algn="l"/>
                <a:tab pos="1387937" algn="l"/>
                <a:tab pos="1845288" algn="l"/>
                <a:tab pos="2302642" algn="l"/>
                <a:tab pos="2761582" algn="l"/>
                <a:tab pos="3233225" algn="l"/>
                <a:tab pos="3690576" algn="l"/>
                <a:tab pos="4149518" algn="l"/>
                <a:tab pos="4606870" algn="l"/>
                <a:tab pos="5078512" algn="l"/>
                <a:tab pos="5537455" algn="l"/>
                <a:tab pos="6009098" algn="l"/>
                <a:tab pos="6452157" algn="l"/>
                <a:tab pos="6925392" algn="l"/>
                <a:tab pos="7368451" algn="l"/>
                <a:tab pos="7840094" algn="l"/>
                <a:tab pos="8311740" algn="l"/>
                <a:tab pos="8770680" algn="l"/>
                <a:tab pos="9228031" algn="l"/>
              </a:tabLst>
            </a:pPr>
            <a:r>
              <a:rPr lang="en-GB" sz="6000" b="1" dirty="0"/>
              <a:t>Spectral resolution :  T511 </a:t>
            </a:r>
          </a:p>
          <a:p>
            <a:pPr algn="ctr" defTabSz="916294" eaLnBrk="0" hangingPunct="0">
              <a:lnSpc>
                <a:spcPct val="80000"/>
              </a:lnSpc>
              <a:spcBef>
                <a:spcPts val="565"/>
              </a:spcBef>
              <a:tabLst>
                <a:tab pos="457351" algn="l"/>
                <a:tab pos="916294" algn="l"/>
                <a:tab pos="1387937" algn="l"/>
                <a:tab pos="1845288" algn="l"/>
                <a:tab pos="2302642" algn="l"/>
                <a:tab pos="2761582" algn="l"/>
                <a:tab pos="3233225" algn="l"/>
                <a:tab pos="3690576" algn="l"/>
                <a:tab pos="4149518" algn="l"/>
                <a:tab pos="4606870" algn="l"/>
                <a:tab pos="5078512" algn="l"/>
                <a:tab pos="5537455" algn="l"/>
                <a:tab pos="6009098" algn="l"/>
                <a:tab pos="6452157" algn="l"/>
                <a:tab pos="6925392" algn="l"/>
                <a:tab pos="7368451" algn="l"/>
                <a:tab pos="7840094" algn="l"/>
                <a:tab pos="8311740" algn="l"/>
                <a:tab pos="8770680" algn="l"/>
                <a:tab pos="9228031" algn="l"/>
              </a:tabLst>
            </a:pPr>
            <a:r>
              <a:rPr lang="en-GB" sz="6000" b="1" dirty="0"/>
              <a:t>13 month long. Starting May 1st,2005</a:t>
            </a:r>
          </a:p>
          <a:p>
            <a:pPr algn="ctr" defTabSz="916294" eaLnBrk="0" hangingPunct="0">
              <a:lnSpc>
                <a:spcPct val="80000"/>
              </a:lnSpc>
              <a:spcBef>
                <a:spcPts val="450"/>
              </a:spcBef>
              <a:tabLst>
                <a:tab pos="457351" algn="l"/>
                <a:tab pos="916294" algn="l"/>
                <a:tab pos="1387937" algn="l"/>
                <a:tab pos="1845288" algn="l"/>
                <a:tab pos="2302642" algn="l"/>
                <a:tab pos="2761582" algn="l"/>
                <a:tab pos="3233225" algn="l"/>
                <a:tab pos="3690576" algn="l"/>
                <a:tab pos="4149518" algn="l"/>
                <a:tab pos="4606870" algn="l"/>
                <a:tab pos="5078512" algn="l"/>
                <a:tab pos="5537455" algn="l"/>
                <a:tab pos="6009098" algn="l"/>
                <a:tab pos="6452157" algn="l"/>
                <a:tab pos="6925392" algn="l"/>
                <a:tab pos="7368451" algn="l"/>
                <a:tab pos="7840094" algn="l"/>
                <a:tab pos="8311740" algn="l"/>
                <a:tab pos="8770680" algn="l"/>
                <a:tab pos="9228031" algn="l"/>
              </a:tabLst>
            </a:pPr>
            <a:r>
              <a:rPr lang="en-GB" sz="6000" b="1" dirty="0"/>
              <a:t>Vertical levels:  L91, 3 hourly dump</a:t>
            </a:r>
          </a:p>
          <a:p>
            <a:pPr algn="ctr" defTabSz="916294" eaLnBrk="0" hangingPunct="0">
              <a:lnSpc>
                <a:spcPct val="80000"/>
              </a:lnSpc>
              <a:spcBef>
                <a:spcPts val="450"/>
              </a:spcBef>
              <a:tabLst>
                <a:tab pos="457351" algn="l"/>
                <a:tab pos="916294" algn="l"/>
                <a:tab pos="1387937" algn="l"/>
                <a:tab pos="1845288" algn="l"/>
                <a:tab pos="2302642" algn="l"/>
                <a:tab pos="2761582" algn="l"/>
                <a:tab pos="3233225" algn="l"/>
                <a:tab pos="3690576" algn="l"/>
                <a:tab pos="4149518" algn="l"/>
                <a:tab pos="4606870" algn="l"/>
                <a:tab pos="5078512" algn="l"/>
                <a:tab pos="5537455" algn="l"/>
                <a:tab pos="6009098" algn="l"/>
                <a:tab pos="6452157" algn="l"/>
                <a:tab pos="6925392" algn="l"/>
                <a:tab pos="7368451" algn="l"/>
                <a:tab pos="7840094" algn="l"/>
                <a:tab pos="8311740" algn="l"/>
                <a:tab pos="8770680" algn="l"/>
                <a:tab pos="9228031" algn="l"/>
              </a:tabLst>
            </a:pPr>
            <a:r>
              <a:rPr lang="en-GB" sz="6000" b="1" dirty="0"/>
              <a:t>Daily SST and  ICE:  provided by NCEP</a:t>
            </a:r>
          </a:p>
          <a:p>
            <a:pPr algn="ctr" defTabSz="916294" eaLnBrk="0" hangingPunct="0">
              <a:lnSpc>
                <a:spcPct val="80000"/>
              </a:lnSpc>
              <a:spcBef>
                <a:spcPts val="450"/>
              </a:spcBef>
              <a:tabLst>
                <a:tab pos="457351" algn="l"/>
                <a:tab pos="916294" algn="l"/>
                <a:tab pos="1387937" algn="l"/>
                <a:tab pos="1845288" algn="l"/>
                <a:tab pos="2302642" algn="l"/>
                <a:tab pos="2761582" algn="l"/>
                <a:tab pos="3233225" algn="l"/>
                <a:tab pos="3690576" algn="l"/>
                <a:tab pos="4149518" algn="l"/>
                <a:tab pos="4606870" algn="l"/>
                <a:tab pos="5078512" algn="l"/>
                <a:tab pos="5537455" algn="l"/>
                <a:tab pos="6009098" algn="l"/>
                <a:tab pos="6452157" algn="l"/>
                <a:tab pos="6925392" algn="l"/>
                <a:tab pos="7368451" algn="l"/>
                <a:tab pos="7840094" algn="l"/>
                <a:tab pos="8311740" algn="l"/>
                <a:tab pos="8770680" algn="l"/>
                <a:tab pos="9228031" algn="l"/>
              </a:tabLst>
            </a:pPr>
            <a:r>
              <a:rPr lang="en-US" sz="6000" b="1" dirty="0">
                <a:solidFill>
                  <a:srgbClr val="000000"/>
                </a:solidFill>
              </a:rPr>
              <a:t>Model: Version cy31r1</a:t>
            </a:r>
            <a:r>
              <a:rPr lang="en-US" sz="6000" b="1" dirty="0"/>
              <a:t> </a:t>
            </a:r>
          </a:p>
        </p:txBody>
      </p:sp>
      <p:sp>
        <p:nvSpPr>
          <p:cNvPr id="18442" name="Rectangle 7"/>
          <p:cNvSpPr>
            <a:spLocks noChangeArrowheads="1"/>
          </p:cNvSpPr>
          <p:nvPr/>
        </p:nvSpPr>
        <p:spPr bwMode="auto">
          <a:xfrm>
            <a:off x="775569" y="4130422"/>
            <a:ext cx="17526001" cy="1938705"/>
          </a:xfrm>
          <a:prstGeom prst="rect">
            <a:avLst/>
          </a:prstGeom>
          <a:noFill/>
          <a:ln w="3816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lIns="47260" tIns="24577" rIns="47260" bIns="24577" anchor="ctr"/>
          <a:lstStyle/>
          <a:p>
            <a:pPr algn="ctr" defTabSz="916294" eaLnBrk="0" hangingPunct="0">
              <a:tabLst>
                <a:tab pos="0" algn="l"/>
                <a:tab pos="457351" algn="l"/>
                <a:tab pos="916294" algn="l"/>
                <a:tab pos="1387937" algn="l"/>
                <a:tab pos="1845288" algn="l"/>
                <a:tab pos="2302642" algn="l"/>
                <a:tab pos="2775873" algn="l"/>
                <a:tab pos="3233225" algn="l"/>
                <a:tab pos="3690576" algn="l"/>
                <a:tab pos="4163810" algn="l"/>
                <a:tab pos="4606870" algn="l"/>
                <a:tab pos="5078512" algn="l"/>
                <a:tab pos="5537455" algn="l"/>
                <a:tab pos="6009098" algn="l"/>
                <a:tab pos="6466449" algn="l"/>
                <a:tab pos="6925392" algn="l"/>
                <a:tab pos="7382743" algn="l"/>
                <a:tab pos="7840094" algn="l"/>
                <a:tab pos="8311740" algn="l"/>
                <a:tab pos="8770680" algn="l"/>
                <a:tab pos="9242323" algn="l"/>
              </a:tabLst>
            </a:pPr>
            <a:r>
              <a:rPr lang="en-GB" sz="5400" dirty="0"/>
              <a:t>Based on discussion with JCSDA, NCEP, GMAO, GLA, SIVO, SWA, NESDIS, ESRL, and ECMWF </a:t>
            </a:r>
          </a:p>
        </p:txBody>
      </p:sp>
      <p:sp>
        <p:nvSpPr>
          <p:cNvPr id="12" name="Text Box 2"/>
          <p:cNvSpPr txBox="1">
            <a:spLocks noChangeArrowheads="1"/>
          </p:cNvSpPr>
          <p:nvPr/>
        </p:nvSpPr>
        <p:spPr bwMode="auto">
          <a:xfrm>
            <a:off x="2390932" y="18257955"/>
            <a:ext cx="14295269" cy="3105178"/>
          </a:xfrm>
          <a:prstGeom prst="rect">
            <a:avLst/>
          </a:prstGeom>
          <a:solidFill>
            <a:schemeClr val="bg1">
              <a:lumMod val="95000"/>
            </a:schemeClr>
          </a:solidFill>
          <a:ln w="9525">
            <a:solidFill>
              <a:srgbClr val="0000FF"/>
            </a:solidFill>
            <a:miter lim="800000"/>
            <a:headEnd/>
            <a:tailEnd/>
          </a:ln>
        </p:spPr>
        <p:txBody>
          <a:bodyPr wrap="square" lIns="149116" tIns="74558" rIns="149116" bIns="74558">
            <a:spAutoFit/>
          </a:bodyPr>
          <a:lstStyle/>
          <a:p>
            <a:pPr>
              <a:defRPr/>
            </a:pPr>
            <a:r>
              <a:rPr lang="en-US" sz="4800" dirty="0" err="1">
                <a:latin typeface="Times New Roman" pitchFamily="-106" charset="0"/>
                <a:cs typeface="ＭＳ Ｐゴシック" pitchFamily="-106" charset="-128"/>
              </a:rPr>
              <a:t>Andersson</a:t>
            </a:r>
            <a:r>
              <a:rPr lang="en-US" sz="4800" dirty="0">
                <a:latin typeface="Times New Roman" pitchFamily="-106" charset="0"/>
                <a:cs typeface="ＭＳ Ｐゴシック" pitchFamily="-106" charset="-128"/>
              </a:rPr>
              <a:t>, Erik and Michiko Masutani 2010:  Collaboration on Observing System Simulation Experiments (Joint OSSE), ECMWF News Letter No. 123, Spring 2010, 14-16. </a:t>
            </a:r>
          </a:p>
        </p:txBody>
      </p:sp>
      <p:pic>
        <p:nvPicPr>
          <p:cNvPr id="18" name="Picture 2" descr="TOTCC_ALL_Comp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8400" y="3541824"/>
            <a:ext cx="6391584" cy="5602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95594" y="769416"/>
            <a:ext cx="11829016" cy="2308325"/>
          </a:xfrm>
          <a:prstGeom prst="rect">
            <a:avLst/>
          </a:prstGeom>
          <a:noFill/>
          <a:ln>
            <a:solidFill>
              <a:srgbClr val="0070C0"/>
            </a:solidFill>
          </a:ln>
        </p:spPr>
        <p:txBody>
          <a:bodyPr wrap="none" lIns="91471" tIns="45734" rIns="91471" bIns="45734" rtlCol="0">
            <a:spAutoFit/>
          </a:bodyPr>
          <a:lstStyle/>
          <a:p>
            <a:pPr algn="ctr"/>
            <a:r>
              <a:rPr lang="en-US" dirty="0" smtClean="0"/>
              <a:t>Evaluation of Nature Run cloud</a:t>
            </a:r>
          </a:p>
          <a:p>
            <a:pPr algn="ctr"/>
            <a:r>
              <a:rPr lang="en-US" dirty="0" smtClean="0"/>
              <a:t>Steve Greco (SWA)</a:t>
            </a:r>
            <a:endParaRPr lang="en-US" dirty="0"/>
          </a:p>
        </p:txBody>
      </p:sp>
      <p:pic>
        <p:nvPicPr>
          <p:cNvPr id="24" name="Picture 2" descr="orgcloudT5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33792" y="9954162"/>
            <a:ext cx="6396037" cy="6508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djcloudT5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40582" y="9829800"/>
            <a:ext cx="7191751" cy="73184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ce&amp;wa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68124" y="17938085"/>
            <a:ext cx="11907475" cy="5337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591116655"/>
              </p:ext>
            </p:extLst>
          </p:nvPr>
        </p:nvGraphicFramePr>
        <p:xfrm>
          <a:off x="20421601" y="3248587"/>
          <a:ext cx="7609838" cy="5777569"/>
        </p:xfrm>
        <a:graphic>
          <a:graphicData uri="http://schemas.openxmlformats.org/presentationml/2006/ole">
            <mc:AlternateContent xmlns:mc="http://schemas.openxmlformats.org/markup-compatibility/2006">
              <mc:Choice xmlns:v="urn:schemas-microsoft-com:vml" Requires="v">
                <p:oleObj spid="_x0000_s1038" name="Document" r:id="rId7" imgW="5630040" imgH="4006800" progId="Word.Document.8">
                  <p:embed/>
                </p:oleObj>
              </mc:Choice>
              <mc:Fallback>
                <p:oleObj name="Document" r:id="rId7" imgW="5630040" imgH="4006800" progId="Word.Document.8">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21601" y="3248587"/>
                        <a:ext cx="7609838" cy="5777569"/>
                      </a:xfrm>
                      <a:prstGeom prst="rect">
                        <a:avLst/>
                      </a:prstGeom>
                      <a:noFill/>
                      <a:ln>
                        <a:noFill/>
                      </a:ln>
                      <a:effectLst/>
                      <a:extLst/>
                    </p:spPr>
                  </p:pic>
                </p:oleObj>
              </mc:Fallback>
            </mc:AlternateContent>
          </a:graphicData>
        </a:graphic>
      </p:graphicFrame>
      <p:sp>
        <p:nvSpPr>
          <p:cNvPr id="3" name="Date Placeholder 2"/>
          <p:cNvSpPr>
            <a:spLocks noGrp="1"/>
          </p:cNvSpPr>
          <p:nvPr>
            <p:ph type="dt" sz="half" idx="10"/>
          </p:nvPr>
        </p:nvSpPr>
        <p:spPr/>
        <p:txBody>
          <a:bodyPr/>
          <a:lstStyle/>
          <a:p>
            <a:r>
              <a:rPr lang="en-US" smtClean="0"/>
              <a:t>1/9/2012</a:t>
            </a:r>
            <a:endParaRPr lang="en-US"/>
          </a:p>
        </p:txBody>
      </p:sp>
      <p:sp>
        <p:nvSpPr>
          <p:cNvPr id="5" name="Footer Placeholder 4"/>
          <p:cNvSpPr>
            <a:spLocks noGrp="1"/>
          </p:cNvSpPr>
          <p:nvPr>
            <p:ph type="ftr" sz="quarter" idx="11"/>
          </p:nvPr>
        </p:nvSpPr>
        <p:spPr/>
        <p:txBody>
          <a:bodyPr/>
          <a:lstStyle/>
          <a:p>
            <a:r>
              <a:rPr lang="en-US" smtClean="0"/>
              <a:t>9th Future Sat.  AMS2013</a:t>
            </a:r>
            <a:endParaRPr lang="en-US"/>
          </a:p>
        </p:txBody>
      </p:sp>
    </p:spTree>
    <p:extLst>
      <p:ext uri="{BB962C8B-B14F-4D97-AF65-F5344CB8AC3E}">
        <p14:creationId xmlns:p14="http://schemas.microsoft.com/office/powerpoint/2010/main" val="34066532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784226" y="609599"/>
            <a:ext cx="32289752" cy="5410202"/>
          </a:xfrm>
          <a:prstGeom prst="rect">
            <a:avLst/>
          </a:prstGeom>
          <a:solidFill>
            <a:schemeClr val="accent5">
              <a:lumMod val="20000"/>
              <a:lumOff val="80000"/>
            </a:schemeClr>
          </a:solidFill>
          <a:ln w="76200" cmpd="dbl">
            <a:solidFill>
              <a:srgbClr val="002060"/>
            </a:solidFill>
            <a:prstDash val="solid"/>
            <a:miter lim="800000"/>
            <a:headEnd/>
            <a:tailEnd/>
          </a:ln>
        </p:spPr>
        <p:txBody>
          <a:bodyPr lIns="196060" tIns="98033" rIns="196060" bIns="98033" anchor="ctr"/>
          <a:lstStyle/>
          <a:p>
            <a:pPr algn="ctr" defTabSz="5218433"/>
            <a:r>
              <a:rPr lang="en-US" b="1" dirty="0" smtClean="0">
                <a:latin typeface="Times New Roman" pitchFamily="18" charset="0"/>
                <a:cs typeface="Times New Roman" pitchFamily="18" charset="0"/>
              </a:rPr>
              <a:t>Simulated observation for Control experiments </a:t>
            </a:r>
          </a:p>
          <a:p>
            <a:pPr algn="ctr" defTabSz="5218433"/>
            <a:r>
              <a:rPr lang="en-US" b="1" dirty="0" smtClean="0">
                <a:latin typeface="Times New Roman" pitchFamily="18" charset="0"/>
                <a:cs typeface="Times New Roman" pitchFamily="18" charset="0"/>
              </a:rPr>
              <a:t>posted  </a:t>
            </a:r>
            <a:r>
              <a:rPr lang="en-US" b="1" dirty="0">
                <a:latin typeface="Times New Roman" pitchFamily="18" charset="0"/>
                <a:cs typeface="Times New Roman" pitchFamily="18" charset="0"/>
              </a:rPr>
              <a:t>from NASA/NCCS portal and </a:t>
            </a:r>
            <a:r>
              <a:rPr lang="en-US" b="1" dirty="0" smtClean="0">
                <a:latin typeface="Times New Roman" pitchFamily="18" charset="0"/>
                <a:cs typeface="Times New Roman" pitchFamily="18" charset="0"/>
              </a:rPr>
              <a:t>NCAR</a:t>
            </a:r>
          </a:p>
          <a:p>
            <a:pPr algn="ctr" defTabSz="5218433"/>
            <a:r>
              <a:rPr lang="en-US" b="1" dirty="0" smtClean="0">
                <a:latin typeface="Times New Roman" pitchFamily="18" charset="0"/>
                <a:cs typeface="Times New Roman" pitchFamily="18" charset="0"/>
              </a:rPr>
              <a:t>- Entire Nature run Period - </a:t>
            </a:r>
          </a:p>
          <a:p>
            <a:pPr algn="ctr" defTabSz="5218433"/>
            <a:r>
              <a:rPr lang="en-US" dirty="0" smtClean="0"/>
              <a:t>Michiko </a:t>
            </a:r>
            <a:r>
              <a:rPr lang="en-US" dirty="0" err="1" smtClean="0"/>
              <a:t>Masutani</a:t>
            </a:r>
            <a:r>
              <a:rPr lang="en-US" dirty="0" smtClean="0"/>
              <a:t> and Jack </a:t>
            </a:r>
            <a:r>
              <a:rPr lang="en-US" dirty="0" err="1" smtClean="0"/>
              <a:t>Woollen</a:t>
            </a:r>
            <a:r>
              <a:rPr lang="en-US" dirty="0" smtClean="0"/>
              <a:t> (NOAA/NCEP/EMC)</a:t>
            </a:r>
            <a:endParaRPr lang="en-US" dirty="0"/>
          </a:p>
        </p:txBody>
      </p:sp>
      <p:sp>
        <p:nvSpPr>
          <p:cNvPr id="5" name="Text Box 5"/>
          <p:cNvSpPr txBox="1">
            <a:spLocks noChangeArrowheads="1"/>
          </p:cNvSpPr>
          <p:nvPr/>
        </p:nvSpPr>
        <p:spPr bwMode="auto">
          <a:xfrm>
            <a:off x="1353961" y="8910394"/>
            <a:ext cx="17542443" cy="14873686"/>
          </a:xfrm>
          <a:prstGeom prst="rect">
            <a:avLst/>
          </a:prstGeom>
          <a:solidFill>
            <a:schemeClr val="accent2">
              <a:lumMod val="20000"/>
              <a:lumOff val="80000"/>
            </a:schemeClr>
          </a:solidFill>
          <a:ln w="9525">
            <a:solidFill>
              <a:schemeClr val="accent2">
                <a:lumMod val="75000"/>
              </a:schemeClr>
            </a:solidFill>
            <a:miter lim="800000"/>
            <a:headEnd/>
            <a:tailEnd/>
          </a:ln>
        </p:spPr>
        <p:txBody>
          <a:bodyPr wrap="square" lIns="84177" tIns="42091" rIns="84177" bIns="42091">
            <a:spAutoFit/>
          </a:bodyPr>
          <a:lstStyle>
            <a:lvl1pPr defTabSz="233363" eaLnBrk="0" hangingPunct="0">
              <a:defRPr sz="2400">
                <a:solidFill>
                  <a:schemeClr val="tx1"/>
                </a:solidFill>
                <a:latin typeface="Arial" charset="0"/>
                <a:ea typeface="ＭＳ Ｐゴシック" pitchFamily="-106" charset="-128"/>
              </a:defRPr>
            </a:lvl1pPr>
            <a:lvl2pPr marL="37931725" indent="-37474525" defTabSz="233363"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sz="6000" b="1" dirty="0"/>
              <a:t>NASA/NCCS </a:t>
            </a:r>
          </a:p>
          <a:p>
            <a:r>
              <a:rPr lang="en-US" sz="6000" dirty="0">
                <a:hlinkClick r:id="rId2"/>
              </a:rPr>
              <a:t>http://portal.nccs.nasa.gov/osse/index.pl</a:t>
            </a:r>
            <a:endParaRPr lang="en-US" sz="6000" dirty="0"/>
          </a:p>
          <a:p>
            <a:r>
              <a:rPr lang="en-US" sz="6000" i="1" dirty="0">
                <a:latin typeface="Times New Roman" pitchFamily="18" charset="0"/>
                <a:cs typeface="Times New Roman" pitchFamily="18" charset="0"/>
              </a:rPr>
              <a:t>ID and Password required</a:t>
            </a:r>
          </a:p>
          <a:p>
            <a:endParaRPr lang="en-US" sz="6000" dirty="0"/>
          </a:p>
          <a:p>
            <a:r>
              <a:rPr lang="en-US" sz="6000" dirty="0"/>
              <a:t> </a:t>
            </a:r>
            <a:r>
              <a:rPr lang="en-US" sz="6000" dirty="0">
                <a:hlinkClick r:id="rId3"/>
              </a:rPr>
              <a:t>http://portal.nccs.nasa.gov/josse/index.pl</a:t>
            </a:r>
            <a:r>
              <a:rPr lang="en-US" sz="6000" dirty="0"/>
              <a:t> </a:t>
            </a:r>
          </a:p>
          <a:p>
            <a:endParaRPr lang="en-US" sz="6000" dirty="0"/>
          </a:p>
          <a:p>
            <a:r>
              <a:rPr lang="en-US" sz="6000" dirty="0"/>
              <a:t>Ellen Salmon  </a:t>
            </a:r>
            <a:r>
              <a:rPr lang="en-US" sz="6000" dirty="0">
                <a:hlinkClick r:id="rId4"/>
              </a:rPr>
              <a:t>Ellen.M.Salmon@NASA.gov</a:t>
            </a:r>
            <a:endParaRPr lang="en-US" sz="6000" dirty="0"/>
          </a:p>
          <a:p>
            <a:r>
              <a:rPr lang="en-US" sz="6000" dirty="0"/>
              <a:t>Bill McHale  </a:t>
            </a:r>
            <a:r>
              <a:rPr lang="en-US" sz="6000" dirty="0">
                <a:hlinkClick r:id="rId5"/>
              </a:rPr>
              <a:t>wmchale@nccs.nasa.gov</a:t>
            </a:r>
            <a:endParaRPr lang="en-US" sz="6000" dirty="0"/>
          </a:p>
          <a:p>
            <a:r>
              <a:rPr lang="en-US" sz="6000" dirty="0"/>
              <a:t> </a:t>
            </a:r>
            <a:endParaRPr lang="en-US" sz="6000" b="1" dirty="0">
              <a:solidFill>
                <a:schemeClr val="accent1"/>
              </a:solidFill>
            </a:endParaRPr>
          </a:p>
          <a:p>
            <a:r>
              <a:rPr lang="en-US" sz="6000" b="1" dirty="0"/>
              <a:t>NCAR</a:t>
            </a:r>
          </a:p>
          <a:p>
            <a:r>
              <a:rPr lang="en-US" sz="6000" b="1" dirty="0"/>
              <a:t>Currently saved in  HPSS   </a:t>
            </a:r>
          </a:p>
          <a:p>
            <a:r>
              <a:rPr lang="en-US" sz="6000" b="1" dirty="0"/>
              <a:t>Data ID:   </a:t>
            </a:r>
            <a:r>
              <a:rPr lang="en-US" sz="6000" dirty="0"/>
              <a:t> ds621.0</a:t>
            </a:r>
          </a:p>
          <a:p>
            <a:r>
              <a:rPr lang="en-US" sz="6000" dirty="0">
                <a:hlinkClick r:id="rId6"/>
              </a:rPr>
              <a:t>http://dss.ucar.edu/datasets/ds621.0/matrix.html</a:t>
            </a:r>
            <a:r>
              <a:rPr lang="en-US" sz="6000" dirty="0"/>
              <a:t> </a:t>
            </a:r>
          </a:p>
          <a:p>
            <a:r>
              <a:rPr lang="en-US" sz="6000" dirty="0"/>
              <a:t>Contact:</a:t>
            </a:r>
          </a:p>
          <a:p>
            <a:r>
              <a:rPr lang="en-US" sz="6000" dirty="0"/>
              <a:t>Chi-Fan Shih      </a:t>
            </a:r>
            <a:r>
              <a:rPr lang="en-US" sz="6000" dirty="0">
                <a:hlinkClick r:id="rId7"/>
              </a:rPr>
              <a:t>chifan@ucar.edu</a:t>
            </a:r>
            <a:endParaRPr lang="en-US" sz="6000" dirty="0"/>
          </a:p>
          <a:p>
            <a:r>
              <a:rPr lang="en-US" sz="6000" dirty="0"/>
              <a:t>Steven Worley     </a:t>
            </a:r>
            <a:r>
              <a:rPr lang="en-US" sz="6000" dirty="0">
                <a:hlinkClick r:id="rId8"/>
              </a:rPr>
              <a:t>worley@ucar.edu</a:t>
            </a:r>
            <a:endParaRPr lang="en-US" sz="6000" dirty="0"/>
          </a:p>
        </p:txBody>
      </p:sp>
      <p:sp>
        <p:nvSpPr>
          <p:cNvPr id="7" name="TextBox 6"/>
          <p:cNvSpPr txBox="1"/>
          <p:nvPr/>
        </p:nvSpPr>
        <p:spPr>
          <a:xfrm>
            <a:off x="20447114" y="8223879"/>
            <a:ext cx="14282049" cy="7471612"/>
          </a:xfrm>
          <a:prstGeom prst="rect">
            <a:avLst/>
          </a:prstGeom>
          <a:solidFill>
            <a:schemeClr val="accent3">
              <a:lumMod val="20000"/>
              <a:lumOff val="80000"/>
            </a:schemeClr>
          </a:solidFill>
          <a:ln>
            <a:solidFill>
              <a:schemeClr val="accent3">
                <a:lumMod val="75000"/>
              </a:schemeClr>
            </a:solidFill>
          </a:ln>
        </p:spPr>
        <p:txBody>
          <a:bodyPr wrap="square" lIns="84177" tIns="42091" rIns="84177" bIns="42091">
            <a:spAutoFit/>
          </a:bodyPr>
          <a:lstStyle/>
          <a:p>
            <a:pPr>
              <a:defRPr/>
            </a:pPr>
            <a:r>
              <a:rPr lang="en-US" sz="4800" b="1" dirty="0">
                <a:latin typeface="Arial" pitchFamily="-105" charset="0"/>
                <a:ea typeface="ＭＳ Ｐゴシック" pitchFamily="-105" charset="-128"/>
                <a:cs typeface="ＭＳ Ｐゴシック" pitchFamily="-105" charset="-128"/>
              </a:rPr>
              <a:t>Simulated radiance data, </a:t>
            </a:r>
          </a:p>
          <a:p>
            <a:pPr>
              <a:defRPr/>
            </a:pPr>
            <a:endParaRPr lang="en-US" sz="4800" dirty="0">
              <a:latin typeface="Arial" pitchFamily="-105" charset="0"/>
              <a:ea typeface="ＭＳ Ｐゴシック" pitchFamily="-105" charset="-128"/>
              <a:cs typeface="ＭＳ Ｐゴシック" pitchFamily="-105" charset="-128"/>
            </a:endParaRPr>
          </a:p>
          <a:p>
            <a:pPr>
              <a:defRPr/>
            </a:pPr>
            <a:r>
              <a:rPr lang="en-US" sz="4800" dirty="0">
                <a:latin typeface="Arial" pitchFamily="-105" charset="0"/>
                <a:ea typeface="ＭＳ Ｐゴシック" pitchFamily="-105" charset="-128"/>
                <a:cs typeface="ＭＳ Ｐゴシック" pitchFamily="-105" charset="-128"/>
              </a:rPr>
              <a:t>with and without MASK in BUFR format for entire Nature run period</a:t>
            </a:r>
          </a:p>
          <a:p>
            <a:pPr>
              <a:defRPr/>
            </a:pPr>
            <a:endParaRPr lang="en-US" sz="4800" dirty="0">
              <a:latin typeface="Arial" pitchFamily="-105" charset="0"/>
              <a:ea typeface="ＭＳ Ｐゴシック" pitchFamily="-105" charset="-128"/>
              <a:cs typeface="ＭＳ Ｐゴシック" pitchFamily="-105" charset="-128"/>
            </a:endParaRPr>
          </a:p>
          <a:p>
            <a:pPr>
              <a:defRPr/>
            </a:pPr>
            <a:r>
              <a:rPr lang="en-US" sz="4800" dirty="0">
                <a:latin typeface="Arial" pitchFamily="-105" charset="0"/>
                <a:ea typeface="ＭＳ Ｐゴシック" pitchFamily="-105" charset="-128"/>
                <a:cs typeface="ＭＳ Ｐゴシック" pitchFamily="-105" charset="-128"/>
              </a:rPr>
              <a:t>Type of radiance data and location used for reanalysis from May 2005-May2006</a:t>
            </a:r>
          </a:p>
          <a:p>
            <a:pPr>
              <a:defRPr/>
            </a:pPr>
            <a:endParaRPr lang="en-US" sz="4800" dirty="0">
              <a:latin typeface="Arial" pitchFamily="-105" charset="0"/>
              <a:ea typeface="ＭＳ Ｐゴシック" pitchFamily="-105" charset="-128"/>
              <a:cs typeface="ＭＳ Ｐゴシック" pitchFamily="-105" charset="-128"/>
            </a:endParaRPr>
          </a:p>
          <a:p>
            <a:pPr>
              <a:defRPr/>
            </a:pPr>
            <a:r>
              <a:rPr lang="en-US" sz="4800" dirty="0">
                <a:latin typeface="Arial" pitchFamily="-105" charset="0"/>
                <a:ea typeface="ＭＳ Ｐゴシック" pitchFamily="-105" charset="-128"/>
                <a:cs typeface="ＭＳ Ｐゴシック" pitchFamily="-105" charset="-128"/>
              </a:rPr>
              <a:t>Simulated using CRTM1.2.2</a:t>
            </a:r>
          </a:p>
          <a:p>
            <a:pPr>
              <a:defRPr/>
            </a:pPr>
            <a:r>
              <a:rPr lang="en-US" sz="4800" dirty="0">
                <a:latin typeface="Arial" pitchFamily="-105" charset="0"/>
                <a:ea typeface="ＭＳ Ｐゴシック" pitchFamily="-105" charset="-128"/>
                <a:cs typeface="ＭＳ Ｐゴシック" pitchFamily="-105" charset="-128"/>
              </a:rPr>
              <a:t>No observational error added</a:t>
            </a:r>
          </a:p>
        </p:txBody>
      </p:sp>
      <p:sp>
        <p:nvSpPr>
          <p:cNvPr id="8" name="TextBox 7"/>
          <p:cNvSpPr txBox="1"/>
          <p:nvPr/>
        </p:nvSpPr>
        <p:spPr>
          <a:xfrm>
            <a:off x="20131455" y="17118660"/>
            <a:ext cx="14630400" cy="5355100"/>
          </a:xfrm>
          <a:prstGeom prst="rect">
            <a:avLst/>
          </a:prstGeom>
          <a:solidFill>
            <a:schemeClr val="accent6">
              <a:lumMod val="20000"/>
              <a:lumOff val="80000"/>
            </a:schemeClr>
          </a:solidFill>
          <a:ln>
            <a:solidFill>
              <a:schemeClr val="accent6">
                <a:lumMod val="40000"/>
                <a:lumOff val="60000"/>
              </a:schemeClr>
            </a:solidFill>
          </a:ln>
        </p:spPr>
        <p:txBody>
          <a:bodyPr wrap="square" lIns="365672" tIns="182835" rIns="365672" bIns="182835" rtlCol="0">
            <a:spAutoFit/>
          </a:bodyPr>
          <a:lstStyle/>
          <a:p>
            <a:r>
              <a:rPr lang="en-US" sz="5400" b="1" dirty="0"/>
              <a:t>Conventional data </a:t>
            </a:r>
          </a:p>
          <a:p>
            <a:r>
              <a:rPr lang="en-US" sz="5400" dirty="0"/>
              <a:t>Entire Nature run Period</a:t>
            </a:r>
          </a:p>
          <a:p>
            <a:r>
              <a:rPr lang="en-US" sz="5400" dirty="0"/>
              <a:t>Restricted data removed</a:t>
            </a:r>
          </a:p>
          <a:p>
            <a:r>
              <a:rPr lang="en-US" sz="5400" dirty="0"/>
              <a:t>Cloud track wind is based on real observation location</a:t>
            </a:r>
          </a:p>
          <a:p>
            <a:r>
              <a:rPr lang="en-US" sz="5400" dirty="0">
                <a:latin typeface="Arial" pitchFamily="-105" charset="0"/>
                <a:ea typeface="ＭＳ Ｐゴシック" pitchFamily="-105" charset="-128"/>
                <a:cs typeface="ＭＳ Ｐゴシック" pitchFamily="-105" charset="-128"/>
              </a:rPr>
              <a:t>No observational error added</a:t>
            </a:r>
          </a:p>
        </p:txBody>
      </p:sp>
      <p:sp>
        <p:nvSpPr>
          <p:cNvPr id="2" name="Date Placeholder 1"/>
          <p:cNvSpPr>
            <a:spLocks noGrp="1"/>
          </p:cNvSpPr>
          <p:nvPr>
            <p:ph type="dt" sz="half" idx="10"/>
          </p:nvPr>
        </p:nvSpPr>
        <p:spPr/>
        <p:txBody>
          <a:bodyPr/>
          <a:lstStyle/>
          <a:p>
            <a:r>
              <a:rPr lang="en-US" smtClean="0"/>
              <a:t>1/9/2012</a:t>
            </a:r>
            <a:endParaRPr lang="en-US"/>
          </a:p>
        </p:txBody>
      </p:sp>
      <p:sp>
        <p:nvSpPr>
          <p:cNvPr id="3" name="Footer Placeholder 2"/>
          <p:cNvSpPr>
            <a:spLocks noGrp="1"/>
          </p:cNvSpPr>
          <p:nvPr>
            <p:ph type="ftr" sz="quarter" idx="11"/>
          </p:nvPr>
        </p:nvSpPr>
        <p:spPr/>
        <p:txBody>
          <a:bodyPr/>
          <a:lstStyle/>
          <a:p>
            <a:r>
              <a:rPr lang="en-US" smtClean="0"/>
              <a:t>9th Future Sat.  AMS2013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5084247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
        <p:nvSpPr>
          <p:cNvPr id="3" name="TextBox 2"/>
          <p:cNvSpPr txBox="1"/>
          <p:nvPr/>
        </p:nvSpPr>
        <p:spPr>
          <a:xfrm>
            <a:off x="1977189" y="15621000"/>
            <a:ext cx="13716000" cy="9971961"/>
          </a:xfrm>
          <a:prstGeom prst="rect">
            <a:avLst/>
          </a:prstGeom>
          <a:solidFill>
            <a:srgbClr val="E1D1DA"/>
          </a:solidFill>
        </p:spPr>
        <p:txBody>
          <a:bodyPr wrap="square" lIns="365760" tIns="182880" rIns="365760" bIns="182880" rtlCol="0">
            <a:spAutoFit/>
          </a:bodyPr>
          <a:lstStyle/>
          <a:p>
            <a:r>
              <a:rPr lang="en-US" sz="4800" b="1" dirty="0">
                <a:latin typeface="Times New Roman"/>
                <a:cs typeface="Times New Roman"/>
              </a:rPr>
              <a:t>Set A</a:t>
            </a:r>
          </a:p>
          <a:p>
            <a:r>
              <a:rPr lang="en-US" sz="4800" dirty="0" smtClean="0">
                <a:latin typeface="Times New Roman"/>
                <a:cs typeface="Times New Roman"/>
              </a:rPr>
              <a:t>AIRS </a:t>
            </a:r>
            <a:r>
              <a:rPr lang="en-US" sz="4800" dirty="0">
                <a:latin typeface="Times New Roman"/>
                <a:cs typeface="Times New Roman"/>
              </a:rPr>
              <a:t>(Aqua), </a:t>
            </a:r>
            <a:endParaRPr lang="en-US" sz="4800" dirty="0" smtClean="0">
              <a:latin typeface="Times New Roman"/>
              <a:cs typeface="Times New Roman"/>
            </a:endParaRPr>
          </a:p>
          <a:p>
            <a:r>
              <a:rPr lang="en-US" sz="4800" dirty="0" smtClean="0">
                <a:latin typeface="Times New Roman"/>
                <a:cs typeface="Times New Roman"/>
              </a:rPr>
              <a:t>AMSU</a:t>
            </a:r>
            <a:r>
              <a:rPr lang="en-US" sz="4800" dirty="0">
                <a:latin typeface="Times New Roman"/>
                <a:cs typeface="Times New Roman"/>
              </a:rPr>
              <a:t>-A (Aqua, NOAA-15, 16, 18)</a:t>
            </a:r>
            <a:r>
              <a:rPr lang="en-US" sz="4800" dirty="0" smtClean="0">
                <a:latin typeface="Times New Roman"/>
                <a:cs typeface="Times New Roman"/>
              </a:rPr>
              <a:t>,</a:t>
            </a:r>
          </a:p>
          <a:p>
            <a:r>
              <a:rPr lang="en-US" sz="4800" dirty="0" smtClean="0">
                <a:latin typeface="Times New Roman"/>
                <a:cs typeface="Times New Roman"/>
              </a:rPr>
              <a:t>AMSU</a:t>
            </a:r>
            <a:r>
              <a:rPr lang="en-US" sz="4800" dirty="0">
                <a:latin typeface="Times New Roman"/>
                <a:cs typeface="Times New Roman"/>
              </a:rPr>
              <a:t>-B (NOAA-15, 16, 17), </a:t>
            </a:r>
            <a:endParaRPr lang="en-US" sz="4800" dirty="0" smtClean="0">
              <a:latin typeface="Times New Roman"/>
              <a:cs typeface="Times New Roman"/>
            </a:endParaRPr>
          </a:p>
          <a:p>
            <a:r>
              <a:rPr lang="en-US" sz="4800" dirty="0" smtClean="0">
                <a:latin typeface="Times New Roman"/>
                <a:cs typeface="Times New Roman"/>
              </a:rPr>
              <a:t>HIRS2 </a:t>
            </a:r>
            <a:r>
              <a:rPr lang="en-US" sz="4800" dirty="0">
                <a:latin typeface="Times New Roman"/>
                <a:cs typeface="Times New Roman"/>
              </a:rPr>
              <a:t>(NOAA 14), </a:t>
            </a:r>
            <a:endParaRPr lang="en-US" sz="4800" dirty="0" smtClean="0">
              <a:latin typeface="Times New Roman"/>
              <a:cs typeface="Times New Roman"/>
            </a:endParaRPr>
          </a:p>
          <a:p>
            <a:r>
              <a:rPr lang="en-US" sz="4800" dirty="0" smtClean="0">
                <a:latin typeface="Times New Roman"/>
                <a:cs typeface="Times New Roman"/>
              </a:rPr>
              <a:t>HIRS</a:t>
            </a:r>
            <a:r>
              <a:rPr lang="en-US" sz="4800" dirty="0">
                <a:latin typeface="Times New Roman"/>
                <a:cs typeface="Times New Roman"/>
              </a:rPr>
              <a:t>-3 (NOAA 15, 16, 17), </a:t>
            </a:r>
            <a:endParaRPr lang="en-US" sz="4800" dirty="0" smtClean="0">
              <a:latin typeface="Times New Roman"/>
              <a:cs typeface="Times New Roman"/>
            </a:endParaRPr>
          </a:p>
          <a:p>
            <a:r>
              <a:rPr lang="en-US" sz="4800" dirty="0" smtClean="0">
                <a:latin typeface="Times New Roman"/>
                <a:cs typeface="Times New Roman"/>
              </a:rPr>
              <a:t>HIRS</a:t>
            </a:r>
            <a:r>
              <a:rPr lang="en-US" sz="4800" dirty="0">
                <a:latin typeface="Times New Roman"/>
                <a:cs typeface="Times New Roman"/>
              </a:rPr>
              <a:t>-4 (NOAA-18), </a:t>
            </a:r>
            <a:endParaRPr lang="en-US" sz="4800" dirty="0" smtClean="0">
              <a:latin typeface="Times New Roman"/>
              <a:cs typeface="Times New Roman"/>
            </a:endParaRPr>
          </a:p>
          <a:p>
            <a:r>
              <a:rPr lang="en-US" sz="4800" dirty="0" smtClean="0">
                <a:latin typeface="Times New Roman"/>
                <a:cs typeface="Times New Roman"/>
              </a:rPr>
              <a:t>MSU </a:t>
            </a:r>
            <a:r>
              <a:rPr lang="en-US" sz="4800" dirty="0">
                <a:latin typeface="Times New Roman"/>
                <a:cs typeface="Times New Roman"/>
              </a:rPr>
              <a:t>(NOAA-14), </a:t>
            </a:r>
            <a:endParaRPr lang="en-US" sz="4800" dirty="0" smtClean="0">
              <a:latin typeface="Times New Roman"/>
              <a:cs typeface="Times New Roman"/>
            </a:endParaRPr>
          </a:p>
          <a:p>
            <a:r>
              <a:rPr lang="en-US" sz="4800" dirty="0" smtClean="0">
                <a:latin typeface="Times New Roman"/>
                <a:cs typeface="Times New Roman"/>
              </a:rPr>
              <a:t>MHS </a:t>
            </a:r>
            <a:r>
              <a:rPr lang="en-US" sz="4800" dirty="0">
                <a:latin typeface="Times New Roman"/>
                <a:cs typeface="Times New Roman"/>
              </a:rPr>
              <a:t>(NOAA-18</a:t>
            </a:r>
            <a:r>
              <a:rPr lang="en-US" sz="4800" dirty="0" smtClean="0">
                <a:latin typeface="Times New Roman"/>
                <a:cs typeface="Times New Roman"/>
              </a:rPr>
              <a:t>)</a:t>
            </a:r>
          </a:p>
          <a:p>
            <a:r>
              <a:rPr lang="en-US" sz="4800" dirty="0" smtClean="0">
                <a:latin typeface="Times New Roman"/>
                <a:cs typeface="Times New Roman"/>
              </a:rPr>
              <a:t>GOES </a:t>
            </a:r>
            <a:r>
              <a:rPr lang="en-US" sz="4800" dirty="0">
                <a:latin typeface="Times New Roman"/>
                <a:cs typeface="Times New Roman"/>
              </a:rPr>
              <a:t>sounder (GOES-10, 12</a:t>
            </a:r>
            <a:r>
              <a:rPr lang="en-US" sz="4800" dirty="0" smtClean="0">
                <a:latin typeface="Times New Roman"/>
                <a:cs typeface="Times New Roman"/>
              </a:rPr>
              <a:t>)</a:t>
            </a:r>
          </a:p>
          <a:p>
            <a:endParaRPr lang="en-US" sz="4800" dirty="0" smtClean="0">
              <a:latin typeface="Times New Roman"/>
              <a:cs typeface="Times New Roman"/>
            </a:endParaRPr>
          </a:p>
          <a:p>
            <a:r>
              <a:rPr lang="en-US" sz="4800" dirty="0" smtClean="0">
                <a:latin typeface="Times New Roman"/>
                <a:cs typeface="Times New Roman"/>
              </a:rPr>
              <a:t>All conventional data available in 2005-2006</a:t>
            </a:r>
          </a:p>
          <a:p>
            <a:endParaRPr lang="en-US" sz="4800" dirty="0">
              <a:latin typeface="Times New Roman"/>
              <a:cs typeface="Times New Roman"/>
            </a:endParaRPr>
          </a:p>
        </p:txBody>
      </p:sp>
      <p:sp>
        <p:nvSpPr>
          <p:cNvPr id="7" name="TextBox 6"/>
          <p:cNvSpPr txBox="1">
            <a:spLocks/>
          </p:cNvSpPr>
          <p:nvPr/>
        </p:nvSpPr>
        <p:spPr>
          <a:xfrm>
            <a:off x="19888200" y="16002000"/>
            <a:ext cx="15849600" cy="10710624"/>
          </a:xfrm>
          <a:prstGeom prst="rect">
            <a:avLst/>
          </a:prstGeom>
          <a:solidFill>
            <a:srgbClr val="C9E5CA"/>
          </a:solidFill>
        </p:spPr>
        <p:txBody>
          <a:bodyPr wrap="square" lIns="365760" tIns="182880" rIns="365760" bIns="182880" rtlCol="0">
            <a:spAutoFit/>
          </a:bodyPr>
          <a:lstStyle/>
          <a:p>
            <a:r>
              <a:rPr lang="en-US" sz="4800" b="1" dirty="0">
                <a:latin typeface="Times New Roman"/>
                <a:cs typeface="Times New Roman"/>
              </a:rPr>
              <a:t>Set B</a:t>
            </a:r>
          </a:p>
          <a:p>
            <a:r>
              <a:rPr lang="en-US" sz="4800" dirty="0" smtClean="0">
                <a:latin typeface="Times New Roman"/>
                <a:cs typeface="Times New Roman"/>
              </a:rPr>
              <a:t>IASI</a:t>
            </a:r>
            <a:r>
              <a:rPr lang="en-US" sz="4800" dirty="0">
                <a:latin typeface="Times New Roman"/>
                <a:cs typeface="Times New Roman"/>
              </a:rPr>
              <a:t>(METOP-A), AIRS(AQUA), ATMS(NPP), </a:t>
            </a:r>
            <a:r>
              <a:rPr lang="en-US" sz="4800" dirty="0" err="1">
                <a:latin typeface="Times New Roman"/>
                <a:cs typeface="Times New Roman"/>
              </a:rPr>
              <a:t>CrIS</a:t>
            </a:r>
            <a:r>
              <a:rPr lang="en-US" sz="4800" dirty="0">
                <a:latin typeface="Times New Roman"/>
                <a:cs typeface="Times New Roman"/>
              </a:rPr>
              <a:t>(NPP</a:t>
            </a:r>
            <a:r>
              <a:rPr lang="en-US" sz="4800" dirty="0" smtClean="0">
                <a:latin typeface="Times New Roman"/>
                <a:cs typeface="Times New Roman"/>
              </a:rPr>
              <a:t>) </a:t>
            </a:r>
          </a:p>
          <a:p>
            <a:r>
              <a:rPr lang="en-US" sz="4800" dirty="0" smtClean="0">
                <a:latin typeface="Times New Roman"/>
                <a:cs typeface="Times New Roman"/>
              </a:rPr>
              <a:t>HIRS</a:t>
            </a:r>
            <a:r>
              <a:rPr lang="en-US" sz="4800" dirty="0">
                <a:latin typeface="Times New Roman"/>
                <a:cs typeface="Times New Roman"/>
              </a:rPr>
              <a:t>-2(NOAA14), </a:t>
            </a:r>
            <a:endParaRPr lang="en-US" sz="4800" dirty="0" smtClean="0">
              <a:latin typeface="Times New Roman"/>
              <a:cs typeface="Times New Roman"/>
            </a:endParaRPr>
          </a:p>
          <a:p>
            <a:r>
              <a:rPr lang="en-US" sz="4800" dirty="0" smtClean="0">
                <a:latin typeface="Times New Roman"/>
                <a:cs typeface="Times New Roman"/>
              </a:rPr>
              <a:t>HIRS</a:t>
            </a:r>
            <a:r>
              <a:rPr lang="en-US" sz="4800" dirty="0">
                <a:latin typeface="Times New Roman"/>
                <a:cs typeface="Times New Roman"/>
              </a:rPr>
              <a:t>-3(NOAA 15, 16,17)</a:t>
            </a:r>
            <a:r>
              <a:rPr lang="en-US" sz="4800" dirty="0" smtClean="0">
                <a:latin typeface="Times New Roman"/>
                <a:cs typeface="Times New Roman"/>
              </a:rPr>
              <a:t>,</a:t>
            </a:r>
          </a:p>
          <a:p>
            <a:r>
              <a:rPr lang="en-US" sz="4800" dirty="0" smtClean="0">
                <a:latin typeface="Times New Roman"/>
                <a:cs typeface="Times New Roman"/>
              </a:rPr>
              <a:t> </a:t>
            </a:r>
            <a:r>
              <a:rPr lang="en-US" sz="4800" dirty="0">
                <a:latin typeface="Times New Roman"/>
                <a:cs typeface="Times New Roman"/>
              </a:rPr>
              <a:t>HIRS-4(NOAA 18, 19, METOP-A), AMSUA(NOAA 15, 16, 17,18,19, AQUA, METOP-A), </a:t>
            </a:r>
            <a:endParaRPr lang="en-US" sz="4800" dirty="0" smtClean="0">
              <a:latin typeface="Times New Roman"/>
              <a:cs typeface="Times New Roman"/>
            </a:endParaRPr>
          </a:p>
          <a:p>
            <a:r>
              <a:rPr lang="en-US" sz="4800" dirty="0" smtClean="0">
                <a:latin typeface="Times New Roman"/>
                <a:cs typeface="Times New Roman"/>
              </a:rPr>
              <a:t>AMSUB</a:t>
            </a:r>
            <a:r>
              <a:rPr lang="en-US" sz="4800" dirty="0">
                <a:latin typeface="Times New Roman"/>
                <a:cs typeface="Times New Roman"/>
              </a:rPr>
              <a:t>(NOAA 15, 16, 17)</a:t>
            </a:r>
            <a:r>
              <a:rPr lang="en-US" sz="4800" dirty="0" smtClean="0">
                <a:latin typeface="Times New Roman"/>
                <a:cs typeface="Times New Roman"/>
              </a:rPr>
              <a:t>,</a:t>
            </a:r>
          </a:p>
          <a:p>
            <a:r>
              <a:rPr lang="en-US" sz="4800" dirty="0" smtClean="0">
                <a:latin typeface="Times New Roman"/>
                <a:cs typeface="Times New Roman"/>
              </a:rPr>
              <a:t>MSU</a:t>
            </a:r>
            <a:r>
              <a:rPr lang="en-US" sz="4800" dirty="0">
                <a:latin typeface="Times New Roman"/>
                <a:cs typeface="Times New Roman"/>
              </a:rPr>
              <a:t>(NOAA 14), HSB(AQUA), MHS(METOP-A,NOAA18,19), SSMIS(DMSP F16), SEVIRI(MSG</a:t>
            </a:r>
            <a:r>
              <a:rPr lang="en-US" sz="4800" dirty="0" smtClean="0">
                <a:latin typeface="Times New Roman"/>
                <a:cs typeface="Times New Roman"/>
              </a:rPr>
              <a:t>) </a:t>
            </a:r>
          </a:p>
          <a:p>
            <a:r>
              <a:rPr lang="en-US" sz="4800" dirty="0" smtClean="0">
                <a:latin typeface="Times New Roman"/>
                <a:cs typeface="Times New Roman"/>
              </a:rPr>
              <a:t>GOES </a:t>
            </a:r>
            <a:r>
              <a:rPr lang="en-US" sz="4800" dirty="0">
                <a:latin typeface="Times New Roman"/>
                <a:cs typeface="Times New Roman"/>
              </a:rPr>
              <a:t>sounder (10,12, and 13</a:t>
            </a:r>
            <a:r>
              <a:rPr lang="en-US" sz="4800" dirty="0" smtClean="0">
                <a:latin typeface="Times New Roman"/>
                <a:cs typeface="Times New Roman"/>
              </a:rPr>
              <a:t>)</a:t>
            </a:r>
          </a:p>
          <a:p>
            <a:endParaRPr lang="en-US" sz="4800" dirty="0" smtClean="0">
              <a:latin typeface="Times New Roman"/>
              <a:cs typeface="Times New Roman"/>
            </a:endParaRPr>
          </a:p>
          <a:p>
            <a:r>
              <a:rPr lang="en-US" sz="4800" dirty="0" smtClean="0">
                <a:latin typeface="Times New Roman"/>
                <a:cs typeface="Times New Roman"/>
              </a:rPr>
              <a:t>GPSRO,</a:t>
            </a:r>
          </a:p>
          <a:p>
            <a:r>
              <a:rPr lang="en-US" sz="4800" dirty="0" smtClean="0">
                <a:latin typeface="Times New Roman"/>
                <a:cs typeface="Times New Roman"/>
              </a:rPr>
              <a:t>Addition to Set A ASCAT </a:t>
            </a:r>
            <a:r>
              <a:rPr lang="en-US" sz="4800" dirty="0">
                <a:latin typeface="Times New Roman"/>
                <a:cs typeface="Times New Roman"/>
              </a:rPr>
              <a:t>and </a:t>
            </a:r>
            <a:r>
              <a:rPr lang="en-US" sz="4800" dirty="0" smtClean="0">
                <a:latin typeface="Times New Roman"/>
                <a:cs typeface="Times New Roman"/>
              </a:rPr>
              <a:t>WINDSAT are included in conventional data.</a:t>
            </a:r>
            <a:endParaRPr lang="en-US" sz="4800" dirty="0">
              <a:latin typeface="Times New Roman"/>
              <a:cs typeface="Times New Roman"/>
            </a:endParaRPr>
          </a:p>
        </p:txBody>
      </p:sp>
      <p:sp>
        <p:nvSpPr>
          <p:cNvPr id="6" name="TextBox 5"/>
          <p:cNvSpPr txBox="1"/>
          <p:nvPr/>
        </p:nvSpPr>
        <p:spPr>
          <a:xfrm>
            <a:off x="18135600" y="9877306"/>
            <a:ext cx="18059400" cy="4985980"/>
          </a:xfrm>
          <a:prstGeom prst="rect">
            <a:avLst/>
          </a:prstGeom>
          <a:solidFill>
            <a:srgbClr val="C9E5CA"/>
          </a:solidFill>
          <a:ln>
            <a:solidFill>
              <a:srgbClr val="005932"/>
            </a:solidFill>
          </a:ln>
        </p:spPr>
        <p:txBody>
          <a:bodyPr wrap="square" lIns="365760" tIns="182880" rIns="365760" bIns="182880" rtlCol="0">
            <a:spAutoFit/>
          </a:bodyPr>
          <a:lstStyle/>
          <a:p>
            <a:r>
              <a:rPr lang="en-US" sz="6000" b="1" dirty="0" smtClean="0">
                <a:latin typeface="Times New Roman"/>
                <a:cs typeface="Times New Roman"/>
              </a:rPr>
              <a:t>Set B</a:t>
            </a:r>
          </a:p>
          <a:p>
            <a:r>
              <a:rPr lang="en-US" sz="6000" dirty="0" smtClean="0">
                <a:latin typeface="Times New Roman"/>
                <a:cs typeface="Times New Roman"/>
              </a:rPr>
              <a:t>Type of radiance data location used  in 2012</a:t>
            </a:r>
          </a:p>
          <a:p>
            <a:r>
              <a:rPr lang="en-US" sz="6000" dirty="0" smtClean="0">
                <a:latin typeface="Times New Roman"/>
                <a:cs typeface="Times New Roman"/>
              </a:rPr>
              <a:t>July, August, January and February  (July and August completed)</a:t>
            </a:r>
          </a:p>
          <a:p>
            <a:r>
              <a:rPr lang="en-US" sz="6000" dirty="0" smtClean="0">
                <a:latin typeface="Times New Roman"/>
                <a:cs typeface="Times New Roman"/>
              </a:rPr>
              <a:t>CRTM 2.0.5 (RTTOV) are used.</a:t>
            </a:r>
          </a:p>
        </p:txBody>
      </p:sp>
      <p:sp>
        <p:nvSpPr>
          <p:cNvPr id="9" name="TextBox 8"/>
          <p:cNvSpPr txBox="1"/>
          <p:nvPr/>
        </p:nvSpPr>
        <p:spPr>
          <a:xfrm>
            <a:off x="1157481" y="10201858"/>
            <a:ext cx="15355416" cy="4701533"/>
          </a:xfrm>
          <a:prstGeom prst="rect">
            <a:avLst/>
          </a:prstGeom>
          <a:solidFill>
            <a:srgbClr val="EED2DF"/>
          </a:solidFill>
          <a:ln>
            <a:solidFill>
              <a:schemeClr val="accent3">
                <a:lumMod val="75000"/>
              </a:schemeClr>
            </a:solidFill>
          </a:ln>
        </p:spPr>
        <p:txBody>
          <a:bodyPr wrap="square" lIns="84056" tIns="42032" rIns="84056" bIns="42032">
            <a:spAutoFit/>
          </a:bodyPr>
          <a:lstStyle/>
          <a:p>
            <a:pPr>
              <a:defRPr/>
            </a:pPr>
            <a:r>
              <a:rPr lang="en-US" sz="6000" b="1" dirty="0" smtClean="0">
                <a:latin typeface="Cambria"/>
                <a:ea typeface="ＭＳ Ｐゴシック" pitchFamily="-105" charset="-128"/>
                <a:cs typeface="Cambria"/>
              </a:rPr>
              <a:t>Set A</a:t>
            </a:r>
            <a:endParaRPr lang="en-US" sz="6000" dirty="0" smtClean="0">
              <a:latin typeface="Cambria"/>
              <a:ea typeface="ＭＳ Ｐゴシック" pitchFamily="-105" charset="-128"/>
              <a:cs typeface="Cambria"/>
            </a:endParaRPr>
          </a:p>
          <a:p>
            <a:pPr>
              <a:defRPr/>
            </a:pPr>
            <a:r>
              <a:rPr lang="en-US" sz="6000" dirty="0" smtClean="0">
                <a:latin typeface="Cambria"/>
                <a:ea typeface="ＭＳ Ｐゴシック" pitchFamily="-105" charset="-128"/>
                <a:cs typeface="Cambria"/>
              </a:rPr>
              <a:t>Entire </a:t>
            </a:r>
            <a:r>
              <a:rPr lang="en-US" sz="6000" dirty="0">
                <a:latin typeface="Cambria"/>
                <a:ea typeface="ＭＳ Ｐゴシック" pitchFamily="-105" charset="-128"/>
                <a:cs typeface="Cambria"/>
              </a:rPr>
              <a:t>Nature run </a:t>
            </a:r>
            <a:r>
              <a:rPr lang="en-US" sz="6000" dirty="0" smtClean="0">
                <a:latin typeface="Cambria"/>
                <a:ea typeface="ＭＳ Ｐゴシック" pitchFamily="-105" charset="-128"/>
                <a:cs typeface="Cambria"/>
              </a:rPr>
              <a:t>period</a:t>
            </a:r>
            <a:endParaRPr lang="en-US" sz="6000" dirty="0">
              <a:latin typeface="Cambria"/>
              <a:ea typeface="ＭＳ Ｐゴシック" pitchFamily="-105" charset="-128"/>
              <a:cs typeface="Cambria"/>
            </a:endParaRPr>
          </a:p>
          <a:p>
            <a:pPr>
              <a:defRPr/>
            </a:pPr>
            <a:r>
              <a:rPr lang="en-US" sz="6000" dirty="0">
                <a:latin typeface="Cambria"/>
                <a:ea typeface="ＭＳ Ｐゴシック" pitchFamily="-105" charset="-128"/>
                <a:cs typeface="Cambria"/>
              </a:rPr>
              <a:t>Type of radiance data and location used for reanalysis from May 2005-May2006</a:t>
            </a:r>
          </a:p>
          <a:p>
            <a:pPr>
              <a:defRPr/>
            </a:pPr>
            <a:r>
              <a:rPr lang="en-US" sz="6000" dirty="0">
                <a:latin typeface="Cambria"/>
                <a:ea typeface="ＭＳ Ｐゴシック" pitchFamily="-105" charset="-128"/>
                <a:cs typeface="Cambria"/>
              </a:rPr>
              <a:t>Simulated using CRTM1.2.2  (OPTRAN</a:t>
            </a:r>
            <a:r>
              <a:rPr lang="en-US" sz="6000" dirty="0" smtClean="0">
                <a:latin typeface="Cambria"/>
                <a:ea typeface="ＭＳ Ｐゴシック" pitchFamily="-105" charset="-128"/>
                <a:cs typeface="Cambria"/>
              </a:rPr>
              <a:t>)</a:t>
            </a:r>
            <a:endParaRPr lang="en-US" sz="6000" dirty="0">
              <a:latin typeface="Cambria"/>
              <a:ea typeface="ＭＳ Ｐゴシック" pitchFamily="-105" charset="-128"/>
              <a:cs typeface="Cambria"/>
            </a:endParaRPr>
          </a:p>
        </p:txBody>
      </p:sp>
      <p:sp>
        <p:nvSpPr>
          <p:cNvPr id="11" name="Rectangle 5"/>
          <p:cNvSpPr>
            <a:spLocks noChangeArrowheads="1"/>
          </p:cNvSpPr>
          <p:nvPr/>
        </p:nvSpPr>
        <p:spPr bwMode="auto">
          <a:xfrm>
            <a:off x="4343400" y="609600"/>
            <a:ext cx="27584400" cy="3886200"/>
          </a:xfrm>
          <a:prstGeom prst="rect">
            <a:avLst/>
          </a:prstGeom>
          <a:solidFill>
            <a:srgbClr val="CEE3E9"/>
          </a:solidFill>
          <a:ln w="76200" cmpd="dbl">
            <a:solidFill>
              <a:srgbClr val="005932"/>
            </a:solidFill>
            <a:prstDash val="solid"/>
            <a:miter lim="800000"/>
            <a:headEnd/>
            <a:tailEnd/>
          </a:ln>
        </p:spPr>
        <p:txBody>
          <a:bodyPr lIns="195776" tIns="97908" rIns="195776" bIns="97908" anchor="ctr"/>
          <a:lstStyle/>
          <a:p>
            <a:pPr algn="ctr" defTabSz="5210896">
              <a:defRPr/>
            </a:pPr>
            <a:r>
              <a:rPr lang="en-US" sz="8800" b="1" dirty="0">
                <a:latin typeface="Times New Roman" pitchFamily="18" charset="0"/>
                <a:ea typeface="ＭＳ Ｐゴシック" charset="0"/>
                <a:cs typeface="Times New Roman" pitchFamily="18" charset="0"/>
              </a:rPr>
              <a:t>Upgrade in Simulated observation for Control experiments at JCSDA</a:t>
            </a:r>
          </a:p>
        </p:txBody>
      </p:sp>
      <p:sp>
        <p:nvSpPr>
          <p:cNvPr id="12" name="TextBox 11"/>
          <p:cNvSpPr txBox="1"/>
          <p:nvPr/>
        </p:nvSpPr>
        <p:spPr>
          <a:xfrm>
            <a:off x="7543800" y="4948989"/>
            <a:ext cx="22174200" cy="4701533"/>
          </a:xfrm>
          <a:prstGeom prst="rect">
            <a:avLst/>
          </a:prstGeom>
          <a:noFill/>
          <a:ln>
            <a:solidFill>
              <a:schemeClr val="accent3">
                <a:lumMod val="75000"/>
              </a:schemeClr>
            </a:solidFill>
          </a:ln>
        </p:spPr>
        <p:txBody>
          <a:bodyPr wrap="square" lIns="84056" tIns="42032" rIns="84056" bIns="42032">
            <a:spAutoFit/>
          </a:bodyPr>
          <a:lstStyle/>
          <a:p>
            <a:pPr>
              <a:defRPr/>
            </a:pPr>
            <a:r>
              <a:rPr lang="en-US" sz="6000" dirty="0" smtClean="0">
                <a:latin typeface="Cambria"/>
                <a:ea typeface="ＭＳ Ｐゴシック" pitchFamily="-105" charset="-128"/>
                <a:cs typeface="Cambria"/>
              </a:rPr>
              <a:t>Only Clear Sky  radiance are posted </a:t>
            </a:r>
            <a:endParaRPr lang="en-US" sz="6000" dirty="0">
              <a:latin typeface="Cambria"/>
              <a:ea typeface="ＭＳ Ｐゴシック" pitchFamily="-105" charset="-128"/>
              <a:cs typeface="Cambria"/>
            </a:endParaRPr>
          </a:p>
          <a:p>
            <a:pPr>
              <a:defRPr/>
            </a:pPr>
            <a:r>
              <a:rPr lang="en-US" sz="6000" i="1" dirty="0">
                <a:latin typeface="Cambria"/>
                <a:ea typeface="ＭＳ Ｐゴシック" pitchFamily="-105" charset="-128"/>
                <a:cs typeface="Cambria"/>
              </a:rPr>
              <a:t>(Cloudy radiance are also simulated. Radiance with mask based on GSI usage is also simulated.   But these data are not posted.)</a:t>
            </a:r>
          </a:p>
          <a:p>
            <a:pPr>
              <a:defRPr/>
            </a:pPr>
            <a:r>
              <a:rPr lang="en-US" sz="6000" dirty="0" smtClean="0">
                <a:latin typeface="Cambria"/>
                <a:ea typeface="ＭＳ Ｐゴシック" pitchFamily="-105" charset="-128"/>
                <a:cs typeface="Cambria"/>
              </a:rPr>
              <a:t>Saved in BUFR </a:t>
            </a:r>
            <a:r>
              <a:rPr lang="en-US" sz="6000" dirty="0">
                <a:latin typeface="Cambria"/>
                <a:ea typeface="ＭＳ Ｐゴシック" pitchFamily="-105" charset="-128"/>
                <a:cs typeface="Cambria"/>
              </a:rPr>
              <a:t>format </a:t>
            </a:r>
            <a:endParaRPr lang="en-US" sz="6000" dirty="0" smtClean="0">
              <a:latin typeface="Cambria"/>
              <a:ea typeface="ＭＳ Ｐゴシック" pitchFamily="-105" charset="-128"/>
              <a:cs typeface="Cambria"/>
            </a:endParaRPr>
          </a:p>
          <a:p>
            <a:pPr>
              <a:defRPr/>
            </a:pPr>
            <a:r>
              <a:rPr lang="en-US" sz="6000" dirty="0" smtClean="0">
                <a:latin typeface="Cambria"/>
                <a:ea typeface="ＭＳ Ｐゴシック" pitchFamily="-105" charset="-128"/>
                <a:cs typeface="Cambria"/>
              </a:rPr>
              <a:t>No </a:t>
            </a:r>
            <a:r>
              <a:rPr lang="en-US" sz="6000" dirty="0">
                <a:latin typeface="Cambria"/>
                <a:ea typeface="ＭＳ Ｐゴシック" pitchFamily="-105" charset="-128"/>
                <a:cs typeface="Cambria"/>
              </a:rPr>
              <a:t>observational error added</a:t>
            </a:r>
          </a:p>
        </p:txBody>
      </p:sp>
      <p:sp>
        <p:nvSpPr>
          <p:cNvPr id="4" name="Date Placeholder 3"/>
          <p:cNvSpPr>
            <a:spLocks noGrp="1"/>
          </p:cNvSpPr>
          <p:nvPr>
            <p:ph type="dt" sz="half" idx="10"/>
          </p:nvPr>
        </p:nvSpPr>
        <p:spPr/>
        <p:txBody>
          <a:bodyPr/>
          <a:lstStyle/>
          <a:p>
            <a:r>
              <a:rPr lang="en-US" smtClean="0"/>
              <a:t>1/9/2012</a:t>
            </a:r>
            <a:endParaRPr lang="en-US"/>
          </a:p>
        </p:txBody>
      </p:sp>
      <p:sp>
        <p:nvSpPr>
          <p:cNvPr id="5" name="Footer Placeholder 4"/>
          <p:cNvSpPr>
            <a:spLocks noGrp="1"/>
          </p:cNvSpPr>
          <p:nvPr>
            <p:ph type="ftr" sz="quarter" idx="11"/>
          </p:nvPr>
        </p:nvSpPr>
        <p:spPr/>
        <p:txBody>
          <a:bodyPr/>
          <a:lstStyle/>
          <a:p>
            <a:r>
              <a:rPr lang="en-US" smtClean="0"/>
              <a:t>9th Future Sat.  AMS2013</a:t>
            </a:r>
            <a:endParaRPr lang="en-US"/>
          </a:p>
        </p:txBody>
      </p:sp>
    </p:spTree>
    <p:extLst>
      <p:ext uri="{BB962C8B-B14F-4D97-AF65-F5344CB8AC3E}">
        <p14:creationId xmlns:p14="http://schemas.microsoft.com/office/powerpoint/2010/main" val="7382067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12900" dirty="0"/>
              <a:t/>
            </a:r>
            <a:br>
              <a:rPr lang="en-US" sz="12900" dirty="0"/>
            </a:br>
            <a:endParaRPr lang="en-US" sz="12900" dirty="0"/>
          </a:p>
        </p:txBody>
      </p:sp>
      <p:sp>
        <p:nvSpPr>
          <p:cNvPr id="3" name="TextBox 2"/>
          <p:cNvSpPr txBox="1"/>
          <p:nvPr/>
        </p:nvSpPr>
        <p:spPr>
          <a:xfrm>
            <a:off x="990600" y="228598"/>
            <a:ext cx="32461200" cy="3139349"/>
          </a:xfrm>
          <a:prstGeom prst="rect">
            <a:avLst/>
          </a:prstGeom>
          <a:solidFill>
            <a:schemeClr val="accent1">
              <a:lumMod val="20000"/>
              <a:lumOff val="80000"/>
            </a:schemeClr>
          </a:solidFill>
          <a:ln w="76200">
            <a:solidFill>
              <a:schemeClr val="accent5">
                <a:lumMod val="75000"/>
              </a:schemeClr>
            </a:solidFill>
          </a:ln>
        </p:spPr>
        <p:txBody>
          <a:bodyPr wrap="square" lIns="91471" tIns="45734" rIns="91471" bIns="45734" rtlCol="0">
            <a:spAutoFit/>
          </a:bodyPr>
          <a:lstStyle/>
          <a:p>
            <a:pPr algn="ctr"/>
            <a:r>
              <a:rPr lang="en-US" dirty="0" smtClean="0"/>
              <a:t>Evaluation of  simulated </a:t>
            </a:r>
            <a:r>
              <a:rPr lang="en-US" dirty="0"/>
              <a:t> </a:t>
            </a:r>
            <a:r>
              <a:rPr lang="en-US" dirty="0" smtClean="0"/>
              <a:t>radiance of the Nature Run</a:t>
            </a:r>
            <a:endParaRPr lang="en-US" dirty="0"/>
          </a:p>
          <a:p>
            <a:pPr algn="ctr"/>
            <a:r>
              <a:rPr lang="en-US" dirty="0" smtClean="0"/>
              <a:t> simulated with  2012 template </a:t>
            </a:r>
          </a:p>
          <a:p>
            <a:pPr algn="ctr"/>
            <a:r>
              <a:rPr lang="en-US" sz="5400" dirty="0"/>
              <a:t>Tong </a:t>
            </a:r>
            <a:r>
              <a:rPr lang="en-US" sz="5400" dirty="0" smtClean="0"/>
              <a:t>Zhu,  </a:t>
            </a:r>
            <a:r>
              <a:rPr lang="en-US" sz="5400" dirty="0" err="1" smtClean="0"/>
              <a:t>Fuzhong</a:t>
            </a:r>
            <a:r>
              <a:rPr lang="en-US" sz="5400" dirty="0" smtClean="0"/>
              <a:t> </a:t>
            </a:r>
            <a:r>
              <a:rPr lang="en-US" sz="5400" dirty="0" err="1" smtClean="0"/>
              <a:t>Weng</a:t>
            </a:r>
            <a:r>
              <a:rPr lang="en-US" sz="5400" dirty="0" smtClean="0"/>
              <a:t> (NESDIS) et al.</a:t>
            </a:r>
            <a:endParaRPr lang="en-US" sz="5400" dirty="0"/>
          </a:p>
        </p:txBody>
      </p:sp>
      <p:sp>
        <p:nvSpPr>
          <p:cNvPr id="6" name="Rectangle 3"/>
          <p:cNvSpPr>
            <a:spLocks noChangeArrowheads="1"/>
          </p:cNvSpPr>
          <p:nvPr/>
        </p:nvSpPr>
        <p:spPr bwMode="auto">
          <a:xfrm>
            <a:off x="0" y="43774"/>
            <a:ext cx="184927" cy="36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71" tIns="45734" rIns="91471" bIns="45734" numCol="1" anchor="ctr" anchorCtr="0" compatLnSpc="1">
            <a:prstTxWarp prst="textNoShape">
              <a:avLst/>
            </a:prstTxWarp>
            <a:spAutoFit/>
          </a:bodyPr>
          <a:lstStyle/>
          <a:p>
            <a:pPr defTabSz="914705" fontAlgn="base">
              <a:spcBef>
                <a:spcPct val="0"/>
              </a:spcBef>
              <a:spcAft>
                <a:spcPct val="0"/>
              </a:spcAft>
            </a:pPr>
            <a:endParaRPr lang="en-US" sz="1800">
              <a:latin typeface="Arial" pitchFamily="34" charset="0"/>
              <a:cs typeface="Arial" pitchFamily="34" charset="0"/>
            </a:endParaRPr>
          </a:p>
        </p:txBody>
      </p:sp>
      <p:sp>
        <p:nvSpPr>
          <p:cNvPr id="8" name="Rectangle 7"/>
          <p:cNvSpPr>
            <a:spLocks noChangeArrowheads="1"/>
          </p:cNvSpPr>
          <p:nvPr/>
        </p:nvSpPr>
        <p:spPr bwMode="auto">
          <a:xfrm>
            <a:off x="0" y="43774"/>
            <a:ext cx="184927" cy="36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71" tIns="45734" rIns="91471" bIns="45734" numCol="1" anchor="ctr" anchorCtr="0" compatLnSpc="1">
            <a:prstTxWarp prst="textNoShape">
              <a:avLst/>
            </a:prstTxWarp>
            <a:spAutoFit/>
          </a:bodyPr>
          <a:lstStyle/>
          <a:p>
            <a:pPr defTabSz="914705" fontAlgn="base">
              <a:spcBef>
                <a:spcPct val="0"/>
              </a:spcBef>
              <a:spcAft>
                <a:spcPct val="0"/>
              </a:spcAft>
            </a:pPr>
            <a:endParaRPr lang="en-US" sz="1800">
              <a:latin typeface="Arial" pitchFamily="34" charset="0"/>
              <a:cs typeface="Arial" pitchFamily="34" charset="0"/>
            </a:endParaRPr>
          </a:p>
        </p:txBody>
      </p:sp>
      <p:sp>
        <p:nvSpPr>
          <p:cNvPr id="11" name="Rectangle 11"/>
          <p:cNvSpPr>
            <a:spLocks noChangeArrowheads="1"/>
          </p:cNvSpPr>
          <p:nvPr/>
        </p:nvSpPr>
        <p:spPr bwMode="auto">
          <a:xfrm>
            <a:off x="152553" y="-219756"/>
            <a:ext cx="184927" cy="120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71" tIns="45734" rIns="91471" bIns="45734" numCol="1" anchor="ctr" anchorCtr="0" compatLnSpc="1">
            <a:prstTxWarp prst="textNoShape">
              <a:avLst/>
            </a:prstTxWarp>
            <a:spAutoFit/>
          </a:bodyPr>
          <a:lstStyle/>
          <a:p>
            <a:endParaRPr lang="en-US"/>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029" r="-1029" b="-488"/>
          <a:stretch/>
        </p:blipFill>
        <p:spPr>
          <a:xfrm>
            <a:off x="1600200" y="10916619"/>
            <a:ext cx="10071887" cy="7590838"/>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88" r="-388" b="3744"/>
          <a:stretch/>
        </p:blipFill>
        <p:spPr>
          <a:xfrm>
            <a:off x="13999128" y="3722472"/>
            <a:ext cx="9875519" cy="712927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b="5107"/>
          <a:stretch/>
        </p:blipFill>
        <p:spPr>
          <a:xfrm>
            <a:off x="13999128" y="10916619"/>
            <a:ext cx="9913817" cy="7055645"/>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t="2676"/>
          <a:stretch/>
        </p:blipFill>
        <p:spPr>
          <a:xfrm>
            <a:off x="25185624" y="3666745"/>
            <a:ext cx="10948867" cy="7991860"/>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541" t="-2826" r="541" b="2397"/>
          <a:stretch/>
        </p:blipFill>
        <p:spPr>
          <a:xfrm>
            <a:off x="25636814" y="10653971"/>
            <a:ext cx="10064773" cy="7580940"/>
          </a:xfrm>
          <a:prstGeom prst="rect">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b="2294"/>
          <a:stretch/>
        </p:blipFill>
        <p:spPr>
          <a:xfrm>
            <a:off x="1600200" y="3657601"/>
            <a:ext cx="9906000" cy="7259018"/>
          </a:xfrm>
          <a:prstGeom prst="rect">
            <a:avLst/>
          </a:prstGeom>
        </p:spPr>
      </p:pic>
      <p:sp>
        <p:nvSpPr>
          <p:cNvPr id="13" name="TextBox 12"/>
          <p:cNvSpPr txBox="1"/>
          <p:nvPr/>
        </p:nvSpPr>
        <p:spPr>
          <a:xfrm>
            <a:off x="2355273" y="18065783"/>
            <a:ext cx="30556199" cy="7478970"/>
          </a:xfrm>
          <a:prstGeom prst="rect">
            <a:avLst/>
          </a:prstGeom>
          <a:noFill/>
        </p:spPr>
        <p:txBody>
          <a:bodyPr wrap="square" rtlCol="0">
            <a:spAutoFit/>
          </a:bodyPr>
          <a:lstStyle/>
          <a:p>
            <a:r>
              <a:rPr lang="en-US" sz="4800" dirty="0" smtClean="0">
                <a:sym typeface="Symbol"/>
              </a:rPr>
              <a:t> </a:t>
            </a:r>
            <a:r>
              <a:rPr lang="en-US" sz="4800" dirty="0" smtClean="0"/>
              <a:t>In </a:t>
            </a:r>
            <a:r>
              <a:rPr lang="en-US" sz="4800" dirty="0"/>
              <a:t>general, the simulated radiances display similar statistical characteristics (bias &amp; STD) as those derived from the operational GSI analysis for AMSU-A. </a:t>
            </a:r>
          </a:p>
          <a:p>
            <a:r>
              <a:rPr lang="en-US" sz="4800" dirty="0">
                <a:sym typeface="Symbol"/>
              </a:rPr>
              <a:t> </a:t>
            </a:r>
            <a:r>
              <a:rPr lang="en-US" sz="4800" dirty="0" smtClean="0"/>
              <a:t>The </a:t>
            </a:r>
            <a:r>
              <a:rPr lang="en-US" sz="4800" dirty="0"/>
              <a:t>AMSU-A synthetic radiances can reproduce inter-channel correlation features, and symmetric angular dependent features. The asymmetric angular dependent bias cannot be simulated. </a:t>
            </a:r>
          </a:p>
          <a:p>
            <a:r>
              <a:rPr lang="en-US" sz="4800" dirty="0">
                <a:sym typeface="Symbol"/>
              </a:rPr>
              <a:t> </a:t>
            </a:r>
            <a:r>
              <a:rPr lang="en-US" sz="4800" dirty="0" smtClean="0"/>
              <a:t>The </a:t>
            </a:r>
            <a:r>
              <a:rPr lang="en-US" sz="4800" dirty="0"/>
              <a:t>error characteristics of simulated GOES-12 temperature sounding channels are similar to those from operational GFS analysis; while those biases of moisture and surface channels are approximately 2K. </a:t>
            </a:r>
          </a:p>
          <a:p>
            <a:r>
              <a:rPr lang="en-US" sz="4800" dirty="0">
                <a:sym typeface="Symbol"/>
              </a:rPr>
              <a:t> </a:t>
            </a:r>
            <a:r>
              <a:rPr lang="en-US" sz="4800" dirty="0" smtClean="0"/>
              <a:t>Using </a:t>
            </a:r>
            <a:r>
              <a:rPr lang="en-US" sz="4800" dirty="0"/>
              <a:t>the ECMWF T511 NR data, we are simulating all satellite radiances data for 2012 in order to include the sensors used in GSI after 2006. </a:t>
            </a:r>
          </a:p>
          <a:p>
            <a:r>
              <a:rPr lang="en-US" sz="4800" dirty="0">
                <a:sym typeface="Symbol"/>
              </a:rPr>
              <a:t> </a:t>
            </a:r>
            <a:r>
              <a:rPr lang="en-US" sz="4800" dirty="0" smtClean="0"/>
              <a:t>Simulate </a:t>
            </a:r>
            <a:r>
              <a:rPr lang="en-US" sz="4800" dirty="0"/>
              <a:t>future instruments, such as GOES-R ABI. </a:t>
            </a:r>
          </a:p>
          <a:p>
            <a:r>
              <a:rPr lang="en-US" sz="4800" dirty="0">
                <a:sym typeface="Symbol"/>
              </a:rPr>
              <a:t> </a:t>
            </a:r>
            <a:r>
              <a:rPr lang="en-US" sz="4800" dirty="0" smtClean="0"/>
              <a:t>Simulate </a:t>
            </a:r>
            <a:r>
              <a:rPr lang="en-US" sz="4800" dirty="0"/>
              <a:t>synthetic radiance with ECMWF T799 NR data. </a:t>
            </a:r>
          </a:p>
        </p:txBody>
      </p:sp>
      <p:sp>
        <p:nvSpPr>
          <p:cNvPr id="2" name="Date Placeholder 1"/>
          <p:cNvSpPr>
            <a:spLocks noGrp="1"/>
          </p:cNvSpPr>
          <p:nvPr>
            <p:ph type="dt" sz="half" idx="10"/>
          </p:nvPr>
        </p:nvSpPr>
        <p:spPr/>
        <p:txBody>
          <a:bodyPr/>
          <a:lstStyle/>
          <a:p>
            <a:r>
              <a:rPr lang="en-US" smtClean="0"/>
              <a:t>1/9/2012</a:t>
            </a:r>
            <a:endParaRPr lang="en-US"/>
          </a:p>
        </p:txBody>
      </p:sp>
      <p:sp>
        <p:nvSpPr>
          <p:cNvPr id="4" name="Footer Placeholder 3"/>
          <p:cNvSpPr>
            <a:spLocks noGrp="1"/>
          </p:cNvSpPr>
          <p:nvPr>
            <p:ph type="ftr" sz="quarter" idx="11"/>
          </p:nvPr>
        </p:nvSpPr>
        <p:spPr/>
        <p:txBody>
          <a:bodyPr/>
          <a:lstStyle/>
          <a:p>
            <a:r>
              <a:rPr lang="en-US" smtClean="0"/>
              <a:t>9th Future Sat.  AMS2013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4443874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056103"/>
            <a:ext cx="16628198" cy="6740308"/>
          </a:xfrm>
          <a:prstGeom prst="rect">
            <a:avLst/>
          </a:prstGeom>
          <a:noFill/>
        </p:spPr>
        <p:txBody>
          <a:bodyPr wrap="square" lIns="91471" tIns="45734" rIns="91471" bIns="45734" rtlCol="0">
            <a:spAutoFit/>
          </a:bodyPr>
          <a:lstStyle/>
          <a:p>
            <a:r>
              <a:rPr lang="en-US" sz="4800" dirty="0"/>
              <a:t>Simulated observation</a:t>
            </a:r>
          </a:p>
          <a:p>
            <a:r>
              <a:rPr lang="en-US" sz="4800" dirty="0"/>
              <a:t>Control data: Observation type and distribution used by reanalysis for 2005.</a:t>
            </a:r>
          </a:p>
          <a:p>
            <a:r>
              <a:rPr lang="en-US" sz="4800" dirty="0"/>
              <a:t>Observational error is not added to the control data but calibration was performed to demonstrate the impact of observational error in control data.</a:t>
            </a:r>
            <a:r>
              <a:rPr lang="en-US" sz="4800" dirty="0">
                <a:latin typeface="Calibri" pitchFamily="-106" charset="0"/>
              </a:rPr>
              <a:t> </a:t>
            </a:r>
          </a:p>
          <a:p>
            <a:endParaRPr lang="en-US" sz="4800" dirty="0">
              <a:latin typeface="Calibri" pitchFamily="-106" charset="0"/>
            </a:endParaRPr>
          </a:p>
          <a:p>
            <a:r>
              <a:rPr lang="en-US" sz="4800" dirty="0">
                <a:latin typeface="Calibri" pitchFamily="-106" charset="0"/>
              </a:rPr>
              <a:t>DWL data:  GWOS concept DWL simulated by Simpson weather associates.</a:t>
            </a:r>
          </a:p>
        </p:txBody>
      </p:sp>
      <p:pic>
        <p:nvPicPr>
          <p:cNvPr id="10" name="Picture 2" descr="gwos_is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6138" y="18936926"/>
            <a:ext cx="5838346" cy="521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3596696" y="24057137"/>
            <a:ext cx="3850043" cy="156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9116" tIns="74558" rIns="149116" bIns="74558">
            <a:spAutoFit/>
          </a:bodyPr>
          <a:lstStyle/>
          <a:p>
            <a:pPr algn="ctr"/>
            <a:r>
              <a:rPr lang="en-US" sz="4500" dirty="0">
                <a:cs typeface="Arial" charset="0"/>
              </a:rPr>
              <a:t>Telescope Modules (4)</a:t>
            </a:r>
          </a:p>
        </p:txBody>
      </p:sp>
      <p:sp>
        <p:nvSpPr>
          <p:cNvPr id="12" name="Rectangle 13"/>
          <p:cNvSpPr>
            <a:spLocks noChangeArrowheads="1"/>
          </p:cNvSpPr>
          <p:nvPr/>
        </p:nvSpPr>
        <p:spPr bwMode="auto">
          <a:xfrm rot="10800000" flipV="1">
            <a:off x="882459" y="20413735"/>
            <a:ext cx="2014027" cy="75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9116" tIns="74558" rIns="149116" bIns="74558">
            <a:spAutoFit/>
          </a:bodyPr>
          <a:lstStyle/>
          <a:p>
            <a:r>
              <a:rPr lang="en-US" sz="3900" dirty="0">
                <a:cs typeface="Arial" charset="0"/>
              </a:rPr>
              <a:t>Nadir</a:t>
            </a:r>
          </a:p>
        </p:txBody>
      </p:sp>
      <p:sp>
        <p:nvSpPr>
          <p:cNvPr id="13" name="Rectangle 14"/>
          <p:cNvSpPr>
            <a:spLocks noChangeArrowheads="1"/>
          </p:cNvSpPr>
          <p:nvPr/>
        </p:nvSpPr>
        <p:spPr bwMode="auto">
          <a:xfrm>
            <a:off x="5105400" y="17627512"/>
            <a:ext cx="4438930" cy="75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9116" tIns="74558" rIns="149116" bIns="74558">
            <a:spAutoFit/>
          </a:bodyPr>
          <a:lstStyle/>
          <a:p>
            <a:r>
              <a:rPr lang="en-US" sz="3900" dirty="0">
                <a:cs typeface="Arial" charset="0"/>
              </a:rPr>
              <a:t>Star Tracker</a:t>
            </a:r>
          </a:p>
        </p:txBody>
      </p:sp>
      <p:sp>
        <p:nvSpPr>
          <p:cNvPr id="14" name="Rectangle 3"/>
          <p:cNvSpPr txBox="1">
            <a:spLocks noChangeArrowheads="1"/>
          </p:cNvSpPr>
          <p:nvPr/>
        </p:nvSpPr>
        <p:spPr bwMode="auto">
          <a:xfrm>
            <a:off x="17947483" y="6456947"/>
            <a:ext cx="15199517" cy="680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9086" tIns="74543" rIns="149086" bIns="74543"/>
          <a:lstStyle>
            <a:lvl1pPr marL="622300" indent="-622300" defTabSz="1660525" eaLnBrk="0" hangingPunct="0">
              <a:defRPr sz="7200">
                <a:solidFill>
                  <a:schemeClr val="tx1"/>
                </a:solidFill>
                <a:latin typeface="Arial" charset="0"/>
                <a:ea typeface="ＭＳ Ｐゴシック" pitchFamily="-106" charset="-128"/>
              </a:defRPr>
            </a:lvl1pPr>
            <a:lvl2pPr marL="37931725" indent="-37474525" defTabSz="1660525" eaLnBrk="0" hangingPunct="0">
              <a:defRPr sz="7200">
                <a:solidFill>
                  <a:schemeClr val="tx1"/>
                </a:solidFill>
                <a:latin typeface="Arial" charset="0"/>
                <a:ea typeface="ＭＳ Ｐゴシック" pitchFamily="-106" charset="-128"/>
              </a:defRPr>
            </a:lvl2pPr>
            <a:lvl3pPr eaLnBrk="0" hangingPunct="0">
              <a:defRPr sz="7200">
                <a:solidFill>
                  <a:schemeClr val="tx1"/>
                </a:solidFill>
                <a:latin typeface="Arial" charset="0"/>
                <a:ea typeface="ＭＳ Ｐゴシック" pitchFamily="-106" charset="-128"/>
              </a:defRPr>
            </a:lvl3pPr>
            <a:lvl4pPr eaLnBrk="0" hangingPunct="0">
              <a:defRPr sz="7200">
                <a:solidFill>
                  <a:schemeClr val="tx1"/>
                </a:solidFill>
                <a:latin typeface="Arial" charset="0"/>
                <a:ea typeface="ＭＳ Ｐゴシック" pitchFamily="-106" charset="-128"/>
              </a:defRPr>
            </a:lvl4pPr>
            <a:lvl5pPr eaLnBrk="0" hangingPunct="0">
              <a:defRPr sz="7200">
                <a:solidFill>
                  <a:schemeClr val="tx1"/>
                </a:solidFill>
                <a:latin typeface="Arial" charset="0"/>
                <a:ea typeface="ＭＳ Ｐゴシック" pitchFamily="-106" charset="-128"/>
              </a:defRPr>
            </a:lvl5pPr>
            <a:lvl6pPr marL="457200" eaLnBrk="0" fontAlgn="base" hangingPunct="0">
              <a:spcBef>
                <a:spcPct val="0"/>
              </a:spcBef>
              <a:spcAft>
                <a:spcPct val="0"/>
              </a:spcAft>
              <a:defRPr sz="7200">
                <a:solidFill>
                  <a:schemeClr val="tx1"/>
                </a:solidFill>
                <a:latin typeface="Arial" charset="0"/>
                <a:ea typeface="ＭＳ Ｐゴシック" pitchFamily="-106" charset="-128"/>
              </a:defRPr>
            </a:lvl6pPr>
            <a:lvl7pPr marL="914400" eaLnBrk="0" fontAlgn="base" hangingPunct="0">
              <a:spcBef>
                <a:spcPct val="0"/>
              </a:spcBef>
              <a:spcAft>
                <a:spcPct val="0"/>
              </a:spcAft>
              <a:defRPr sz="7200">
                <a:solidFill>
                  <a:schemeClr val="tx1"/>
                </a:solidFill>
                <a:latin typeface="Arial" charset="0"/>
                <a:ea typeface="ＭＳ Ｐゴシック" pitchFamily="-106" charset="-128"/>
              </a:defRPr>
            </a:lvl7pPr>
            <a:lvl8pPr marL="1371600" eaLnBrk="0" fontAlgn="base" hangingPunct="0">
              <a:spcBef>
                <a:spcPct val="0"/>
              </a:spcBef>
              <a:spcAft>
                <a:spcPct val="0"/>
              </a:spcAft>
              <a:defRPr sz="7200">
                <a:solidFill>
                  <a:schemeClr val="tx1"/>
                </a:solidFill>
                <a:latin typeface="Arial" charset="0"/>
                <a:ea typeface="ＭＳ Ｐゴシック" pitchFamily="-106" charset="-128"/>
              </a:defRPr>
            </a:lvl8pPr>
            <a:lvl9pPr marL="1828800" eaLnBrk="0" fontAlgn="base" hangingPunct="0">
              <a:spcBef>
                <a:spcPct val="0"/>
              </a:spcBef>
              <a:spcAft>
                <a:spcPct val="0"/>
              </a:spcAft>
              <a:defRPr sz="7200">
                <a:solidFill>
                  <a:schemeClr val="tx1"/>
                </a:solidFill>
                <a:latin typeface="Arial" charset="0"/>
                <a:ea typeface="ＭＳ Ｐゴシック" pitchFamily="-106" charset="-128"/>
              </a:defRPr>
            </a:lvl9pPr>
          </a:lstStyle>
          <a:p>
            <a:pPr eaLnBrk="1" hangingPunct="1">
              <a:lnSpc>
                <a:spcPct val="80000"/>
              </a:lnSpc>
              <a:spcBef>
                <a:spcPct val="20000"/>
              </a:spcBef>
              <a:buFontTx/>
              <a:buChar char="•"/>
            </a:pPr>
            <a:r>
              <a:rPr lang="en-US" sz="6000" dirty="0"/>
              <a:t>The coherent subsystem provides very accurate (&lt; 1.5m/s) observations when sufficient aerosols (and clouds) exist.</a:t>
            </a:r>
          </a:p>
          <a:p>
            <a:pPr eaLnBrk="1" hangingPunct="1">
              <a:lnSpc>
                <a:spcPct val="80000"/>
              </a:lnSpc>
              <a:spcBef>
                <a:spcPct val="20000"/>
              </a:spcBef>
              <a:buFontTx/>
              <a:buChar char="•"/>
            </a:pPr>
            <a:r>
              <a:rPr lang="en-US" sz="6000" dirty="0"/>
              <a:t>The direct detection (molecular) subsystem provides observations meeting the threshold requirements above 2km, clouds permitting.</a:t>
            </a:r>
          </a:p>
        </p:txBody>
      </p:sp>
      <p:pic>
        <p:nvPicPr>
          <p:cNvPr id="15" name="Picture 25" descr="Slide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47483" y="13258106"/>
            <a:ext cx="15342337" cy="132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679479" y="21890899"/>
            <a:ext cx="0" cy="2260007"/>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89817" y="524584"/>
            <a:ext cx="24474441" cy="4154881"/>
          </a:xfrm>
          <a:prstGeom prst="rect">
            <a:avLst/>
          </a:prstGeom>
          <a:solidFill>
            <a:schemeClr val="accent1">
              <a:lumMod val="20000"/>
              <a:lumOff val="80000"/>
            </a:schemeClr>
          </a:solidFill>
          <a:ln w="76200">
            <a:solidFill>
              <a:srgbClr val="0070C0"/>
            </a:solidFill>
          </a:ln>
        </p:spPr>
        <p:txBody>
          <a:bodyPr wrap="square" lIns="365660" tIns="182829" rIns="365660" bIns="182829" rtlCol="0">
            <a:spAutoFit/>
          </a:bodyPr>
          <a:lstStyle/>
          <a:p>
            <a:pPr algn="ctr"/>
            <a:r>
              <a:rPr lang="en-US" sz="9600" dirty="0"/>
              <a:t>OSSE to evaluate Impact of  GWOS DWL</a:t>
            </a:r>
          </a:p>
          <a:p>
            <a:pPr algn="ctr"/>
            <a:r>
              <a:rPr lang="en-US" sz="9600" dirty="0"/>
              <a:t>GWOS:  Global Wind Observing Sounder </a:t>
            </a:r>
            <a:endParaRPr lang="en-US" sz="9600" dirty="0" smtClean="0"/>
          </a:p>
          <a:p>
            <a:pPr algn="ctr"/>
            <a:r>
              <a:rPr lang="en-US" sz="5400" dirty="0" smtClean="0"/>
              <a:t>( TJ43.7 IOAS-AOLS)</a:t>
            </a:r>
            <a:endParaRPr lang="en-US" sz="5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
        <p:nvSpPr>
          <p:cNvPr id="3" name="TextBox 2"/>
          <p:cNvSpPr txBox="1"/>
          <p:nvPr/>
        </p:nvSpPr>
        <p:spPr>
          <a:xfrm>
            <a:off x="93755" y="5333211"/>
            <a:ext cx="17497055" cy="3046988"/>
          </a:xfrm>
          <a:prstGeom prst="rect">
            <a:avLst/>
          </a:prstGeom>
          <a:noFill/>
          <a:ln>
            <a:solidFill>
              <a:srgbClr val="001570"/>
            </a:solidFill>
          </a:ln>
        </p:spPr>
        <p:txBody>
          <a:bodyPr wrap="square" rtlCol="0">
            <a:spAutoFit/>
          </a:bodyPr>
          <a:lstStyle/>
          <a:p>
            <a:r>
              <a:rPr lang="en-US" sz="4800" dirty="0" err="1"/>
              <a:t>Riishojgaard</a:t>
            </a:r>
            <a:r>
              <a:rPr lang="en-US" sz="4800" dirty="0"/>
              <a:t>, L. P., Z. Ma, M. </a:t>
            </a:r>
            <a:r>
              <a:rPr lang="en-US" sz="4800" dirty="0" err="1"/>
              <a:t>Masutani</a:t>
            </a:r>
            <a:r>
              <a:rPr lang="en-US" sz="4800" dirty="0"/>
              <a:t>, J. S. </a:t>
            </a:r>
            <a:r>
              <a:rPr lang="en-US" sz="4800" dirty="0" err="1"/>
              <a:t>Woollen</a:t>
            </a:r>
            <a:r>
              <a:rPr lang="en-US" sz="4800" dirty="0"/>
              <a:t>, G. D. Emmitt, S. A. Wood, and S. Greco  2012: “Observation System Simulation Experiments for a Global Wind Observing Sounder,” </a:t>
            </a:r>
            <a:r>
              <a:rPr lang="en-US" sz="4800" i="1" dirty="0" err="1"/>
              <a:t>Geophys</a:t>
            </a:r>
            <a:r>
              <a:rPr lang="en-US" sz="4800" i="1" dirty="0"/>
              <a:t>. Res. </a:t>
            </a:r>
            <a:r>
              <a:rPr lang="en-US" sz="4800" i="1" dirty="0" err="1"/>
              <a:t>Lett</a:t>
            </a:r>
            <a:r>
              <a:rPr lang="en-US" sz="4800" i="1" dirty="0"/>
              <a:t>.</a:t>
            </a:r>
            <a:r>
              <a:rPr lang="en-US" sz="4800" dirty="0"/>
              <a:t>,</a:t>
            </a:r>
            <a:r>
              <a:rPr lang="en-US" sz="4800" b="1" dirty="0"/>
              <a:t> 39, </a:t>
            </a:r>
            <a:r>
              <a:rPr lang="en-US" sz="4800" dirty="0"/>
              <a:t>L17805, doi:10.1029/2012GL051814. </a:t>
            </a:r>
          </a:p>
        </p:txBody>
      </p:sp>
      <p:sp>
        <p:nvSpPr>
          <p:cNvPr id="6" name="Date Placeholder 5"/>
          <p:cNvSpPr>
            <a:spLocks noGrp="1"/>
          </p:cNvSpPr>
          <p:nvPr>
            <p:ph type="dt" sz="half" idx="10"/>
          </p:nvPr>
        </p:nvSpPr>
        <p:spPr/>
        <p:txBody>
          <a:bodyPr/>
          <a:lstStyle/>
          <a:p>
            <a:r>
              <a:rPr lang="en-US" smtClean="0"/>
              <a:t>1/9/2012</a:t>
            </a:r>
            <a:endParaRPr lang="en-US"/>
          </a:p>
        </p:txBody>
      </p:sp>
      <p:sp>
        <p:nvSpPr>
          <p:cNvPr id="7" name="Footer Placeholder 6"/>
          <p:cNvSpPr>
            <a:spLocks noGrp="1"/>
          </p:cNvSpPr>
          <p:nvPr>
            <p:ph type="ftr" sz="quarter" idx="11"/>
          </p:nvPr>
        </p:nvSpPr>
        <p:spPr/>
        <p:txBody>
          <a:bodyPr/>
          <a:lstStyle/>
          <a:p>
            <a:r>
              <a:rPr lang="en-US" smtClean="0"/>
              <a:t>9th Future Sat.  AMS2013</a:t>
            </a:r>
            <a:endParaRPr lang="en-US"/>
          </a:p>
        </p:txBody>
      </p:sp>
    </p:spTree>
    <p:extLst>
      <p:ext uri="{BB962C8B-B14F-4D97-AF65-F5344CB8AC3E}">
        <p14:creationId xmlns:p14="http://schemas.microsoft.com/office/powerpoint/2010/main" val="10061610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886250"/>
            <a:ext cx="5507736" cy="3139303"/>
          </a:xfrm>
          <a:prstGeom prst="rect">
            <a:avLst/>
          </a:prstGeom>
          <a:noFill/>
        </p:spPr>
        <p:txBody>
          <a:bodyPr wrap="square" lIns="365745" tIns="182871" rIns="365745" bIns="182871" rtlCol="0">
            <a:spAutoFit/>
          </a:bodyPr>
          <a:lstStyle/>
          <a:p>
            <a:pPr algn="ctr">
              <a:defRPr sz="1800" b="1" i="0" u="none" strike="noStrike" kern="1200" baseline="0">
                <a:solidFill>
                  <a:prstClr val="black"/>
                </a:solidFill>
                <a:latin typeface="+mn-lt"/>
                <a:ea typeface="+mn-ea"/>
                <a:cs typeface="+mn-cs"/>
              </a:defRPr>
            </a:pPr>
            <a:r>
              <a:rPr lang="en-US" sz="3600" dirty="0" smtClean="0"/>
              <a:t>NH  </a:t>
            </a:r>
            <a:r>
              <a:rPr lang="en-US" sz="3600" dirty="0"/>
              <a:t>12 hourly </a:t>
            </a:r>
            <a:r>
              <a:rPr lang="en-US" sz="3600" dirty="0" smtClean="0"/>
              <a:t>sampling, Average of 1000, 700, 500, 250 </a:t>
            </a:r>
            <a:r>
              <a:rPr lang="en-US" sz="3600" dirty="0" err="1" smtClean="0"/>
              <a:t>hPa</a:t>
            </a:r>
            <a:r>
              <a:rPr lang="en-US" sz="3600" dirty="0" smtClean="0"/>
              <a:t> Height  </a:t>
            </a:r>
            <a:r>
              <a:rPr lang="en-US" sz="3600" dirty="0"/>
              <a:t>Oct1-Oct10, 2005</a:t>
            </a:r>
          </a:p>
          <a:p>
            <a:endParaRPr lang="en-US" sz="3600" dirty="0"/>
          </a:p>
        </p:txBody>
      </p:sp>
      <p:sp>
        <p:nvSpPr>
          <p:cNvPr id="24" name="Slide Number Placeholder 7"/>
          <p:cNvSpPr>
            <a:spLocks noGrp="1"/>
          </p:cNvSpPr>
          <p:nvPr>
            <p:ph type="sldNum" sz="quarter" idx="12"/>
          </p:nvPr>
        </p:nvSpPr>
        <p:spPr>
          <a:xfrm>
            <a:off x="28829929" y="26100459"/>
            <a:ext cx="5389444" cy="730250"/>
          </a:xfrm>
        </p:spPr>
        <p:txBody>
          <a:bodyPr/>
          <a:lstStyle/>
          <a:p>
            <a:fld id="{B6F15528-21DE-4FAA-801E-634DDDAF4B2B}" type="slidenum">
              <a:rPr lang="en-US" sz="3600">
                <a:solidFill>
                  <a:prstClr val="black">
                    <a:tint val="75000"/>
                  </a:prstClr>
                </a:solidFill>
                <a:latin typeface="Calibri"/>
              </a:rPr>
              <a:pPr/>
              <a:t>8</a:t>
            </a:fld>
            <a:endParaRPr lang="en-US" sz="3600">
              <a:solidFill>
                <a:prstClr val="black">
                  <a:tint val="75000"/>
                </a:prstClr>
              </a:solidFill>
              <a:latin typeface="Calibri"/>
            </a:endParaRPr>
          </a:p>
        </p:txBody>
      </p:sp>
      <p:sp>
        <p:nvSpPr>
          <p:cNvPr id="18" name="TextBox 1"/>
          <p:cNvSpPr txBox="1">
            <a:spLocks noChangeArrowheads="1"/>
          </p:cNvSpPr>
          <p:nvPr/>
        </p:nvSpPr>
        <p:spPr bwMode="auto">
          <a:xfrm>
            <a:off x="1739020" y="20638149"/>
            <a:ext cx="17006180" cy="566290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lIns="121728" tIns="60867" rIns="121728" bIns="60867">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370089" indent="-1370089">
              <a:buFont typeface="Wingdings" charset="0"/>
              <a:buChar char="u"/>
            </a:pPr>
            <a:endParaRPr lang="en-US" sz="3600" dirty="0">
              <a:latin typeface="Cambria"/>
              <a:cs typeface="Cambria"/>
            </a:endParaRPr>
          </a:p>
          <a:p>
            <a:pPr marL="1371561" indent="-1371561">
              <a:buFont typeface="Wingdings" charset="0"/>
              <a:buChar char="u"/>
            </a:pPr>
            <a:r>
              <a:rPr lang="en-US" sz="3600" dirty="0">
                <a:latin typeface="Cambria"/>
                <a:cs typeface="Cambria"/>
              </a:rPr>
              <a:t>At least T170 resolution is required to utilize DWL data for hurricane case. Impact of DWL is larger in T254 than in T170 model forecast.  T382 model  for OSSE with  T511 Nature run may not be the best.</a:t>
            </a:r>
          </a:p>
          <a:p>
            <a:pPr marL="1371561" indent="-1371561">
              <a:buFont typeface="Wingdings" charset="0"/>
              <a:buChar char="u"/>
            </a:pPr>
            <a:r>
              <a:rPr lang="en-US" sz="3600" dirty="0">
                <a:latin typeface="Cambria"/>
                <a:cs typeface="Cambria"/>
              </a:rPr>
              <a:t>Increasing resolution and adding DWL are equally important to improve  large scale forecast skill.</a:t>
            </a:r>
          </a:p>
          <a:p>
            <a:pPr marL="1371561" indent="-1371561">
              <a:buFont typeface="Wingdings" charset="0"/>
              <a:buChar char="u"/>
            </a:pPr>
            <a:r>
              <a:rPr lang="en-US" sz="3600" dirty="0">
                <a:latin typeface="Cambria"/>
                <a:cs typeface="Cambria"/>
              </a:rPr>
              <a:t>DWL data is more effective in improving forecast for small scale event.</a:t>
            </a:r>
          </a:p>
          <a:p>
            <a:pPr marL="1373017" indent="-1373017">
              <a:buFont typeface="Wingdings"/>
              <a:buChar char="u"/>
            </a:pPr>
            <a:r>
              <a:rPr lang="en-US" sz="3600" dirty="0">
                <a:latin typeface="Cambria"/>
                <a:cs typeface="Cambria"/>
              </a:rPr>
              <a:t>OSSE with control observation without observational error is useful to provide initial outlook of data impact  a new type of observation.</a:t>
            </a:r>
          </a:p>
          <a:p>
            <a:pPr marL="1373017" indent="-1373017">
              <a:buFont typeface="Wingdings"/>
              <a:buChar char="u"/>
            </a:pPr>
            <a:r>
              <a:rPr lang="en-US" sz="3600" dirty="0">
                <a:latin typeface="Cambria"/>
                <a:cs typeface="Cambria"/>
              </a:rPr>
              <a:t>Further experiments with observational error is required.</a:t>
            </a:r>
          </a:p>
        </p:txBody>
      </p:sp>
      <p:sp>
        <p:nvSpPr>
          <p:cNvPr id="19" name="TextBox 2"/>
          <p:cNvSpPr txBox="1">
            <a:spLocks noChangeArrowheads="1"/>
          </p:cNvSpPr>
          <p:nvPr/>
        </p:nvSpPr>
        <p:spPr bwMode="auto">
          <a:xfrm>
            <a:off x="4847749" y="19622880"/>
            <a:ext cx="9308073" cy="101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357" tIns="182685" rIns="365357" bIns="182685">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4200" dirty="0"/>
              <a:t>Initial Summary of Hurricane  OSSE</a:t>
            </a:r>
          </a:p>
        </p:txBody>
      </p:sp>
      <p:graphicFrame>
        <p:nvGraphicFramePr>
          <p:cNvPr id="22" name="Chart 21"/>
          <p:cNvGraphicFramePr>
            <a:graphicFrameLocks/>
          </p:cNvGraphicFramePr>
          <p:nvPr>
            <p:extLst>
              <p:ext uri="{D42A27DB-BD31-4B8C-83A1-F6EECF244321}">
                <p14:modId xmlns:p14="http://schemas.microsoft.com/office/powerpoint/2010/main" val="2399333398"/>
              </p:ext>
            </p:extLst>
          </p:nvPr>
        </p:nvGraphicFramePr>
        <p:xfrm>
          <a:off x="6676561" y="4114800"/>
          <a:ext cx="10332637"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p:cNvGraphicFramePr>
            <a:graphicFrameLocks/>
          </p:cNvGraphicFramePr>
          <p:nvPr>
            <p:extLst>
              <p:ext uri="{D42A27DB-BD31-4B8C-83A1-F6EECF244321}">
                <p14:modId xmlns:p14="http://schemas.microsoft.com/office/powerpoint/2010/main" val="3301623990"/>
              </p:ext>
            </p:extLst>
          </p:nvPr>
        </p:nvGraphicFramePr>
        <p:xfrm>
          <a:off x="26331512" y="2590800"/>
          <a:ext cx="8503920" cy="1104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a:graphicFrameLocks/>
          </p:cNvGraphicFramePr>
          <p:nvPr>
            <p:extLst>
              <p:ext uri="{D42A27DB-BD31-4B8C-83A1-F6EECF244321}">
                <p14:modId xmlns:p14="http://schemas.microsoft.com/office/powerpoint/2010/main" val="3555073153"/>
              </p:ext>
            </p:extLst>
          </p:nvPr>
        </p:nvGraphicFramePr>
        <p:xfrm>
          <a:off x="18135600" y="3733800"/>
          <a:ext cx="8503920" cy="1005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a:graphicFrameLocks/>
          </p:cNvGraphicFramePr>
          <p:nvPr>
            <p:extLst>
              <p:ext uri="{D42A27DB-BD31-4B8C-83A1-F6EECF244321}">
                <p14:modId xmlns:p14="http://schemas.microsoft.com/office/powerpoint/2010/main" val="2770773840"/>
              </p:ext>
            </p:extLst>
          </p:nvPr>
        </p:nvGraphicFramePr>
        <p:xfrm>
          <a:off x="28437840" y="14035764"/>
          <a:ext cx="8138160" cy="9235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27"/>
          <p:cNvGraphicFramePr>
            <a:graphicFrameLocks/>
          </p:cNvGraphicFramePr>
          <p:nvPr>
            <p:extLst>
              <p:ext uri="{D42A27DB-BD31-4B8C-83A1-F6EECF244321}">
                <p14:modId xmlns:p14="http://schemas.microsoft.com/office/powerpoint/2010/main" val="3030652544"/>
              </p:ext>
            </p:extLst>
          </p:nvPr>
        </p:nvGraphicFramePr>
        <p:xfrm>
          <a:off x="19735800" y="14035764"/>
          <a:ext cx="8138160" cy="9235440"/>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p:cNvSpPr txBox="1"/>
          <p:nvPr/>
        </p:nvSpPr>
        <p:spPr>
          <a:xfrm>
            <a:off x="22021800" y="23469600"/>
            <a:ext cx="12801600" cy="2123658"/>
          </a:xfrm>
          <a:prstGeom prst="rect">
            <a:avLst/>
          </a:prstGeom>
          <a:solidFill>
            <a:srgbClr val="C18F95"/>
          </a:solidFill>
        </p:spPr>
        <p:txBody>
          <a:bodyPr wrap="square" rtlCol="0">
            <a:spAutoFit/>
          </a:bodyPr>
          <a:lstStyle/>
          <a:p>
            <a:r>
              <a:rPr lang="en-US" sz="4400" dirty="0" smtClean="0"/>
              <a:t>Impact in short wave is much stronger than that in large scale wave.  Impact in wind is stronger than that in height.in fact the impact on V only is even  stronger</a:t>
            </a:r>
            <a:endParaRPr lang="en-US" sz="4400" dirty="0"/>
          </a:p>
        </p:txBody>
      </p:sp>
      <p:sp>
        <p:nvSpPr>
          <p:cNvPr id="5" name="TextBox 4"/>
          <p:cNvSpPr txBox="1"/>
          <p:nvPr/>
        </p:nvSpPr>
        <p:spPr>
          <a:xfrm>
            <a:off x="18745200" y="457200"/>
            <a:ext cx="14253582" cy="1015663"/>
          </a:xfrm>
          <a:prstGeom prst="rect">
            <a:avLst/>
          </a:prstGeom>
          <a:noFill/>
        </p:spPr>
        <p:txBody>
          <a:bodyPr wrap="none" rtlCol="0">
            <a:spAutoFit/>
          </a:bodyPr>
          <a:lstStyle/>
          <a:p>
            <a:r>
              <a:rPr lang="en-US" sz="6000" dirty="0" smtClean="0"/>
              <a:t>AC difference in AC, with and without GWOS </a:t>
            </a:r>
            <a:endParaRPr lang="en-US" sz="6000" dirty="0"/>
          </a:p>
        </p:txBody>
      </p:sp>
      <p:sp>
        <p:nvSpPr>
          <p:cNvPr id="14" name="TextBox 13"/>
          <p:cNvSpPr txBox="1"/>
          <p:nvPr/>
        </p:nvSpPr>
        <p:spPr>
          <a:xfrm>
            <a:off x="381000" y="457200"/>
            <a:ext cx="16628198" cy="2800795"/>
          </a:xfrm>
          <a:prstGeom prst="rect">
            <a:avLst/>
          </a:prstGeom>
          <a:solidFill>
            <a:schemeClr val="accent1">
              <a:lumMod val="20000"/>
              <a:lumOff val="80000"/>
            </a:schemeClr>
          </a:solidFill>
          <a:ln w="38100">
            <a:solidFill>
              <a:srgbClr val="000042"/>
            </a:solidFill>
          </a:ln>
        </p:spPr>
        <p:txBody>
          <a:bodyPr wrap="square" lIns="91471" tIns="45734" rIns="91471" bIns="45734" rtlCol="0">
            <a:spAutoFit/>
          </a:bodyPr>
          <a:lstStyle/>
          <a:p>
            <a:r>
              <a:rPr lang="en-US" sz="8800" dirty="0" smtClean="0">
                <a:latin typeface="Calibri" pitchFamily="-106" charset="0"/>
              </a:rPr>
              <a:t>Case Study to compare impact of DWL with model resolution</a:t>
            </a:r>
            <a:endParaRPr lang="en-US" sz="8800" dirty="0">
              <a:latin typeface="Calibri" pitchFamily="-106" charset="0"/>
            </a:endParaRPr>
          </a:p>
        </p:txBody>
      </p:sp>
      <p:sp>
        <p:nvSpPr>
          <p:cNvPr id="2" name="TextBox 1"/>
          <p:cNvSpPr txBox="1"/>
          <p:nvPr/>
        </p:nvSpPr>
        <p:spPr>
          <a:xfrm>
            <a:off x="381000" y="4724400"/>
            <a:ext cx="5486400" cy="3785652"/>
          </a:xfrm>
          <a:prstGeom prst="rect">
            <a:avLst/>
          </a:prstGeom>
          <a:noFill/>
        </p:spPr>
        <p:txBody>
          <a:bodyPr wrap="square" rtlCol="0">
            <a:spAutoFit/>
          </a:bodyPr>
          <a:lstStyle/>
          <a:p>
            <a:r>
              <a:rPr lang="en-US" sz="4800" dirty="0">
                <a:latin typeface="Calibri" pitchFamily="-106" charset="0"/>
              </a:rPr>
              <a:t> Atlantic Hurricane in the nature run for the analysis period of  9/25-10/10</a:t>
            </a:r>
          </a:p>
          <a:p>
            <a:endParaRPr lang="en-US" sz="4800" dirty="0"/>
          </a:p>
        </p:txBody>
      </p:sp>
      <p:sp>
        <p:nvSpPr>
          <p:cNvPr id="16" name="Up Arrow 15"/>
          <p:cNvSpPr>
            <a:spLocks noChangeArrowheads="1"/>
          </p:cNvSpPr>
          <p:nvPr/>
        </p:nvSpPr>
        <p:spPr bwMode="auto">
          <a:xfrm rot="3293780">
            <a:off x="10820508" y="7474424"/>
            <a:ext cx="440140" cy="1160294"/>
          </a:xfrm>
          <a:prstGeom prst="upArrow">
            <a:avLst>
              <a:gd name="adj1" fmla="val 50000"/>
              <a:gd name="adj2" fmla="val 50002"/>
            </a:avLst>
          </a:prstGeom>
          <a:solidFill>
            <a:srgbClr val="FF0000"/>
          </a:solidFill>
          <a:ln w="9525">
            <a:solidFill>
              <a:srgbClr val="ABF6BD"/>
            </a:solidFill>
            <a:miter lim="800000"/>
            <a:headEnd/>
            <a:tailEnd/>
          </a:ln>
          <a:effectLst>
            <a:outerShdw blurRad="40000" dist="23000" dir="5400000" rotWithShape="0">
              <a:srgbClr val="808080">
                <a:alpha val="34999"/>
              </a:srgbClr>
            </a:outerShdw>
          </a:effectLst>
        </p:spPr>
        <p:txBody>
          <a:bodyPr lIns="365660" tIns="182829" rIns="365660" bIns="182829" anchor="ctr"/>
          <a:lstStyle/>
          <a:p>
            <a:pPr algn="ctr">
              <a:defRPr/>
            </a:pPr>
            <a:endParaRPr lang="en-US">
              <a:solidFill>
                <a:schemeClr val="lt1"/>
              </a:solidFill>
              <a:latin typeface="+mn-lt"/>
              <a:ea typeface="+mn-ea"/>
            </a:endParaRPr>
          </a:p>
        </p:txBody>
      </p:sp>
      <p:graphicFrame>
        <p:nvGraphicFramePr>
          <p:cNvPr id="17" name="Chart 16"/>
          <p:cNvGraphicFramePr>
            <a:graphicFrameLocks/>
          </p:cNvGraphicFramePr>
          <p:nvPr>
            <p:extLst>
              <p:ext uri="{D42A27DB-BD31-4B8C-83A1-F6EECF244321}">
                <p14:modId xmlns:p14="http://schemas.microsoft.com/office/powerpoint/2010/main" val="930526379"/>
              </p:ext>
            </p:extLst>
          </p:nvPr>
        </p:nvGraphicFramePr>
        <p:xfrm>
          <a:off x="7069756" y="11104247"/>
          <a:ext cx="10761043" cy="8518633"/>
        </p:xfrm>
        <a:graphic>
          <a:graphicData uri="http://schemas.openxmlformats.org/drawingml/2006/chart">
            <c:chart xmlns:c="http://schemas.openxmlformats.org/drawingml/2006/chart" xmlns:r="http://schemas.openxmlformats.org/officeDocument/2006/relationships" r:id="rId7"/>
          </a:graphicData>
        </a:graphic>
      </p:graphicFrame>
      <p:sp>
        <p:nvSpPr>
          <p:cNvPr id="4" name="Date Placeholder 3"/>
          <p:cNvSpPr>
            <a:spLocks noGrp="1"/>
          </p:cNvSpPr>
          <p:nvPr>
            <p:ph type="dt" sz="half" idx="10"/>
          </p:nvPr>
        </p:nvSpPr>
        <p:spPr/>
        <p:txBody>
          <a:bodyPr/>
          <a:lstStyle/>
          <a:p>
            <a:r>
              <a:rPr lang="en-US" smtClean="0"/>
              <a:t>1/9/2012</a:t>
            </a:r>
            <a:endParaRPr lang="en-US"/>
          </a:p>
        </p:txBody>
      </p:sp>
      <p:sp>
        <p:nvSpPr>
          <p:cNvPr id="6" name="Footer Placeholder 5"/>
          <p:cNvSpPr>
            <a:spLocks noGrp="1"/>
          </p:cNvSpPr>
          <p:nvPr>
            <p:ph type="ftr" sz="quarter" idx="11"/>
          </p:nvPr>
        </p:nvSpPr>
        <p:spPr/>
        <p:txBody>
          <a:bodyPr/>
          <a:lstStyle/>
          <a:p>
            <a:r>
              <a:rPr lang="en-US" smtClean="0"/>
              <a:t>9th Future Sat.  AMS2013</a:t>
            </a:r>
            <a:endParaRPr lang="en-US"/>
          </a:p>
        </p:txBody>
      </p:sp>
    </p:spTree>
    <p:extLst>
      <p:ext uri="{BB962C8B-B14F-4D97-AF65-F5344CB8AC3E}">
        <p14:creationId xmlns:p14="http://schemas.microsoft.com/office/powerpoint/2010/main" val="38825728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675086" y="5397885"/>
            <a:ext cx="15561009" cy="2438399"/>
          </a:xfrm>
          <a:prstGeom prst="rect">
            <a:avLst/>
          </a:prstGeom>
          <a:noFill/>
          <a:ln w="9525">
            <a:noFill/>
            <a:round/>
            <a:headEnd/>
            <a:tailEnd/>
          </a:ln>
        </p:spPr>
        <p:txBody>
          <a:bodyPr lIns="359672" tIns="187045" rIns="359672" bIns="187045">
            <a:normAutofit/>
          </a:bodyPr>
          <a:lstStyle/>
          <a:p>
            <a:pPr algn="ctr">
              <a:tabLst>
                <a:tab pos="0" algn="l"/>
                <a:tab pos="1827161" algn="l"/>
                <a:tab pos="3654316" algn="l"/>
                <a:tab pos="5481465" algn="l"/>
                <a:tab pos="7308626" algn="l"/>
                <a:tab pos="9135785" algn="l"/>
                <a:tab pos="10962940" algn="l"/>
                <a:tab pos="12790098" algn="l"/>
                <a:tab pos="14617259" algn="l"/>
                <a:tab pos="16444408" algn="l"/>
                <a:tab pos="18271569" algn="l"/>
                <a:tab pos="20098724" algn="l"/>
                <a:tab pos="21925879" algn="l"/>
                <a:tab pos="23753034" algn="l"/>
                <a:tab pos="25580193" algn="l"/>
                <a:tab pos="27407351" algn="l"/>
                <a:tab pos="29234509" algn="l"/>
                <a:tab pos="31061664" algn="l"/>
                <a:tab pos="32888822" algn="l"/>
                <a:tab pos="34715983" algn="l"/>
                <a:tab pos="36543144" algn="l"/>
              </a:tabLst>
              <a:defRPr/>
            </a:pPr>
            <a:r>
              <a:rPr lang="en-US" sz="9600" b="1" dirty="0">
                <a:solidFill>
                  <a:srgbClr val="660066"/>
                </a:solidFill>
                <a:latin typeface="Constantia"/>
                <a:ea typeface="Constantia (Body)" charset="0"/>
                <a:cs typeface="Constantia"/>
              </a:rPr>
              <a:t>GWOS </a:t>
            </a:r>
            <a:r>
              <a:rPr lang="en-US" sz="9600" b="1" dirty="0" err="1">
                <a:solidFill>
                  <a:srgbClr val="660066"/>
                </a:solidFill>
                <a:latin typeface="Constantia"/>
                <a:ea typeface="Constantia (Body)" charset="0"/>
                <a:cs typeface="Constantia"/>
              </a:rPr>
              <a:t>Lidar</a:t>
            </a:r>
            <a:r>
              <a:rPr lang="en-US" sz="9600" b="1" dirty="0">
                <a:solidFill>
                  <a:srgbClr val="660066"/>
                </a:solidFill>
                <a:latin typeface="Constantia"/>
                <a:ea typeface="Constantia (Body)" charset="0"/>
                <a:cs typeface="Constantia"/>
              </a:rPr>
              <a:t> Wind </a:t>
            </a:r>
            <a:r>
              <a:rPr lang="en-US" sz="9600" b="1" dirty="0" err="1">
                <a:solidFill>
                  <a:srgbClr val="660066"/>
                </a:solidFill>
                <a:latin typeface="Constantia"/>
                <a:ea typeface="Constantia (Body)" charset="0"/>
                <a:cs typeface="Constantia"/>
              </a:rPr>
              <a:t>obs</a:t>
            </a:r>
            <a:endParaRPr lang="en-US" sz="9600" b="1" dirty="0">
              <a:solidFill>
                <a:srgbClr val="660066"/>
              </a:solidFill>
              <a:latin typeface="Constantia"/>
              <a:ea typeface="Constantia (Body)" charset="0"/>
              <a:cs typeface="Constantia"/>
            </a:endParaRPr>
          </a:p>
        </p:txBody>
      </p:sp>
      <p:grpSp>
        <p:nvGrpSpPr>
          <p:cNvPr id="44039" name="Group 13"/>
          <p:cNvGrpSpPr>
            <a:grpSpLocks/>
          </p:cNvGrpSpPr>
          <p:nvPr/>
        </p:nvGrpSpPr>
        <p:grpSpPr bwMode="auto">
          <a:xfrm>
            <a:off x="2530763" y="8708817"/>
            <a:ext cx="8295530" cy="7889344"/>
            <a:chOff x="5258651" y="1311629"/>
            <a:chExt cx="3047149" cy="2498371"/>
          </a:xfrm>
        </p:grpSpPr>
        <p:pic>
          <p:nvPicPr>
            <p:cNvPr id="44040" name="Picture 7" descr="diagram_final_V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311629"/>
              <a:ext cx="2895600" cy="249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9"/>
            <p:cNvSpPr txBox="1">
              <a:spLocks noChangeArrowheads="1"/>
            </p:cNvSpPr>
            <p:nvPr/>
          </p:nvSpPr>
          <p:spPr bwMode="auto">
            <a:xfrm>
              <a:off x="6464849" y="2264861"/>
              <a:ext cx="1027074" cy="30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5700" b="1" dirty="0">
                  <a:solidFill>
                    <a:srgbClr val="FF0000"/>
                  </a:solidFill>
                  <a:latin typeface="Times New Roman" pitchFamily="18" charset="0"/>
                  <a:cs typeface="Times New Roman" pitchFamily="18" charset="0"/>
                </a:rPr>
                <a:t>45°</a:t>
              </a:r>
            </a:p>
          </p:txBody>
        </p:sp>
        <p:sp>
          <p:nvSpPr>
            <p:cNvPr id="44042" name="TextBox 10"/>
            <p:cNvSpPr txBox="1">
              <a:spLocks noChangeArrowheads="1"/>
            </p:cNvSpPr>
            <p:nvPr/>
          </p:nvSpPr>
          <p:spPr bwMode="auto">
            <a:xfrm>
              <a:off x="6294744" y="2720966"/>
              <a:ext cx="838200" cy="20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5700" b="1" dirty="0">
                  <a:solidFill>
                    <a:srgbClr val="FF0000"/>
                  </a:solidFill>
                  <a:latin typeface="Times New Roman" pitchFamily="18" charset="0"/>
                  <a:cs typeface="Times New Roman" pitchFamily="18" charset="0"/>
                </a:rPr>
                <a:t>315°</a:t>
              </a:r>
            </a:p>
          </p:txBody>
        </p:sp>
        <p:sp>
          <p:nvSpPr>
            <p:cNvPr id="44043" name="TextBox 11"/>
            <p:cNvSpPr txBox="1">
              <a:spLocks noChangeArrowheads="1"/>
            </p:cNvSpPr>
            <p:nvPr/>
          </p:nvSpPr>
          <p:spPr bwMode="auto">
            <a:xfrm>
              <a:off x="5289679" y="2617196"/>
              <a:ext cx="838200" cy="20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5700" b="1" dirty="0">
                  <a:solidFill>
                    <a:srgbClr val="FF0000"/>
                  </a:solidFill>
                  <a:latin typeface="Times New Roman" pitchFamily="18" charset="0"/>
                  <a:cs typeface="Times New Roman" pitchFamily="18" charset="0"/>
                </a:rPr>
                <a:t>225°</a:t>
              </a:r>
            </a:p>
          </p:txBody>
        </p:sp>
        <p:sp>
          <p:nvSpPr>
            <p:cNvPr id="44044" name="TextBox 12"/>
            <p:cNvSpPr txBox="1">
              <a:spLocks noChangeArrowheads="1"/>
            </p:cNvSpPr>
            <p:nvPr/>
          </p:nvSpPr>
          <p:spPr bwMode="auto">
            <a:xfrm>
              <a:off x="5258651" y="2068113"/>
              <a:ext cx="741810" cy="30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5700" b="1" dirty="0">
                  <a:solidFill>
                    <a:srgbClr val="FF0000"/>
                  </a:solidFill>
                  <a:latin typeface="Times New Roman" pitchFamily="18" charset="0"/>
                  <a:cs typeface="Times New Roman" pitchFamily="18" charset="0"/>
                </a:rPr>
                <a:t>135°</a:t>
              </a:r>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2" name="TextBox 1"/>
          <p:cNvSpPr txBox="1"/>
          <p:nvPr/>
        </p:nvSpPr>
        <p:spPr>
          <a:xfrm>
            <a:off x="2943339" y="25027244"/>
            <a:ext cx="10003736" cy="1386439"/>
          </a:xfrm>
          <a:prstGeom prst="rect">
            <a:avLst/>
          </a:prstGeom>
          <a:noFill/>
        </p:spPr>
        <p:txBody>
          <a:bodyPr wrap="none" lIns="274363" tIns="137182" rIns="274363" bIns="137182" rtlCol="0">
            <a:spAutoFit/>
          </a:bodyPr>
          <a:lstStyle/>
          <a:p>
            <a:r>
              <a:rPr lang="en-US" b="1" dirty="0" smtClean="0"/>
              <a:t>Diagram by </a:t>
            </a:r>
            <a:r>
              <a:rPr lang="en-US" b="1" dirty="0" err="1" smtClean="0"/>
              <a:t>Zaizhong</a:t>
            </a:r>
            <a:r>
              <a:rPr lang="en-US" b="1" dirty="0" smtClean="0"/>
              <a:t> Ma</a:t>
            </a:r>
            <a:endParaRPr lang="en-US" b="1" dirty="0"/>
          </a:p>
        </p:txBody>
      </p:sp>
      <p:sp>
        <p:nvSpPr>
          <p:cNvPr id="11" name="TextBox 10"/>
          <p:cNvSpPr txBox="1">
            <a:spLocks noChangeArrowheads="1"/>
          </p:cNvSpPr>
          <p:nvPr/>
        </p:nvSpPr>
        <p:spPr bwMode="auto">
          <a:xfrm>
            <a:off x="11517083" y="10385565"/>
            <a:ext cx="2427518" cy="115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63" tIns="137182" rIns="274363" bIns="137182">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5700" b="1" dirty="0">
                <a:solidFill>
                  <a:srgbClr val="FF0000"/>
                </a:solidFill>
                <a:latin typeface="Times New Roman" pitchFamily="18" charset="0"/>
                <a:cs typeface="Times New Roman" pitchFamily="18" charset="0"/>
              </a:rPr>
              <a:t>315°</a:t>
            </a:r>
          </a:p>
        </p:txBody>
      </p:sp>
      <p:cxnSp>
        <p:nvCxnSpPr>
          <p:cNvPr id="7" name="Straight Arrow Connector 6"/>
          <p:cNvCxnSpPr/>
          <p:nvPr/>
        </p:nvCxnSpPr>
        <p:spPr>
          <a:xfrm flipH="1">
            <a:off x="5679194" y="11093328"/>
            <a:ext cx="5492121" cy="457677"/>
          </a:xfrm>
          <a:prstGeom prst="straightConnector1">
            <a:avLst/>
          </a:prstGeom>
          <a:ln>
            <a:solidFill>
              <a:srgbClr val="0000B8"/>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698314" y="685800"/>
            <a:ext cx="32654200" cy="3970308"/>
          </a:xfrm>
          <a:prstGeom prst="rect">
            <a:avLst/>
          </a:prstGeom>
          <a:solidFill>
            <a:schemeClr val="tx2">
              <a:lumMod val="20000"/>
              <a:lumOff val="80000"/>
            </a:schemeClr>
          </a:solidFill>
          <a:ln>
            <a:solidFill>
              <a:srgbClr val="0107FF"/>
            </a:solidFill>
          </a:ln>
        </p:spPr>
        <p:txBody>
          <a:bodyPr wrap="square" lIns="274309" tIns="137155" rIns="274309" bIns="137155" rtlCol="0">
            <a:spAutoFit/>
          </a:bodyPr>
          <a:lstStyle/>
          <a:p>
            <a:pPr algn="ctr"/>
            <a:r>
              <a:rPr lang="en-US" sz="14400" dirty="0">
                <a:latin typeface="Cambria"/>
                <a:cs typeface="Cambria"/>
              </a:rPr>
              <a:t>Some subtle results which require </a:t>
            </a:r>
            <a:r>
              <a:rPr lang="en-US" sz="14400" dirty="0" smtClean="0">
                <a:latin typeface="Cambria"/>
                <a:cs typeface="Cambria"/>
              </a:rPr>
              <a:t>OSSEs</a:t>
            </a:r>
            <a:endParaRPr lang="en-US" sz="14400" dirty="0">
              <a:latin typeface="Cambria"/>
              <a:cs typeface="Cambria"/>
            </a:endParaRPr>
          </a:p>
          <a:p>
            <a:pPr algn="ctr"/>
            <a:r>
              <a:rPr lang="en-US" sz="9600" dirty="0">
                <a:latin typeface="Cambria"/>
                <a:cs typeface="Cambria"/>
              </a:rPr>
              <a:t>Testing advantage of producing vector wind</a:t>
            </a:r>
            <a:r>
              <a:rPr lang="en-US" sz="9600" dirty="0" smtClean="0">
                <a:latin typeface="Cambria"/>
                <a:cs typeface="Cambria"/>
              </a:rPr>
              <a:t>.</a:t>
            </a:r>
          </a:p>
        </p:txBody>
      </p:sp>
      <p:pic>
        <p:nvPicPr>
          <p:cNvPr id="14" name="Picture 7" descr="station.png"/>
          <p:cNvPicPr>
            <a:picLocks noChangeAspect="1"/>
          </p:cNvPicPr>
          <p:nvPr/>
        </p:nvPicPr>
        <p:blipFill>
          <a:blip r:embed="rId3">
            <a:extLst>
              <a:ext uri="{28A0092B-C50C-407E-A947-70E740481C1C}">
                <a14:useLocalDpi xmlns:a14="http://schemas.microsoft.com/office/drawing/2010/main" val="0"/>
              </a:ext>
            </a:extLst>
          </a:blip>
          <a:srcRect l="3636" t="17778" r="4495" b="20000"/>
          <a:stretch>
            <a:fillRect/>
          </a:stretch>
        </p:blipFill>
        <p:spPr bwMode="auto">
          <a:xfrm>
            <a:off x="873937" y="17763213"/>
            <a:ext cx="13802539" cy="7225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Rectangle 17"/>
          <p:cNvSpPr>
            <a:spLocks noChangeArrowheads="1"/>
          </p:cNvSpPr>
          <p:nvPr/>
        </p:nvSpPr>
        <p:spPr bwMode="auto">
          <a:xfrm>
            <a:off x="653750" y="16598161"/>
            <a:ext cx="13959141" cy="114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603" tIns="137302" rIns="274603" bIns="137302"/>
          <a:lstStyle/>
          <a:p>
            <a:pPr algn="ctr">
              <a:lnSpc>
                <a:spcPct val="80000"/>
              </a:lnSpc>
            </a:pPr>
            <a:r>
              <a:rPr lang="en-US" sz="4500" b="1" u="sng" dirty="0">
                <a:solidFill>
                  <a:srgbClr val="008000"/>
                </a:solidFill>
                <a:latin typeface="Constantia" pitchFamily="18" charset="0"/>
              </a:rPr>
              <a:t>Distribution of </a:t>
            </a:r>
            <a:r>
              <a:rPr lang="en-US" sz="4500" b="1" u="sng" dirty="0" err="1">
                <a:solidFill>
                  <a:srgbClr val="008000"/>
                </a:solidFill>
                <a:latin typeface="Constantia" pitchFamily="18" charset="0"/>
              </a:rPr>
              <a:t>Lidar</a:t>
            </a:r>
            <a:r>
              <a:rPr lang="en-US" sz="4500" b="1" u="sng" dirty="0">
                <a:solidFill>
                  <a:srgbClr val="008000"/>
                </a:solidFill>
                <a:latin typeface="Constantia" pitchFamily="18" charset="0"/>
              </a:rPr>
              <a:t> observations at 2005072100</a:t>
            </a:r>
            <a:endParaRPr lang="en-US" sz="4500" b="1" dirty="0">
              <a:solidFill>
                <a:srgbClr val="008000"/>
              </a:solidFill>
              <a:latin typeface="Constantia" pitchFamily="18" charset="0"/>
            </a:endParaRPr>
          </a:p>
        </p:txBody>
      </p:sp>
      <p:pic>
        <p:nvPicPr>
          <p:cNvPr id="18" name="Picture 15" descr="RMSE-NR_f00_H500_simu_ctrl-simu_two_45_135_Jul8-Aug15.pn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8476" t="39098" r="25512" b="43846"/>
          <a:stretch/>
        </p:blipFill>
        <p:spPr bwMode="auto">
          <a:xfrm>
            <a:off x="21465324" y="15721138"/>
            <a:ext cx="11887200" cy="37531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6"/>
          <p:cNvSpPr txBox="1">
            <a:spLocks noChangeArrowheads="1"/>
          </p:cNvSpPr>
          <p:nvPr/>
        </p:nvSpPr>
        <p:spPr bwMode="auto">
          <a:xfrm>
            <a:off x="20941899" y="5601599"/>
            <a:ext cx="11971026" cy="20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396" tIns="182704" rIns="365396" bIns="18270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r>
              <a:rPr lang="en-US" sz="3600" dirty="0"/>
              <a:t>Reduction of RMSE from NR in H500 Analysis  (Averaged between July 7-August 15)</a:t>
            </a:r>
          </a:p>
          <a:p>
            <a:pPr algn="ctr" eaLnBrk="1" hangingPunct="1"/>
            <a:endParaRPr lang="en-US" sz="3600" dirty="0"/>
          </a:p>
        </p:txBody>
      </p:sp>
      <p:sp>
        <p:nvSpPr>
          <p:cNvPr id="20" name="TextBox 10"/>
          <p:cNvSpPr txBox="1">
            <a:spLocks noChangeArrowheads="1"/>
          </p:cNvSpPr>
          <p:nvPr/>
        </p:nvSpPr>
        <p:spPr bwMode="auto">
          <a:xfrm>
            <a:off x="14718274" y="15490521"/>
            <a:ext cx="6547223" cy="1476972"/>
          </a:xfrm>
          <a:prstGeom prst="rect">
            <a:avLst/>
          </a:prstGeom>
          <a:solidFill>
            <a:schemeClr val="bg1"/>
          </a:solidFill>
          <a:ln>
            <a:noFill/>
          </a:ln>
          <a:extLst/>
        </p:spPr>
        <p:txBody>
          <a:bodyPr wrap="square" lIns="365396" tIns="182704" rIns="365396" bIns="18270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r>
              <a:rPr lang="en-US" sz="3600" dirty="0"/>
              <a:t>Two front  </a:t>
            </a:r>
            <a:r>
              <a:rPr lang="en-US" sz="3600" dirty="0" smtClean="0"/>
              <a:t>looks </a:t>
            </a:r>
          </a:p>
          <a:p>
            <a:pPr algn="ctr" eaLnBrk="1" hangingPunct="1"/>
            <a:r>
              <a:rPr lang="en-US" sz="3600" dirty="0" smtClean="0"/>
              <a:t>(</a:t>
            </a:r>
            <a:r>
              <a:rPr lang="en-US" sz="3600" dirty="0" err="1"/>
              <a:t>r</a:t>
            </a:r>
            <a:r>
              <a:rPr lang="en-US" sz="3600" dirty="0" err="1" smtClean="0"/>
              <a:t>ighr</a:t>
            </a:r>
            <a:r>
              <a:rPr lang="en-US" sz="3600" dirty="0" smtClean="0"/>
              <a:t> fore and left </a:t>
            </a:r>
            <a:r>
              <a:rPr lang="en-US" sz="3600" dirty="0"/>
              <a:t>f</a:t>
            </a:r>
            <a:r>
              <a:rPr lang="en-US" sz="3600" dirty="0" smtClean="0"/>
              <a:t>ore)</a:t>
            </a:r>
            <a:endParaRPr lang="en-US" sz="3600" dirty="0"/>
          </a:p>
        </p:txBody>
      </p:sp>
      <p:sp>
        <p:nvSpPr>
          <p:cNvPr id="21" name="TextBox 9"/>
          <p:cNvSpPr txBox="1">
            <a:spLocks noChangeArrowheads="1"/>
          </p:cNvSpPr>
          <p:nvPr/>
        </p:nvSpPr>
        <p:spPr bwMode="auto">
          <a:xfrm>
            <a:off x="15825681" y="12688425"/>
            <a:ext cx="5639643" cy="1476972"/>
          </a:xfrm>
          <a:prstGeom prst="rect">
            <a:avLst/>
          </a:prstGeom>
          <a:solidFill>
            <a:schemeClr val="bg1"/>
          </a:solidFill>
          <a:ln>
            <a:noFill/>
          </a:ln>
          <a:extLst/>
        </p:spPr>
        <p:txBody>
          <a:bodyPr wrap="square" lIns="365396" tIns="182704" rIns="365396" bIns="18270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r>
              <a:rPr lang="en-US" sz="3600" dirty="0"/>
              <a:t>One </a:t>
            </a:r>
            <a:r>
              <a:rPr lang="en-US" sz="3600" dirty="0" smtClean="0"/>
              <a:t>Look</a:t>
            </a:r>
          </a:p>
          <a:p>
            <a:pPr algn="ctr" eaLnBrk="1" hangingPunct="1"/>
            <a:r>
              <a:rPr lang="en-US" sz="3600" dirty="0" smtClean="0"/>
              <a:t> (right fore only)</a:t>
            </a:r>
            <a:endParaRPr lang="en-US" sz="3600" dirty="0"/>
          </a:p>
        </p:txBody>
      </p:sp>
      <p:sp>
        <p:nvSpPr>
          <p:cNvPr id="22" name="TextBox 11"/>
          <p:cNvSpPr txBox="1">
            <a:spLocks noChangeArrowheads="1"/>
          </p:cNvSpPr>
          <p:nvPr/>
        </p:nvSpPr>
        <p:spPr bwMode="auto">
          <a:xfrm>
            <a:off x="14281896" y="19714357"/>
            <a:ext cx="7971594" cy="2030970"/>
          </a:xfrm>
          <a:prstGeom prst="rect">
            <a:avLst/>
          </a:prstGeom>
          <a:solidFill>
            <a:schemeClr val="bg1"/>
          </a:solidFill>
          <a:ln>
            <a:noFill/>
          </a:ln>
          <a:extLst/>
        </p:spPr>
        <p:txBody>
          <a:bodyPr wrap="square" lIns="365396" tIns="182704" rIns="365396" bIns="18270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r>
              <a:rPr lang="en-US" sz="3600" dirty="0"/>
              <a:t>Two one side looks </a:t>
            </a:r>
          </a:p>
          <a:p>
            <a:pPr algn="ctr" eaLnBrk="1" hangingPunct="1"/>
            <a:r>
              <a:rPr lang="en-US" sz="3600" dirty="0"/>
              <a:t>(right fore  and right aft  </a:t>
            </a:r>
            <a:r>
              <a:rPr lang="en-US" sz="3600" dirty="0" err="1"/>
              <a:t>deg</a:t>
            </a:r>
            <a:r>
              <a:rPr lang="en-US" sz="3600" dirty="0"/>
              <a:t>)</a:t>
            </a:r>
          </a:p>
          <a:p>
            <a:pPr algn="ctr" eaLnBrk="1" hangingPunct="1"/>
            <a:r>
              <a:rPr lang="en-US" sz="3600" dirty="0"/>
              <a:t>To produce vector wind</a:t>
            </a:r>
          </a:p>
        </p:txBody>
      </p:sp>
      <p:sp>
        <p:nvSpPr>
          <p:cNvPr id="23" name="TextBox 8"/>
          <p:cNvSpPr txBox="1">
            <a:spLocks noChangeArrowheads="1"/>
          </p:cNvSpPr>
          <p:nvPr/>
        </p:nvSpPr>
        <p:spPr bwMode="auto">
          <a:xfrm>
            <a:off x="16744566" y="9358791"/>
            <a:ext cx="3046253" cy="922974"/>
          </a:xfrm>
          <a:prstGeom prst="rect">
            <a:avLst/>
          </a:prstGeom>
          <a:solidFill>
            <a:schemeClr val="bg1"/>
          </a:solidFill>
          <a:ln>
            <a:noFill/>
          </a:ln>
          <a:extLst/>
        </p:spPr>
        <p:txBody>
          <a:bodyPr wrap="none" lIns="365396" tIns="182704" rIns="365396" bIns="18270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r>
              <a:rPr lang="en-US" sz="3600" dirty="0"/>
              <a:t>Four Looks</a:t>
            </a:r>
          </a:p>
        </p:txBody>
      </p:sp>
      <p:sp>
        <p:nvSpPr>
          <p:cNvPr id="24" name="TextBox 1"/>
          <p:cNvSpPr txBox="1">
            <a:spLocks noChangeArrowheads="1"/>
          </p:cNvSpPr>
          <p:nvPr/>
        </p:nvSpPr>
        <p:spPr bwMode="auto">
          <a:xfrm>
            <a:off x="19507200" y="23611649"/>
            <a:ext cx="15943680" cy="2831189"/>
          </a:xfrm>
          <a:prstGeom prst="rect">
            <a:avLst/>
          </a:prstGeom>
          <a:solidFill>
            <a:schemeClr val="bg1"/>
          </a:solidFill>
          <a:ln>
            <a:noFill/>
          </a:ln>
          <a:extLst/>
        </p:spPr>
        <p:txBody>
          <a:bodyPr wrap="square" lIns="365396" tIns="182704" rIns="365396" bIns="18270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r>
              <a:rPr lang="en-US" sz="4000" dirty="0"/>
              <a:t>Two  synchronized one side looks right fore and right aft look which provide vector winds show advantage in tropics compare with  two left and right fore look.  To be published in  </a:t>
            </a:r>
            <a:r>
              <a:rPr lang="en-US" sz="4000" i="1" dirty="0">
                <a:solidFill>
                  <a:srgbClr val="0C1D38"/>
                </a:solidFill>
                <a:latin typeface="Times New Roman"/>
                <a:cs typeface="Times New Roman"/>
              </a:rPr>
              <a:t>Masutani et al (2012), proceeding for SPIE Asia-Pacific Remote Sensing 2012</a:t>
            </a:r>
            <a:r>
              <a:rPr lang="en-US" sz="4000" i="1" dirty="0">
                <a:solidFill>
                  <a:srgbClr val="0C1D38"/>
                </a:solidFill>
              </a:rPr>
              <a:t>.</a:t>
            </a:r>
          </a:p>
        </p:txBody>
      </p:sp>
      <p:sp>
        <p:nvSpPr>
          <p:cNvPr id="25" name="Slide Number Placeholder 3"/>
          <p:cNvSpPr txBox="1">
            <a:spLocks/>
          </p:cNvSpPr>
          <p:nvPr/>
        </p:nvSpPr>
        <p:spPr>
          <a:xfrm>
            <a:off x="26557971" y="26349461"/>
            <a:ext cx="8534401" cy="628954"/>
          </a:xfrm>
          <a:prstGeom prst="rect">
            <a:avLst/>
          </a:prstGeom>
        </p:spPr>
        <p:txBody>
          <a:bodyPr vert="horz" lIns="365621" tIns="182811" rIns="365621" bIns="182811" rtlCol="0" anchor="ctr"/>
          <a:lstStyle>
            <a:defPPr>
              <a:defRPr lang="en-US"/>
            </a:defPPr>
            <a:lvl1pPr marL="0" algn="r" defTabSz="3656223" rtl="0" eaLnBrk="1" latinLnBrk="0" hangingPunct="1">
              <a:defRPr sz="4800" kern="1200">
                <a:solidFill>
                  <a:schemeClr val="tx1">
                    <a:tint val="75000"/>
                  </a:schemeClr>
                </a:solidFill>
                <a:latin typeface="+mn-lt"/>
                <a:ea typeface="+mn-ea"/>
                <a:cs typeface="+mn-cs"/>
              </a:defRPr>
            </a:lvl1pPr>
            <a:lvl2pPr marL="1828110" algn="l" defTabSz="3656223" rtl="0" eaLnBrk="1" latinLnBrk="0" hangingPunct="1">
              <a:defRPr sz="7200" kern="1200">
                <a:solidFill>
                  <a:schemeClr val="tx1"/>
                </a:solidFill>
                <a:latin typeface="+mn-lt"/>
                <a:ea typeface="+mn-ea"/>
                <a:cs typeface="+mn-cs"/>
              </a:defRPr>
            </a:lvl2pPr>
            <a:lvl3pPr marL="3656223" algn="l" defTabSz="3656223" rtl="0" eaLnBrk="1" latinLnBrk="0" hangingPunct="1">
              <a:defRPr sz="7200" kern="1200">
                <a:solidFill>
                  <a:schemeClr val="tx1"/>
                </a:solidFill>
                <a:latin typeface="+mn-lt"/>
                <a:ea typeface="+mn-ea"/>
                <a:cs typeface="+mn-cs"/>
              </a:defRPr>
            </a:lvl3pPr>
            <a:lvl4pPr marL="5484336" algn="l" defTabSz="3656223" rtl="0" eaLnBrk="1" latinLnBrk="0" hangingPunct="1">
              <a:defRPr sz="7200" kern="1200">
                <a:solidFill>
                  <a:schemeClr val="tx1"/>
                </a:solidFill>
                <a:latin typeface="+mn-lt"/>
                <a:ea typeface="+mn-ea"/>
                <a:cs typeface="+mn-cs"/>
              </a:defRPr>
            </a:lvl4pPr>
            <a:lvl5pPr marL="7312446" algn="l" defTabSz="3656223" rtl="0" eaLnBrk="1" latinLnBrk="0" hangingPunct="1">
              <a:defRPr sz="7200" kern="1200">
                <a:solidFill>
                  <a:schemeClr val="tx1"/>
                </a:solidFill>
                <a:latin typeface="+mn-lt"/>
                <a:ea typeface="+mn-ea"/>
                <a:cs typeface="+mn-cs"/>
              </a:defRPr>
            </a:lvl5pPr>
            <a:lvl6pPr marL="9140556" algn="l" defTabSz="3656223" rtl="0" eaLnBrk="1" latinLnBrk="0" hangingPunct="1">
              <a:defRPr sz="7200" kern="1200">
                <a:solidFill>
                  <a:schemeClr val="tx1"/>
                </a:solidFill>
                <a:latin typeface="+mn-lt"/>
                <a:ea typeface="+mn-ea"/>
                <a:cs typeface="+mn-cs"/>
              </a:defRPr>
            </a:lvl6pPr>
            <a:lvl7pPr marL="10968670" algn="l" defTabSz="3656223" rtl="0" eaLnBrk="1" latinLnBrk="0" hangingPunct="1">
              <a:defRPr sz="7200" kern="1200">
                <a:solidFill>
                  <a:schemeClr val="tx1"/>
                </a:solidFill>
                <a:latin typeface="+mn-lt"/>
                <a:ea typeface="+mn-ea"/>
                <a:cs typeface="+mn-cs"/>
              </a:defRPr>
            </a:lvl7pPr>
            <a:lvl8pPr marL="12796783" algn="l" defTabSz="3656223" rtl="0" eaLnBrk="1" latinLnBrk="0" hangingPunct="1">
              <a:defRPr sz="7200" kern="1200">
                <a:solidFill>
                  <a:schemeClr val="tx1"/>
                </a:solidFill>
                <a:latin typeface="+mn-lt"/>
                <a:ea typeface="+mn-ea"/>
                <a:cs typeface="+mn-cs"/>
              </a:defRPr>
            </a:lvl8pPr>
            <a:lvl9pPr marL="14624893" algn="l" defTabSz="3656223" rtl="0" eaLnBrk="1" latinLnBrk="0" hangingPunct="1">
              <a:defRPr sz="7200" kern="1200">
                <a:solidFill>
                  <a:schemeClr val="tx1"/>
                </a:solidFill>
                <a:latin typeface="+mn-lt"/>
                <a:ea typeface="+mn-ea"/>
                <a:cs typeface="+mn-cs"/>
              </a:defRPr>
            </a:lvl9pPr>
          </a:lstStyle>
          <a:p>
            <a:fld id="{B6F15528-21DE-4FAA-801E-634DDDAF4B2B}" type="slidenum">
              <a:rPr lang="en-US" smtClean="0"/>
              <a:pPr/>
              <a:t>9</a:t>
            </a:fld>
            <a:endParaRPr lang="en-US"/>
          </a:p>
        </p:txBody>
      </p:sp>
      <p:pic>
        <p:nvPicPr>
          <p:cNvPr id="26" name="Picture 13" descr="RMSE-NR_f00_H500_simu_ctrl-simu_dwl_Jul8-Aug15.png"/>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8953" t="39204" r="25529" b="43777"/>
          <a:stretch/>
        </p:blipFill>
        <p:spPr bwMode="auto">
          <a:xfrm>
            <a:off x="21465324" y="7921628"/>
            <a:ext cx="11887200" cy="379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14" descr="RMSE-NR_f00_H500_simu_ctrl-simu_one_Jul8-Aug15.png"/>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8905" t="39531" r="25577" b="44683"/>
          <a:stretch/>
        </p:blipFill>
        <p:spPr bwMode="auto">
          <a:xfrm>
            <a:off x="21465324" y="11958969"/>
            <a:ext cx="11887200" cy="3522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16" descr="RMSE-NR_f00_H500_simu_ctrl-simu_two_Jul8-Aug15.png"/>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8791" t="38821" r="25661" b="44892"/>
          <a:stretch/>
        </p:blipFill>
        <p:spPr bwMode="auto">
          <a:xfrm>
            <a:off x="21465324" y="19714357"/>
            <a:ext cx="11887200" cy="36308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rot="16200000">
            <a:off x="32129733" y="10937426"/>
            <a:ext cx="5175817" cy="1569798"/>
          </a:xfrm>
          <a:prstGeom prst="rect">
            <a:avLst/>
          </a:prstGeom>
          <a:noFill/>
        </p:spPr>
        <p:txBody>
          <a:bodyPr wrap="square" lIns="274456" tIns="137228" rIns="274456" bIns="137228" rtlCol="0">
            <a:spAutoFit/>
          </a:bodyPr>
          <a:lstStyle/>
          <a:p>
            <a:r>
              <a:rPr lang="en-US" sz="4000" b="1" dirty="0">
                <a:solidFill>
                  <a:srgbClr val="A434AE"/>
                </a:solidFill>
              </a:rPr>
              <a:t>Four time more </a:t>
            </a:r>
            <a:r>
              <a:rPr lang="en-US" sz="4400" b="1" dirty="0">
                <a:solidFill>
                  <a:srgbClr val="A434AE"/>
                </a:solidFill>
              </a:rPr>
              <a:t>observation</a:t>
            </a:r>
          </a:p>
        </p:txBody>
      </p:sp>
      <p:sp>
        <p:nvSpPr>
          <p:cNvPr id="30" name="Up Arrow 29"/>
          <p:cNvSpPr/>
          <p:nvPr/>
        </p:nvSpPr>
        <p:spPr>
          <a:xfrm>
            <a:off x="26921316" y="10987704"/>
            <a:ext cx="1455412" cy="1462448"/>
          </a:xfrm>
          <a:prstGeom prst="upArrow">
            <a:avLst/>
          </a:prstGeom>
          <a:solidFill>
            <a:srgbClr val="8D49C8"/>
          </a:solidFill>
        </p:spPr>
        <p:style>
          <a:lnRef idx="1">
            <a:schemeClr val="accent1"/>
          </a:lnRef>
          <a:fillRef idx="3">
            <a:schemeClr val="accent1"/>
          </a:fillRef>
          <a:effectRef idx="2">
            <a:schemeClr val="accent1"/>
          </a:effectRef>
          <a:fontRef idx="minor">
            <a:schemeClr val="lt1"/>
          </a:fontRef>
        </p:style>
        <p:txBody>
          <a:bodyPr lIns="274456" tIns="137228" rIns="274456" bIns="137228" rtlCol="0" anchor="ctr"/>
          <a:lstStyle/>
          <a:p>
            <a:pPr algn="ctr"/>
            <a:endParaRPr lang="en-US"/>
          </a:p>
        </p:txBody>
      </p:sp>
      <p:sp>
        <p:nvSpPr>
          <p:cNvPr id="31" name="TextBox 30"/>
          <p:cNvSpPr txBox="1"/>
          <p:nvPr/>
        </p:nvSpPr>
        <p:spPr>
          <a:xfrm rot="16200000">
            <a:off x="31254367" y="18214847"/>
            <a:ext cx="6926548" cy="1939130"/>
          </a:xfrm>
          <a:prstGeom prst="rect">
            <a:avLst/>
          </a:prstGeom>
          <a:noFill/>
        </p:spPr>
        <p:txBody>
          <a:bodyPr wrap="square" lIns="274456" tIns="137228" rIns="274456" bIns="137228" rtlCol="0">
            <a:spAutoFit/>
          </a:bodyPr>
          <a:lstStyle/>
          <a:p>
            <a:r>
              <a:rPr lang="en-US" sz="5400" b="1" dirty="0">
                <a:solidFill>
                  <a:srgbClr val="A434AE"/>
                </a:solidFill>
              </a:rPr>
              <a:t>Same number of observation</a:t>
            </a:r>
          </a:p>
        </p:txBody>
      </p:sp>
      <p:sp>
        <p:nvSpPr>
          <p:cNvPr id="10" name="Up-Down Arrow 9"/>
          <p:cNvSpPr/>
          <p:nvPr/>
        </p:nvSpPr>
        <p:spPr>
          <a:xfrm>
            <a:off x="27331881" y="17742353"/>
            <a:ext cx="1547919" cy="2512569"/>
          </a:xfrm>
          <a:prstGeom prst="up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1/9/2012</a:t>
            </a:r>
            <a:endParaRPr lang="en-US"/>
          </a:p>
        </p:txBody>
      </p:sp>
      <p:sp>
        <p:nvSpPr>
          <p:cNvPr id="5" name="Footer Placeholder 4"/>
          <p:cNvSpPr>
            <a:spLocks noGrp="1"/>
          </p:cNvSpPr>
          <p:nvPr>
            <p:ph type="ftr" sz="quarter" idx="11"/>
          </p:nvPr>
        </p:nvSpPr>
        <p:spPr/>
        <p:txBody>
          <a:bodyPr/>
          <a:lstStyle/>
          <a:p>
            <a:r>
              <a:rPr lang="en-US" smtClean="0"/>
              <a:t>9th Future Sat.  AMS2013</a:t>
            </a:r>
            <a:endParaRPr lang="en-US"/>
          </a:p>
        </p:txBody>
      </p:sp>
    </p:spTree>
    <p:extLst>
      <p:ext uri="{BB962C8B-B14F-4D97-AF65-F5344CB8AC3E}">
        <p14:creationId xmlns:p14="http://schemas.microsoft.com/office/powerpoint/2010/main" val="27156122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3709</TotalTime>
  <Words>2329</Words>
  <Application>Microsoft Macintosh PowerPoint</Application>
  <PresentationFormat>Custom</PresentationFormat>
  <Paragraphs>246</Paragraphs>
  <Slides>10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Document</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MSQ</dc:creator>
  <cp:lastModifiedBy>Michiko Masutani</cp:lastModifiedBy>
  <cp:revision>138</cp:revision>
  <cp:lastPrinted>2013-01-04T18:19:38Z</cp:lastPrinted>
  <dcterms:created xsi:type="dcterms:W3CDTF">2006-08-16T00:00:00Z</dcterms:created>
  <dcterms:modified xsi:type="dcterms:W3CDTF">2013-01-18T22:16:18Z</dcterms:modified>
</cp:coreProperties>
</file>