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4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AF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5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42A8-C77A-8940-B5ED-D8AA1994E253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9A1CF-5024-D249-85C9-AC0F9D6B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0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EF41-7229-475F-909C-D82683DA0B53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BEF00-8824-41B5-B5CA-36A6823D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8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1C0AA6B-CE8C-4801-859C-BCD75F5F997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ACEA3A61-BEA1-4BC5-BDD8-4DF489909C3A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1C34911-CBE2-49F2-AE53-4DBE66B228F0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55B9CCFF-4078-44B5-9ACA-60E0FEB4B7A1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2CE79645-0D5C-45BF-AFED-8CF30B77254A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7C35F598-141F-4DB5-8B9A-0A12BF11A18A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26E515F2-B192-416F-824E-762AA9AEC7D0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55C59B-D72B-446C-A709-A885DDB0721B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DA4D6D-ECEF-488C-9CBD-18A6F5E15B3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F15D9C-9996-4C85-86E8-7517AC62CCF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84B4F2-A9CC-4981-B2C6-E7F71CEA474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557" tIns="44779" rIns="89557" bIns="4477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A96C20-5C59-40E0-ADA5-F95C7C209E1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060723-B8B5-4AE2-B45C-C32549F26F2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5C6528-6C83-4AA3-9C9D-917BAF144A8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AE08A6A-0FDF-472C-8104-9CA6781E3D35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Times New Roman" pitchFamily="18" charset="0"/>
              <a:buNone/>
            </a:pPr>
            <a:fld id="{E87F2FB2-61FF-4481-9550-E52219C89960}" type="slidenum">
              <a:rPr lang="en-US" sz="120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EMC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4300"/>
            <a:ext cx="7180263" cy="561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862013"/>
            <a:ext cx="3870325" cy="5233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862013"/>
            <a:ext cx="3871912" cy="5233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1E6C-825D-4C03-95BA-A998D6768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746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460375" y="1219200"/>
            <a:ext cx="84550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Tahoma" pitchFamily="1" charset="0"/>
            </a:endParaRPr>
          </a:p>
        </p:txBody>
      </p:sp>
      <p:pic>
        <p:nvPicPr>
          <p:cNvPr id="1027" name="Picture 8" descr="JCSDA_new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38" y="460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28600" y="6565900"/>
            <a:ext cx="8778875" cy="228600"/>
          </a:xfrm>
          <a:prstGeom prst="parallelogram">
            <a:avLst>
              <a:gd name="adj" fmla="val 57548"/>
            </a:avLst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lIns="0" rIns="0" anchor="ctr">
            <a:prstTxWarp prst="textNoShape">
              <a:avLst/>
            </a:prstTxWarp>
          </a:bodyPr>
          <a:lstStyle/>
          <a:p>
            <a:pPr marL="228600" indent="-228600">
              <a:buFont typeface="+mj-lt"/>
              <a:buNone/>
              <a:defRPr/>
            </a:pPr>
            <a:r>
              <a:rPr kumimoji="1" lang="en-US" altLang="zh-CN" sz="1200" b="1" dirty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Feb 14 2012        EMC Seminar                   </a:t>
            </a:r>
            <a:r>
              <a:rPr kumimoji="1" lang="en-US" altLang="zh-CN" sz="1200" b="1" dirty="0" smtClean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Wind </a:t>
            </a:r>
            <a:r>
              <a:rPr kumimoji="1" lang="en-US" altLang="zh-CN" sz="1200" b="1" dirty="0" err="1" smtClean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Lidar</a:t>
            </a:r>
            <a:r>
              <a:rPr kumimoji="1" lang="en-US" altLang="zh-CN" sz="1200" b="1" baseline="0" dirty="0" smtClean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kumimoji="1" lang="en-US" altLang="zh-CN" sz="1200" b="1" baseline="0" dirty="0" err="1" smtClean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OSSEs</a:t>
            </a:r>
            <a:r>
              <a:rPr kumimoji="1" lang="en-US" altLang="zh-CN" sz="1200" b="1" baseline="0" dirty="0" smtClean="0">
                <a:solidFill>
                  <a:schemeClr val="bg1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at JCSDA</a:t>
            </a:r>
            <a:endParaRPr kumimoji="1" lang="zh-CN" altLang="en-GB" sz="1200" b="1" dirty="0">
              <a:solidFill>
                <a:schemeClr val="bg1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64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547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Tahoma" pitchFamily="1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1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1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hyperlink" Target="mailto:worley@ucar.edu" TargetMode="External"/><Relationship Id="rId4" Type="http://schemas.openxmlformats.org/officeDocument/2006/relationships/hyperlink" Target="http://dss.ucar.edu/datasets/ds621.0/matrix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rtal.nccs.nasa.gov/josse/index.pl" TargetMode="External"/><Relationship Id="rId3" Type="http://schemas.openxmlformats.org/officeDocument/2006/relationships/hyperlink" Target="mailto:Ellen.M.Salmon@NASA.gov" TargetMode="External"/><Relationship Id="rId5" Type="http://schemas.openxmlformats.org/officeDocument/2006/relationships/hyperlink" Target="mailto:chifan@ucar.edu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6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hyperlink" Target="mailto:wmchale@nccs.nasa.gov" TargetMode="External"/><Relationship Id="rId5" Type="http://schemas.openxmlformats.org/officeDocument/2006/relationships/hyperlink" Target="http://dss.ucar.edu/datasets/ds621.0/matrix.html" TargetMode="External"/><Relationship Id="rId7" Type="http://schemas.openxmlformats.org/officeDocument/2006/relationships/hyperlink" Target="mailto:worley@ucar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rtal.nccs.nasa.gov/josse/index.pl" TargetMode="External"/><Relationship Id="rId3" Type="http://schemas.openxmlformats.org/officeDocument/2006/relationships/hyperlink" Target="mailto:Ellen.M.Salmon@NASA.gov" TargetMode="External"/><Relationship Id="rId6" Type="http://schemas.openxmlformats.org/officeDocument/2006/relationships/hyperlink" Target="mailto:chifan@ucar.edu" TargetMode="Externa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6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6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hyperlink" Target="mailto:worley@ucar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eg"/><Relationship Id="rId3" Type="http://schemas.openxmlformats.org/officeDocument/2006/relationships/hyperlink" Target="mailto:chifan@ucar.edu" TargetMode="External"/><Relationship Id="rId5" Type="http://schemas.openxmlformats.org/officeDocument/2006/relationships/hyperlink" Target="http://dss.ucar.edu/datasets/ds621.0/matrix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4" Type="http://schemas.openxmlformats.org/officeDocument/2006/relationships/image" Target="../media/image60.jpeg"/><Relationship Id="rId10" Type="http://schemas.openxmlformats.org/officeDocument/2006/relationships/image" Target="../media/image66.jpeg"/><Relationship Id="rId5" Type="http://schemas.openxmlformats.org/officeDocument/2006/relationships/image" Target="../media/image61.jpeg"/><Relationship Id="rId7" Type="http://schemas.openxmlformats.org/officeDocument/2006/relationships/image" Target="../media/image63.jpeg"/><Relationship Id="rId11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eg"/><Relationship Id="rId9" Type="http://schemas.openxmlformats.org/officeDocument/2006/relationships/image" Target="../media/image65.jpeg"/><Relationship Id="rId3" Type="http://schemas.openxmlformats.org/officeDocument/2006/relationships/image" Target="../media/image59.jpeg"/><Relationship Id="rId6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5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5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4" Type="http://schemas.openxmlformats.org/officeDocument/2006/relationships/image" Target="../media/image72.png"/><Relationship Id="rId10" Type="http://schemas.openxmlformats.org/officeDocument/2006/relationships/image" Target="../media/image78.png"/><Relationship Id="rId5" Type="http://schemas.openxmlformats.org/officeDocument/2006/relationships/image" Target="../media/image73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png"/><Relationship Id="rId9" Type="http://schemas.openxmlformats.org/officeDocument/2006/relationships/image" Target="../media/image77.png"/><Relationship Id="rId3" Type="http://schemas.openxmlformats.org/officeDocument/2006/relationships/image" Target="../media/image71.png"/><Relationship Id="rId6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533400" y="1371600"/>
            <a:ext cx="7796213" cy="56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/>
              <a:t>Presentation at AMS annual meeting</a:t>
            </a:r>
          </a:p>
          <a:p>
            <a:endParaRPr lang="en-US" sz="1800" b="1" dirty="0"/>
          </a:p>
          <a:p>
            <a:r>
              <a:rPr lang="en-US" sz="1800" b="1" dirty="0"/>
              <a:t>Observing System Simulation Experiments in the Joint Center for Satellite Data Assimilation, </a:t>
            </a:r>
            <a:r>
              <a:rPr lang="en-US" sz="1800" i="1" dirty="0"/>
              <a:t>18th Conference on Satellite Meteorology, Oceanography and Climatology/ First Joint AMS-Asia Satellite Meteorology Conference</a:t>
            </a:r>
            <a:r>
              <a:rPr lang="en-US" sz="1800" b="1" i="1" dirty="0"/>
              <a:t>, </a:t>
            </a:r>
            <a:r>
              <a:rPr lang="en-US" sz="1800" b="1" dirty="0"/>
              <a:t>Lars Peter </a:t>
            </a:r>
            <a:r>
              <a:rPr lang="en-US" sz="1800" b="1" dirty="0" err="1"/>
              <a:t>Riishojgaard</a:t>
            </a:r>
            <a:r>
              <a:rPr lang="en-US" sz="1800" b="1" dirty="0"/>
              <a:t> et al.  </a:t>
            </a:r>
          </a:p>
          <a:p>
            <a:endParaRPr lang="en-US" sz="1800" b="1" dirty="0"/>
          </a:p>
          <a:p>
            <a:r>
              <a:rPr lang="en-US" sz="1800" b="1" dirty="0"/>
              <a:t>Impact of Different Wind </a:t>
            </a:r>
            <a:r>
              <a:rPr lang="en-US" sz="1800" b="1" dirty="0" err="1"/>
              <a:t>Lidar</a:t>
            </a:r>
            <a:r>
              <a:rPr lang="en-US" sz="1800" b="1" dirty="0"/>
              <a:t> Configurations on NCEP Forecast Skill.</a:t>
            </a:r>
            <a:r>
              <a:rPr lang="en-US" sz="1800" b="1" i="1" dirty="0"/>
              <a:t> </a:t>
            </a:r>
            <a:r>
              <a:rPr lang="en-US" sz="1800" i="1" dirty="0"/>
              <a:t>16th Symposium on Integrated Observing and Assimilation Systems for the Atmosphere, Oceans, and Land Surface (IOAS-AOLS</a:t>
            </a:r>
            <a:r>
              <a:rPr lang="en-US" sz="1800" b="1" i="1" dirty="0"/>
              <a:t>)</a:t>
            </a:r>
            <a:r>
              <a:rPr lang="en-US" sz="1800" b="1" dirty="0"/>
              <a:t>, </a:t>
            </a:r>
            <a:r>
              <a:rPr lang="en-US" sz="1800" b="1" dirty="0" err="1"/>
              <a:t>Zaizhong</a:t>
            </a:r>
            <a:r>
              <a:rPr lang="en-US" sz="1800" b="1" dirty="0"/>
              <a:t> Ma et al.</a:t>
            </a:r>
          </a:p>
          <a:p>
            <a:endParaRPr lang="en-US" sz="1800" dirty="0"/>
          </a:p>
          <a:p>
            <a:r>
              <a:rPr lang="en-US" sz="1800" b="1" dirty="0"/>
              <a:t>Posters</a:t>
            </a:r>
          </a:p>
          <a:p>
            <a:r>
              <a:rPr lang="en-US" sz="1800" b="1" dirty="0"/>
              <a:t>Internationally Collaborative Joint OSSEs - Progress At NOAA, </a:t>
            </a:r>
            <a:r>
              <a:rPr lang="en-US" sz="1800" dirty="0"/>
              <a:t>T. N. </a:t>
            </a:r>
            <a:r>
              <a:rPr lang="en-US" sz="1800" dirty="0" err="1"/>
              <a:t>Krishnamulti</a:t>
            </a:r>
            <a:r>
              <a:rPr lang="en-US" sz="1800" dirty="0"/>
              <a:t> </a:t>
            </a:r>
            <a:r>
              <a:rPr lang="en-US" sz="1800" dirty="0" err="1"/>
              <a:t>Synposium</a:t>
            </a:r>
            <a:r>
              <a:rPr lang="en-US" sz="1800" dirty="0"/>
              <a:t>, </a:t>
            </a:r>
            <a:r>
              <a:rPr lang="en-US" sz="1800" b="1" dirty="0"/>
              <a:t>Michiko </a:t>
            </a:r>
            <a:r>
              <a:rPr lang="en-US" sz="1800" b="1" dirty="0" err="1"/>
              <a:t>Masutani</a:t>
            </a:r>
            <a:r>
              <a:rPr lang="en-US" sz="1800" dirty="0"/>
              <a:t> (EMC) et al. </a:t>
            </a:r>
          </a:p>
          <a:p>
            <a:endParaRPr lang="en-US" sz="1800" dirty="0"/>
          </a:p>
          <a:p>
            <a:r>
              <a:rPr lang="en-US" sz="1800" b="1" dirty="0"/>
              <a:t>Joint OSSEs at NOAA, Evaluation of DWL, JPSS, and DWSS</a:t>
            </a:r>
            <a:r>
              <a:rPr lang="en-US" sz="1800" dirty="0"/>
              <a:t>, </a:t>
            </a:r>
            <a:r>
              <a:rPr lang="en-US" sz="1800" i="1" dirty="0"/>
              <a:t>Eighth Annual Symposium on Future Operational Environmental Satellite Systems</a:t>
            </a:r>
            <a:r>
              <a:rPr lang="en-US" sz="1800" b="1" i="1" dirty="0"/>
              <a:t>, </a:t>
            </a:r>
            <a:r>
              <a:rPr lang="en-US" sz="1800" b="1" dirty="0"/>
              <a:t>Michiko </a:t>
            </a:r>
            <a:r>
              <a:rPr lang="en-US" sz="1800" b="1" dirty="0" err="1"/>
              <a:t>Masutani</a:t>
            </a:r>
            <a:r>
              <a:rPr lang="en-US" sz="1800" dirty="0"/>
              <a:t> et al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196975" y="454025"/>
            <a:ext cx="7023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42" tIns="28571" rIns="57142" bIns="28571">
            <a:spAutoFit/>
          </a:bodyPr>
          <a:lstStyle>
            <a:lvl1pPr defTabSz="36560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60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60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60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60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OSSEs in the JCSDA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ame and Horsehea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-1568450" y="4283075"/>
            <a:ext cx="16332200" cy="79883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-1492250" y="1628775"/>
            <a:ext cx="16332200" cy="798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-1622425" y="4568825"/>
            <a:ext cx="16332200" cy="79883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784350" y="2428875"/>
            <a:ext cx="806450" cy="2667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958850" y="1717675"/>
            <a:ext cx="8382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15975" y="1436688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7.7 km/s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190750" y="3709988"/>
            <a:ext cx="72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400 km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771650" y="2428875"/>
            <a:ext cx="4076700" cy="3670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216275" y="3557588"/>
            <a:ext cx="72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Times New Roman" pitchFamily="18" charset="0"/>
              </a:rPr>
              <a:t>585 km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571750" y="5083175"/>
            <a:ext cx="3251200" cy="101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84450" y="5083175"/>
            <a:ext cx="990600" cy="170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3575050" y="6111875"/>
            <a:ext cx="2247900" cy="673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762375" y="5634038"/>
            <a:ext cx="72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414 km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581525" y="6438900"/>
            <a:ext cx="72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292 km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352675" y="5984875"/>
            <a:ext cx="72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292 km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5822950" y="547687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971675" y="2857500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45</a:t>
            </a:r>
            <a:r>
              <a:rPr lang="en-US">
                <a:latin typeface="Symbol" pitchFamily="18" charset="2"/>
              </a:rPr>
              <a:t>°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410200" y="5581650"/>
            <a:ext cx="511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48.7</a:t>
            </a:r>
            <a:r>
              <a:rPr lang="en-US" sz="1200">
                <a:latin typeface="Symbol" pitchFamily="18" charset="2"/>
              </a:rPr>
              <a:t>°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355975" y="4838700"/>
            <a:ext cx="48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45</a:t>
            </a:r>
            <a:r>
              <a:rPr lang="en-US">
                <a:latin typeface="Symbol" pitchFamily="18" charset="2"/>
              </a:rPr>
              <a:t>°</a:t>
            </a:r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962150" y="2882900"/>
            <a:ext cx="304800" cy="104775"/>
          </a:xfrm>
          <a:custGeom>
            <a:avLst/>
            <a:gdLst>
              <a:gd name="T0" fmla="*/ 0 w 192"/>
              <a:gd name="T1" fmla="*/ 2147483647 h 66"/>
              <a:gd name="T2" fmla="*/ 2147483647 w 192"/>
              <a:gd name="T3" fmla="*/ 2147483647 h 66"/>
              <a:gd name="T4" fmla="*/ 2147483647 w 192"/>
              <a:gd name="T5" fmla="*/ 2147483647 h 66"/>
              <a:gd name="T6" fmla="*/ 0 60000 65536"/>
              <a:gd name="T7" fmla="*/ 0 60000 65536"/>
              <a:gd name="T8" fmla="*/ 0 60000 65536"/>
              <a:gd name="T9" fmla="*/ 0 w 192"/>
              <a:gd name="T10" fmla="*/ 0 h 66"/>
              <a:gd name="T11" fmla="*/ 192 w 19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66">
                <a:moveTo>
                  <a:pt x="0" y="66"/>
                </a:moveTo>
                <a:cubicBezTo>
                  <a:pt x="67" y="60"/>
                  <a:pt x="114" y="62"/>
                  <a:pt x="168" y="26"/>
                </a:cubicBezTo>
                <a:cubicBezTo>
                  <a:pt x="185" y="0"/>
                  <a:pt x="174" y="2"/>
                  <a:pt x="192" y="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AutoShape 24" descr="Wave"/>
          <p:cNvSpPr>
            <a:spLocks noChangeArrowheads="1"/>
          </p:cNvSpPr>
          <p:nvPr/>
        </p:nvSpPr>
        <p:spPr bwMode="auto">
          <a:xfrm rot="2589005">
            <a:off x="4164013" y="4786313"/>
            <a:ext cx="1447800" cy="301625"/>
          </a:xfrm>
          <a:prstGeom prst="flowChartMagneticDrum">
            <a:avLst/>
          </a:prstGeom>
          <a:pattFill prst="wave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4667250" y="4270375"/>
            <a:ext cx="927100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267325" y="45481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180 ns (27 m) FWHM (76%)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V="1">
            <a:off x="4197350" y="4270375"/>
            <a:ext cx="2032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775075" y="4065588"/>
            <a:ext cx="836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5 m (86%)</a:t>
            </a: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3454400" y="6489700"/>
            <a:ext cx="2413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3695700" y="6489700"/>
            <a:ext cx="1143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5846763" y="6234113"/>
            <a:ext cx="2730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827713" y="6205538"/>
            <a:ext cx="202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0.2/</a:t>
            </a:r>
            <a:r>
              <a:rPr lang="en-US" sz="1200">
                <a:solidFill>
                  <a:srgbClr val="9900FF"/>
                </a:solidFill>
                <a:latin typeface="Times New Roman" pitchFamily="18" charset="0"/>
              </a:rPr>
              <a:t>0.01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s =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 1444/</a:t>
            </a:r>
            <a:r>
              <a:rPr lang="en-US" sz="1200">
                <a:solidFill>
                  <a:srgbClr val="9900FF"/>
                </a:solidFill>
                <a:latin typeface="Times New Roman" pitchFamily="18" charset="0"/>
              </a:rPr>
              <a:t>72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m</a:t>
            </a:r>
          </a:p>
          <a:p>
            <a:r>
              <a:rPr lang="en-US" sz="1200">
                <a:latin typeface="Times New Roman" pitchFamily="18" charset="0"/>
              </a:rPr>
              <a:t>(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2/</a:t>
            </a:r>
            <a:r>
              <a:rPr lang="en-US" sz="1200">
                <a:solidFill>
                  <a:srgbClr val="9900FF"/>
                </a:solidFill>
                <a:latin typeface="Times New Roman" pitchFamily="18" charset="0"/>
              </a:rPr>
              <a:t>0.355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microns)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358900" y="965200"/>
            <a:ext cx="1887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u="sng">
                <a:latin typeface="Times New Roman" pitchFamily="18" charset="0"/>
              </a:rPr>
              <a:t>Return light</a:t>
            </a:r>
            <a:r>
              <a:rPr lang="en-US" sz="1400">
                <a:latin typeface="Times New Roman" pitchFamily="18" charset="0"/>
              </a:rPr>
              <a:t>: t+3.9 ms, 30 m, 4.4 microrad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5873750" y="1638300"/>
            <a:ext cx="1936750" cy="44545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629400" y="952500"/>
            <a:ext cx="1160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u="sng">
                <a:latin typeface="Times New Roman" pitchFamily="18" charset="0"/>
              </a:rPr>
              <a:t>First Aft Shot</a:t>
            </a:r>
          </a:p>
          <a:p>
            <a:r>
              <a:rPr lang="en-US" sz="1400">
                <a:latin typeface="Times New Roman" pitchFamily="18" charset="0"/>
              </a:rPr>
              <a:t>t + 190 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5753100" y="6000750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6032500" y="5984875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318250" y="5978525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6584950" y="5973763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6846888" y="5975350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7277100" y="582295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60/</a:t>
            </a:r>
            <a:r>
              <a:rPr lang="en-US" sz="1200">
                <a:solidFill>
                  <a:srgbClr val="9900FF"/>
                </a:solidFill>
                <a:latin typeface="Times New Roman" pitchFamily="18" charset="0"/>
              </a:rPr>
              <a:t>1200 </a:t>
            </a:r>
            <a:r>
              <a:rPr lang="en-US" sz="1200">
                <a:latin typeface="Times New Roman" pitchFamily="18" charset="0"/>
              </a:rPr>
              <a:t>shots = 12 s = 87 km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5816600" y="2374900"/>
            <a:ext cx="145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90</a:t>
            </a:r>
            <a:r>
              <a:rPr lang="en-US"/>
              <a:t>°</a:t>
            </a:r>
            <a:r>
              <a:rPr lang="en-US" sz="1400">
                <a:latin typeface="Times New Roman" pitchFamily="18" charset="0"/>
              </a:rPr>
              <a:t> fore/aft angle</a:t>
            </a:r>
          </a:p>
          <a:p>
            <a:r>
              <a:rPr lang="en-US" sz="1400">
                <a:latin typeface="Times New Roman" pitchFamily="18" charset="0"/>
              </a:rPr>
              <a:t>in horiz. plane</a:t>
            </a: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H="1" flipV="1">
            <a:off x="2476500" y="2247900"/>
            <a:ext cx="304800" cy="457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781675" y="5997575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6067425" y="5983288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6357938" y="5981700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6616700" y="5978525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6880225" y="5978525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3032125" y="3260725"/>
            <a:ext cx="1493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</a:rPr>
              <a:t>RIGHT, FORE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7010400" y="3429000"/>
            <a:ext cx="1323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RIGHT, AFT</a:t>
            </a: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H="1" flipV="1">
            <a:off x="3905250" y="1889125"/>
            <a:ext cx="257175" cy="47625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3311525" y="898525"/>
            <a:ext cx="2752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u="sng">
                <a:latin typeface="Times New Roman" pitchFamily="18" charset="0"/>
              </a:rPr>
              <a:t>Second shot</a:t>
            </a:r>
            <a:r>
              <a:rPr lang="en-US" sz="1400">
                <a:latin typeface="Times New Roman" pitchFamily="18" charset="0"/>
              </a:rPr>
              <a:t>: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t+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200/</a:t>
            </a:r>
            <a:r>
              <a:rPr lang="en-US" sz="1400">
                <a:solidFill>
                  <a:srgbClr val="9900FF"/>
                </a:solidFill>
                <a:latin typeface="Times New Roman" pitchFamily="18" charset="0"/>
              </a:rPr>
              <a:t>10 </a:t>
            </a:r>
            <a:r>
              <a:rPr lang="en-US" sz="1400">
                <a:latin typeface="Times New Roman" pitchFamily="18" charset="0"/>
              </a:rPr>
              <a:t>ms</a:t>
            </a:r>
          </a:p>
          <a:p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1535/</a:t>
            </a:r>
            <a:r>
              <a:rPr lang="en-US" sz="1400">
                <a:solidFill>
                  <a:srgbClr val="9933FF"/>
                </a:solidFill>
                <a:latin typeface="Times New Roman" pitchFamily="18" charset="0"/>
              </a:rPr>
              <a:t>77 </a:t>
            </a:r>
            <a:r>
              <a:rPr lang="en-US" sz="1400">
                <a:latin typeface="Times New Roman" pitchFamily="18" charset="0"/>
              </a:rPr>
              <a:t>m,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 227/</a:t>
            </a:r>
            <a:r>
              <a:rPr lang="en-US" sz="1400">
                <a:solidFill>
                  <a:srgbClr val="9933FF"/>
                </a:solidFill>
                <a:latin typeface="Times New Roman" pitchFamily="18" charset="0"/>
              </a:rPr>
              <a:t>11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microrad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6291263" y="5227638"/>
            <a:ext cx="24971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2 lines LOS wind profiles</a:t>
            </a:r>
          </a:p>
          <a:p>
            <a:r>
              <a:rPr lang="en-US" sz="1400">
                <a:latin typeface="Times New Roman" pitchFamily="18" charset="0"/>
              </a:rPr>
              <a:t>1 line </a:t>
            </a: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horizontal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wind profile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26678" name="Picture 54" descr="GWOS-Transparent-satelli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1200"/>
            <a:ext cx="542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GWOS-Transparent-satelli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725613"/>
            <a:ext cx="5429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0" name="Picture 56" descr="GWOS-Transparent-satelli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401763"/>
            <a:ext cx="5429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1" name="Picture 57" descr="GWOS-Transparent-satelli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144588"/>
            <a:ext cx="5429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0" y="4008438"/>
            <a:ext cx="1970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imes" charset="0"/>
              </a:rPr>
              <a:t>45 deg azimuth Doppler shift</a:t>
            </a:r>
          </a:p>
          <a:p>
            <a:r>
              <a:rPr lang="en-US" sz="1200">
                <a:latin typeface="Times" charset="0"/>
              </a:rPr>
              <a:t>from S/C velocity</a:t>
            </a:r>
          </a:p>
          <a:p>
            <a:r>
              <a:rPr lang="en-US" sz="1200">
                <a:solidFill>
                  <a:srgbClr val="FF0000"/>
                </a:solidFill>
                <a:latin typeface="Times" charset="0"/>
              </a:rPr>
              <a:t> ±3.7 GHz</a:t>
            </a:r>
          </a:p>
          <a:p>
            <a:r>
              <a:rPr lang="en-US" sz="1200">
                <a:solidFill>
                  <a:srgbClr val="9900FF"/>
                </a:solidFill>
                <a:latin typeface="Times" charset="0"/>
              </a:rPr>
              <a:t> ±22 GHz</a:t>
            </a:r>
          </a:p>
          <a:p>
            <a:endParaRPr lang="en-US" sz="1200">
              <a:solidFill>
                <a:srgbClr val="9900FF"/>
              </a:solidFill>
              <a:latin typeface="Times" charset="0"/>
            </a:endParaRPr>
          </a:p>
          <a:p>
            <a:r>
              <a:rPr lang="en-US" sz="1200">
                <a:latin typeface="Times" charset="0"/>
              </a:rPr>
              <a:t>Max nadir angle to</a:t>
            </a:r>
          </a:p>
          <a:p>
            <a:r>
              <a:rPr lang="en-US" sz="1200">
                <a:latin typeface="Times" charset="0"/>
              </a:rPr>
              <a:t>strike earth</a:t>
            </a:r>
          </a:p>
          <a:p>
            <a:r>
              <a:rPr lang="en-US" sz="1200">
                <a:latin typeface="Times" charset="0"/>
              </a:rPr>
              <a:t>70.2 deg</a:t>
            </a: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-1781175" y="7048500"/>
            <a:ext cx="16849725" cy="54864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84" name="Picture 60" descr="nasa-logo-sha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43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5" name="Oval 61"/>
          <p:cNvSpPr>
            <a:spLocks noChangeArrowheads="1"/>
          </p:cNvSpPr>
          <p:nvPr/>
        </p:nvSpPr>
        <p:spPr bwMode="auto">
          <a:xfrm>
            <a:off x="7104063" y="5992813"/>
            <a:ext cx="177800" cy="177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7124700" y="5997575"/>
            <a:ext cx="177800" cy="177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7" name="Arc 63"/>
          <p:cNvSpPr>
            <a:spLocks/>
          </p:cNvSpPr>
          <p:nvPr/>
        </p:nvSpPr>
        <p:spPr bwMode="auto">
          <a:xfrm rot="4407194">
            <a:off x="3502025" y="4848225"/>
            <a:ext cx="492125" cy="4921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8" name="Arc 64"/>
          <p:cNvSpPr>
            <a:spLocks/>
          </p:cNvSpPr>
          <p:nvPr/>
        </p:nvSpPr>
        <p:spPr bwMode="auto">
          <a:xfrm rot="-3724058">
            <a:off x="5503863" y="5541963"/>
            <a:ext cx="263525" cy="263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89" name="Group 65"/>
          <p:cNvGrpSpPr>
            <a:grpSpLocks/>
          </p:cNvGrpSpPr>
          <p:nvPr/>
        </p:nvGrpSpPr>
        <p:grpSpPr bwMode="auto">
          <a:xfrm>
            <a:off x="5726113" y="5957888"/>
            <a:ext cx="1587500" cy="347662"/>
            <a:chOff x="4379" y="3061"/>
            <a:chExt cx="1000" cy="219"/>
          </a:xfrm>
        </p:grpSpPr>
        <p:sp>
          <p:nvSpPr>
            <p:cNvPr id="26692" name="Arc 66"/>
            <p:cNvSpPr>
              <a:spLocks/>
            </p:cNvSpPr>
            <p:nvPr/>
          </p:nvSpPr>
          <p:spPr bwMode="auto">
            <a:xfrm rot="-182770">
              <a:off x="4380" y="3061"/>
              <a:ext cx="999" cy="98"/>
            </a:xfrm>
            <a:custGeom>
              <a:avLst/>
              <a:gdLst>
                <a:gd name="T0" fmla="*/ 0 w 18803"/>
                <a:gd name="T1" fmla="*/ 0 h 21600"/>
                <a:gd name="T2" fmla="*/ 0 w 18803"/>
                <a:gd name="T3" fmla="*/ 0 h 21600"/>
                <a:gd name="T4" fmla="*/ 0 w 18803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03"/>
                <a:gd name="T10" fmla="*/ 0 h 21600"/>
                <a:gd name="T11" fmla="*/ 18803 w 188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03" h="21600" fill="none" extrusionOk="0">
                  <a:moveTo>
                    <a:pt x="-1" y="0"/>
                  </a:moveTo>
                  <a:cubicBezTo>
                    <a:pt x="7786" y="0"/>
                    <a:pt x="14970" y="4190"/>
                    <a:pt x="18802" y="10969"/>
                  </a:cubicBezTo>
                </a:path>
                <a:path w="18803" h="21600" stroke="0" extrusionOk="0">
                  <a:moveTo>
                    <a:pt x="-1" y="0"/>
                  </a:moveTo>
                  <a:cubicBezTo>
                    <a:pt x="7786" y="0"/>
                    <a:pt x="14970" y="4190"/>
                    <a:pt x="18802" y="1096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Arc 67"/>
            <p:cNvSpPr>
              <a:spLocks/>
            </p:cNvSpPr>
            <p:nvPr/>
          </p:nvSpPr>
          <p:spPr bwMode="auto">
            <a:xfrm rot="-182770">
              <a:off x="4379" y="3182"/>
              <a:ext cx="999" cy="98"/>
            </a:xfrm>
            <a:custGeom>
              <a:avLst/>
              <a:gdLst>
                <a:gd name="T0" fmla="*/ 0 w 18803"/>
                <a:gd name="T1" fmla="*/ 0 h 21600"/>
                <a:gd name="T2" fmla="*/ 0 w 18803"/>
                <a:gd name="T3" fmla="*/ 0 h 21600"/>
                <a:gd name="T4" fmla="*/ 0 w 18803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03"/>
                <a:gd name="T10" fmla="*/ 0 h 21600"/>
                <a:gd name="T11" fmla="*/ 18803 w 188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03" h="21600" fill="none" extrusionOk="0">
                  <a:moveTo>
                    <a:pt x="-1" y="0"/>
                  </a:moveTo>
                  <a:cubicBezTo>
                    <a:pt x="7786" y="0"/>
                    <a:pt x="14970" y="4190"/>
                    <a:pt x="18802" y="10969"/>
                  </a:cubicBezTo>
                </a:path>
                <a:path w="18803" h="21600" stroke="0" extrusionOk="0">
                  <a:moveTo>
                    <a:pt x="-1" y="0"/>
                  </a:moveTo>
                  <a:cubicBezTo>
                    <a:pt x="7786" y="0"/>
                    <a:pt x="14970" y="4190"/>
                    <a:pt x="18802" y="1096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Line 68"/>
            <p:cNvSpPr>
              <a:spLocks noChangeShapeType="1"/>
            </p:cNvSpPr>
            <p:nvPr/>
          </p:nvSpPr>
          <p:spPr bwMode="auto">
            <a:xfrm>
              <a:off x="4380" y="3086"/>
              <a:ext cx="0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69"/>
            <p:cNvSpPr>
              <a:spLocks noChangeShapeType="1"/>
            </p:cNvSpPr>
            <p:nvPr/>
          </p:nvSpPr>
          <p:spPr bwMode="auto">
            <a:xfrm>
              <a:off x="5379" y="3081"/>
              <a:ext cx="0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0" name="Line 70"/>
          <p:cNvSpPr>
            <a:spLocks noChangeShapeType="1"/>
          </p:cNvSpPr>
          <p:nvPr/>
        </p:nvSpPr>
        <p:spPr bwMode="auto">
          <a:xfrm flipH="1">
            <a:off x="6515100" y="5692775"/>
            <a:ext cx="98425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1" name="Text Box 71"/>
          <p:cNvSpPr txBox="1">
            <a:spLocks noChangeArrowheads="1"/>
          </p:cNvSpPr>
          <p:nvPr/>
        </p:nvSpPr>
        <p:spPr bwMode="auto">
          <a:xfrm>
            <a:off x="0" y="3663950"/>
            <a:ext cx="193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Ground spot speed: 7.2 km/s</a:t>
            </a:r>
          </a:p>
        </p:txBody>
      </p:sp>
      <p:sp>
        <p:nvSpPr>
          <p:cNvPr id="1573892" name="Rectangle 4"/>
          <p:cNvSpPr>
            <a:spLocks noChangeArrowheads="1"/>
          </p:cNvSpPr>
          <p:nvPr/>
        </p:nvSpPr>
        <p:spPr bwMode="auto">
          <a:xfrm>
            <a:off x="819092" y="1588"/>
            <a:ext cx="8391525" cy="614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8327" tIns="44163" rIns="88327" bIns="44163" anchor="ctr"/>
          <a:lstStyle/>
          <a:p>
            <a:pPr algn="ctr"/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 Doppler Wind </a:t>
            </a:r>
            <a:r>
              <a:rPr lang="en-US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Lidar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Measurement Geometry:  400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315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GWOS ISAL Instrument Quad Chart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876800" y="1208088"/>
            <a:ext cx="4267200" cy="167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Utilizes Doppler lidar detection method</a:t>
            </a:r>
          </a:p>
          <a:p>
            <a:pPr lvl="1"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Coherent (aerosol) detection @ 2 µm</a:t>
            </a:r>
          </a:p>
          <a:p>
            <a:pPr lvl="1"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Direct (molecular) detection @ 355 nm</a:t>
            </a:r>
          </a:p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Direct channel laser based on GLAS; </a:t>
            </a:r>
          </a:p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Direct channel receiver based on TWiLiTE IIP </a:t>
            </a:r>
          </a:p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Coherent channel laser and receiver based on DAWN IIP</a:t>
            </a:r>
          </a:p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Telescopes are shared among all lasers</a:t>
            </a:r>
          </a:p>
          <a:p>
            <a:pPr eaLnBrk="1" hangingPunct="1"/>
            <a:r>
              <a:rPr lang="en-US" sz="1000" b="1" smtClean="0">
                <a:latin typeface="Arial" pitchFamily="34" charset="0"/>
                <a:ea typeface="ＭＳ Ｐゴシック" pitchFamily="34" charset="-128"/>
              </a:rPr>
              <a:t>Pointing and knowledge requirements met with co-located star tracker and GPS</a:t>
            </a:r>
          </a:p>
        </p:txBody>
      </p:sp>
      <p:graphicFrame>
        <p:nvGraphicFramePr>
          <p:cNvPr id="1367056" name="Group 16"/>
          <p:cNvGraphicFramePr>
            <a:graphicFrameLocks noGrp="1"/>
          </p:cNvGraphicFramePr>
          <p:nvPr>
            <p:ph sz="half" idx="2"/>
          </p:nvPr>
        </p:nvGraphicFramePr>
        <p:xfrm>
          <a:off x="38100" y="4102100"/>
          <a:ext cx="4851400" cy="1097104"/>
        </p:xfrm>
        <a:graphic>
          <a:graphicData uri="http://schemas.openxmlformats.org/drawingml/2006/table">
            <a:tbl>
              <a:tblPr/>
              <a:tblGrid>
                <a:gridCol w="1993900"/>
                <a:gridCol w="2857500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Dimensions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1.5m x 2m x 1.8m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567 Kg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Power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1,500 W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Data Rate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Mbps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1E6C-825D-4C03-95BA-A998D6768D6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650" name="Picture 2" descr="gwos_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973138"/>
            <a:ext cx="30988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876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00600" y="989013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1400" b="1">
                <a:cs typeface="Arial" pitchFamily="34" charset="0"/>
              </a:rPr>
              <a:t>   </a:t>
            </a:r>
            <a:r>
              <a:rPr lang="en-US" sz="1400" b="1" u="sng">
                <a:cs typeface="Arial" pitchFamily="34" charset="0"/>
              </a:rPr>
              <a:t>Features of the Instrument Concept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3810000"/>
            <a:ext cx="419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1"/>
              </a:buClr>
              <a:buSzPct val="100000"/>
            </a:pPr>
            <a:r>
              <a:rPr lang="en-US" sz="1400" b="1" u="sng">
                <a:cs typeface="Arial" pitchFamily="34" charset="0"/>
              </a:rPr>
              <a:t>Technology Development Needs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3765550"/>
            <a:ext cx="419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1"/>
              </a:buClr>
              <a:buSzPct val="100000"/>
            </a:pPr>
            <a:r>
              <a:rPr lang="en-US" sz="1400" b="1" u="sng">
                <a:cs typeface="Arial" pitchFamily="34" charset="0"/>
              </a:rPr>
              <a:t>Payload Data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04800" y="3733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087688" y="34115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cs typeface="Arial" pitchFamily="34" charset="0"/>
              </a:rPr>
              <a:t>Telescope Modules (4)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568450" y="3411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24150" y="930275"/>
            <a:ext cx="425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cs typeface="Arial" pitchFamily="34" charset="0"/>
              </a:rPr>
              <a:t>GPS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111250" y="33147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cs typeface="Arial" pitchFamily="34" charset="0"/>
              </a:rPr>
              <a:t>Nadir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773488" y="120173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cs typeface="Arial" pitchFamily="34" charset="0"/>
              </a:rPr>
              <a:t>Star Tracker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953000" y="4267200"/>
            <a:ext cx="3859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111125" indent="-1111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000" b="1">
                <a:solidFill>
                  <a:srgbClr val="0033CC"/>
                </a:solidFill>
              </a:rPr>
              <a:t>Direct detection system requires 6 billion shots for mission lifetime (2 years)</a:t>
            </a:r>
          </a:p>
          <a:p>
            <a:pPr marL="393700" lvl="1" indent="-168275">
              <a:spcBef>
                <a:spcPct val="20000"/>
              </a:spcBef>
              <a:buFont typeface="Wingdings" pitchFamily="2" charset="2"/>
              <a:buChar char=""/>
            </a:pPr>
            <a:r>
              <a:rPr lang="en-US" sz="1000" b="1"/>
              <a:t>Direct channel baseline is 3 lasers + 1 backup</a:t>
            </a:r>
          </a:p>
          <a:p>
            <a:pPr marL="393700" lvl="1" indent="-168275">
              <a:spcBef>
                <a:spcPct val="20000"/>
              </a:spcBef>
              <a:buFont typeface="Wingdings" pitchFamily="2" charset="2"/>
              <a:buChar char=""/>
            </a:pPr>
            <a:r>
              <a:rPr lang="en-US" sz="1000" b="1"/>
              <a:t>Demonstration of reliable performance at higher or lower lifetimes will determine number of lasers for direct detection channel, impacting mission cost</a:t>
            </a:r>
          </a:p>
          <a:p>
            <a:pPr marL="111125" indent="-1111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000" b="1">
                <a:solidFill>
                  <a:srgbClr val="0033CC"/>
                </a:solidFill>
              </a:rPr>
              <a:t>Coherent detection system requires demonstration of the 316M shot lifetime in a fully conductively cooled laser</a:t>
            </a:r>
          </a:p>
          <a:p>
            <a:pPr marL="111125" indent="-1111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000" b="1">
                <a:solidFill>
                  <a:srgbClr val="0033CC"/>
                </a:solidFill>
              </a:rPr>
              <a:t>Both Lidar technologies require aircraft validation flights</a:t>
            </a:r>
          </a:p>
        </p:txBody>
      </p:sp>
    </p:spTree>
    <p:extLst>
      <p:ext uri="{BB962C8B-B14F-4D97-AF65-F5344CB8AC3E}">
        <p14:creationId xmlns:p14="http://schemas.microsoft.com/office/powerpoint/2010/main" val="112446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743200"/>
            <a:ext cx="8153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Data assimilation system(s)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NCEP/EMC Global Forecast System (T-382) coupled with GSI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Nature run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ECMWF T-511, commissioned for Joint OSSE</a:t>
            </a:r>
          </a:p>
          <a:p>
            <a:pPr lvl="2" eaLnBrk="1" hangingPunct="1">
              <a:buFont typeface="Wingdings" pitchFamily="2" charset="2"/>
              <a:buChar char="u"/>
            </a:pPr>
            <a:r>
              <a:rPr lang="en-US" sz="1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13 month period (May 2005-June 2006)</a:t>
            </a:r>
          </a:p>
          <a:p>
            <a:pPr lvl="2" eaLnBrk="1" hangingPunct="1">
              <a:buFont typeface="Wingdings" pitchFamily="2" charset="2"/>
              <a:buChar char="u"/>
            </a:pPr>
            <a:r>
              <a:rPr lang="en-US" sz="1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Validated extensively through Joint OSSE collaboration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Simulated observations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Reference observations, including satellite radiance data (all observation)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Perturbation (</a:t>
            </a:r>
            <a:r>
              <a:rPr lang="ja-JP" alt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candidate</a:t>
            </a:r>
            <a:r>
              <a:rPr lang="ja-JP" alt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observations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GWOS observations simulated by Simpson Weather Associates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Diagnostics capability</a:t>
            </a:r>
          </a:p>
          <a:p>
            <a:pPr lvl="1" eaLnBrk="1" hangingPunct="1">
              <a:buFont typeface="Wingdings" pitchFamily="2" charset="2"/>
              <a:buChar char="u"/>
            </a:pP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NCEP operational verification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762000" y="128300"/>
            <a:ext cx="845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000" b="1" dirty="0">
                <a:solidFill>
                  <a:srgbClr val="660066"/>
                </a:solidFill>
                <a:latin typeface="Constantia" pitchFamily="18" charset="0"/>
              </a:rPr>
              <a:t>Observing System Simulation Experiments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18750"/>
          <a:stretch>
            <a:fillRect/>
          </a:stretch>
        </p:blipFill>
        <p:spPr bwMode="auto">
          <a:xfrm>
            <a:off x="1676400" y="1371600"/>
            <a:ext cx="586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Constantia" pitchFamily="18" charset="0"/>
                <a:ea typeface="ＭＳ Ｐゴシック" pitchFamily="34" charset="-128"/>
              </a:rPr>
              <a:t>Experimental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747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1371600" y="14478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NCEP GFS at a range of horizontal resolutions between T-126 and T-382 (previous operational resolution at NCEP; NR cannot accommodate current T-574 resolution)</a:t>
            </a:r>
          </a:p>
          <a:p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OSSE period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r>
              <a:rPr lang="en-US" altLang="ja-JP" sz="1800" smtClean="0">
                <a:ea typeface="ＭＳ Ｐゴシック" pitchFamily="34" charset="-128"/>
              </a:rPr>
              <a:t>: July 01-Aug 15</a:t>
            </a:r>
            <a:r>
              <a:rPr lang="en-US" altLang="en-US" sz="1800" smtClean="0">
                <a:ea typeface="ＭＳ Ｐゴシック" pitchFamily="34" charset="-128"/>
              </a:rPr>
              <a:t>，</a:t>
            </a:r>
            <a:r>
              <a:rPr lang="en-US" altLang="ja-JP" sz="1800" smtClean="0">
                <a:ea typeface="ＭＳ Ｐゴシック" pitchFamily="34" charset="-128"/>
              </a:rPr>
              <a:t>2005 (simulated)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Five-day forecast launched every day at 00Z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Most observing systems used for routine operational NWP included, except GPSRO and IASI (will be included once we simulate 2010/11 GOS)</a:t>
            </a:r>
          </a:p>
          <a:p>
            <a:r>
              <a:rPr lang="en-US" sz="1800" smtClean="0">
                <a:ea typeface="ＭＳ Ｐゴシック" pitchFamily="34" charset="-128"/>
              </a:rPr>
              <a:t>Four experiments, all verified against Nature Run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CRTL: Observations as assimilated operationally by NCEP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NOUV: as CTRL, but without RAOBS (220, 221 and 232)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NONW: as CTRL, but without any wind observations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DWL : as CTRL, plus simulated GWOS lidar wind data</a:t>
            </a:r>
          </a:p>
          <a:p>
            <a:r>
              <a:rPr lang="en-US" sz="1800" smtClean="0">
                <a:ea typeface="ＭＳ Ｐゴシック" pitchFamily="34" charset="-128"/>
              </a:rPr>
              <a:t>Experiments done with </a:t>
            </a:r>
            <a:r>
              <a:rPr lang="ja-JP" altLang="en-US" sz="1800" smtClean="0">
                <a:ea typeface="ＭＳ Ｐゴシック" pitchFamily="34" charset="-128"/>
              </a:rPr>
              <a:t>“</a:t>
            </a:r>
            <a:r>
              <a:rPr lang="en-US" altLang="ja-JP" sz="1800" smtClean="0">
                <a:ea typeface="ＭＳ Ｐゴシック" pitchFamily="34" charset="-128"/>
              </a:rPr>
              <a:t>perfect data</a:t>
            </a:r>
            <a:r>
              <a:rPr lang="ja-JP" altLang="en-US" sz="1800" smtClean="0">
                <a:ea typeface="ＭＳ Ｐゴシック" pitchFamily="34" charset="-128"/>
              </a:rPr>
              <a:t>”</a:t>
            </a:r>
            <a:endParaRPr lang="en-US" altLang="ja-JP" sz="1800" smtClean="0">
              <a:ea typeface="ＭＳ Ｐゴシック" pitchFamily="34" charset="-128"/>
            </a:endParaRPr>
          </a:p>
          <a:p>
            <a:pPr lvl="1"/>
            <a:r>
              <a:rPr lang="en-US" sz="1600" smtClean="0">
                <a:ea typeface="ＭＳ Ｐゴシック" pitchFamily="34" charset="-128"/>
              </a:rPr>
              <a:t>No observation error added (simple random errors tested; no significant changes to conclusions)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Simulated with assumed observation errors used in operations</a:t>
            </a:r>
          </a:p>
        </p:txBody>
      </p:sp>
    </p:spTree>
    <p:extLst>
      <p:ext uri="{BB962C8B-B14F-4D97-AF65-F5344CB8AC3E}">
        <p14:creationId xmlns:p14="http://schemas.microsoft.com/office/powerpoint/2010/main" val="34892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90600" y="1524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500hPa HGT anomaly correlation coefficients </a:t>
            </a:r>
            <a:r>
              <a:rPr lang="en-US" sz="2800" b="1" dirty="0">
                <a:solidFill>
                  <a:srgbClr val="0000FF"/>
                </a:solidFill>
                <a:latin typeface="Constantia" pitchFamily="18" charset="0"/>
              </a:rPr>
              <a:t>(T126)</a:t>
            </a:r>
          </a:p>
        </p:txBody>
      </p:sp>
      <p:grpSp>
        <p:nvGrpSpPr>
          <p:cNvPr id="33795" name="Group 20"/>
          <p:cNvGrpSpPr>
            <a:grpSpLocks/>
          </p:cNvGrpSpPr>
          <p:nvPr/>
        </p:nvGrpSpPr>
        <p:grpSpPr bwMode="auto">
          <a:xfrm>
            <a:off x="76200" y="1600200"/>
            <a:ext cx="4572000" cy="4572000"/>
            <a:chOff x="182563" y="1219200"/>
            <a:chExt cx="4572000" cy="4572000"/>
          </a:xfrm>
        </p:grpSpPr>
        <p:pic>
          <p:nvPicPr>
            <p:cNvPr id="33800" name="Picture 14" descr="cordieoff_HGT_P500_G2NHX_00Z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3" y="121920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Callout 17"/>
            <p:cNvSpPr>
              <a:spLocks noChangeArrowheads="1"/>
            </p:cNvSpPr>
            <p:nvPr/>
          </p:nvSpPr>
          <p:spPr bwMode="auto">
            <a:xfrm>
              <a:off x="2895601" y="3733800"/>
              <a:ext cx="838200" cy="381000"/>
            </a:xfrm>
            <a:prstGeom prst="wedgeEllipseCallout">
              <a:avLst>
                <a:gd name="adj1" fmla="val 103434"/>
                <a:gd name="adj2" fmla="val 1270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200" b="1">
                  <a:solidFill>
                    <a:srgbClr val="FF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0.8%</a:t>
              </a:r>
            </a:p>
          </p:txBody>
        </p:sp>
        <p:sp>
          <p:nvSpPr>
            <p:cNvPr id="33802" name="Rectangle 6"/>
            <p:cNvSpPr>
              <a:spLocks noChangeArrowheads="1"/>
            </p:cNvSpPr>
            <p:nvPr/>
          </p:nvSpPr>
          <p:spPr bwMode="auto">
            <a:xfrm>
              <a:off x="685800" y="3200400"/>
              <a:ext cx="914400" cy="457200"/>
            </a:xfrm>
            <a:prstGeom prst="rect">
              <a:avLst/>
            </a:prstGeom>
            <a:solidFill>
              <a:srgbClr val="009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NH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3796" name="Group 21"/>
          <p:cNvGrpSpPr>
            <a:grpSpLocks/>
          </p:cNvGrpSpPr>
          <p:nvPr/>
        </p:nvGrpSpPr>
        <p:grpSpPr bwMode="auto">
          <a:xfrm>
            <a:off x="4465638" y="1600200"/>
            <a:ext cx="4572000" cy="4572000"/>
            <a:chOff x="4572000" y="1219200"/>
            <a:chExt cx="4572000" cy="4572000"/>
          </a:xfrm>
        </p:grpSpPr>
        <p:pic>
          <p:nvPicPr>
            <p:cNvPr id="33797" name="Picture 17" descr="cordieoff_HGT_P500_G2SHX_00Z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1920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Callout 17"/>
            <p:cNvSpPr>
              <a:spLocks noChangeArrowheads="1"/>
            </p:cNvSpPr>
            <p:nvPr/>
          </p:nvSpPr>
          <p:spPr bwMode="auto">
            <a:xfrm>
              <a:off x="7315200" y="3581400"/>
              <a:ext cx="838200" cy="381000"/>
            </a:xfrm>
            <a:prstGeom prst="wedgeEllipseCallout">
              <a:avLst>
                <a:gd name="adj1" fmla="val 103434"/>
                <a:gd name="adj2" fmla="val 1270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200" b="1">
                  <a:solidFill>
                    <a:srgbClr val="FF0000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1.8%</a:t>
              </a: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5074920" y="3200400"/>
              <a:ext cx="914400" cy="457200"/>
            </a:xfrm>
            <a:prstGeom prst="rect">
              <a:avLst/>
            </a:prstGeom>
            <a:solidFill>
              <a:srgbClr val="009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SH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" descr="cordieoff_HGT_P500_G2SHX_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4" descr="cordieoff_HGT_P500_G2NHX_00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71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7"/>
          <p:cNvSpPr>
            <a:spLocks noChangeArrowheads="1"/>
          </p:cNvSpPr>
          <p:nvPr/>
        </p:nvSpPr>
        <p:spPr bwMode="auto">
          <a:xfrm>
            <a:off x="990600" y="2286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500hPa HGT anomaly correlation coefficients </a:t>
            </a:r>
            <a:r>
              <a:rPr lang="en-US" sz="2800" b="1" dirty="0">
                <a:solidFill>
                  <a:srgbClr val="0000FF"/>
                </a:solidFill>
                <a:latin typeface="Constantia" pitchFamily="18" charset="0"/>
              </a:rPr>
              <a:t>(T382)</a:t>
            </a:r>
          </a:p>
        </p:txBody>
      </p:sp>
      <p:sp>
        <p:nvSpPr>
          <p:cNvPr id="7" name="Oval Callout 17"/>
          <p:cNvSpPr>
            <a:spLocks noChangeArrowheads="1"/>
          </p:cNvSpPr>
          <p:nvPr/>
        </p:nvSpPr>
        <p:spPr bwMode="auto">
          <a:xfrm>
            <a:off x="3048000" y="3505200"/>
            <a:ext cx="838200" cy="381000"/>
          </a:xfrm>
          <a:prstGeom prst="wedgeEllipseCallout">
            <a:avLst>
              <a:gd name="adj1" fmla="val 103434"/>
              <a:gd name="adj2" fmla="val 1270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1.2%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39763" y="34290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NH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Callout 17"/>
          <p:cNvSpPr>
            <a:spLocks noChangeArrowheads="1"/>
          </p:cNvSpPr>
          <p:nvPr/>
        </p:nvSpPr>
        <p:spPr bwMode="auto">
          <a:xfrm>
            <a:off x="7391400" y="3429000"/>
            <a:ext cx="838200" cy="381000"/>
          </a:xfrm>
          <a:prstGeom prst="wedgeEllipseCallout">
            <a:avLst>
              <a:gd name="adj1" fmla="val 103434"/>
              <a:gd name="adj2" fmla="val 1270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1.8%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5029200" y="34290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867400"/>
            <a:ext cx="5105400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Impact of DWL observations is larger at the higher resolution (T382), even though skill of control is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Fig04_ACday5_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6981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4876800" y="1524000"/>
            <a:ext cx="41148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ＭＳ Ｐゴシック" pitchFamily="1" charset="-128"/>
                <a:cs typeface="Times New Roman"/>
              </a:rPr>
              <a:t>Candidates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ＭＳ Ｐゴシック" pitchFamily="1" charset="-128"/>
                <a:cs typeface="Times New Roman"/>
              </a:rPr>
              <a:t> for additional study</a:t>
            </a:r>
          </a:p>
        </p:txBody>
      </p:sp>
      <p:cxnSp>
        <p:nvCxnSpPr>
          <p:cNvPr id="35844" name="Straight Arrow Connector 18"/>
          <p:cNvCxnSpPr>
            <a:cxnSpLocks noChangeShapeType="1"/>
          </p:cNvCxnSpPr>
          <p:nvPr/>
        </p:nvCxnSpPr>
        <p:spPr bwMode="auto">
          <a:xfrm rot="5400000">
            <a:off x="5638800" y="2209800"/>
            <a:ext cx="1447800" cy="99060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8382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Time series of 500hPa </a:t>
            </a:r>
            <a:r>
              <a:rPr lang="en-US" sz="2800" b="1" dirty="0" err="1">
                <a:solidFill>
                  <a:srgbClr val="660066"/>
                </a:solidFill>
                <a:latin typeface="Constantia" pitchFamily="18" charset="0"/>
              </a:rPr>
              <a:t>geopotential</a:t>
            </a:r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 height AC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20763" y="2662238"/>
            <a:ext cx="1646237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500hPa SH</a:t>
            </a: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9"/>
          <p:cNvSpPr txBox="1">
            <a:spLocks noChangeArrowheads="1"/>
          </p:cNvSpPr>
          <p:nvPr/>
        </p:nvSpPr>
        <p:spPr bwMode="auto">
          <a:xfrm>
            <a:off x="1752600" y="762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660066"/>
                </a:solidFill>
                <a:latin typeface="Constantia" pitchFamily="18" charset="0"/>
              </a:rPr>
              <a:t>Special Case Study: 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Constantia" pitchFamily="18" charset="0"/>
              </a:rPr>
              <a:t>5 days forecast starting from July </a:t>
            </a:r>
            <a:r>
              <a:rPr lang="en-US" sz="2000" b="1" dirty="0" smtClean="0">
                <a:solidFill>
                  <a:srgbClr val="0000FF"/>
                </a:solidFill>
                <a:latin typeface="Constantia" pitchFamily="18" charset="0"/>
              </a:rPr>
              <a:t>31</a:t>
            </a:r>
            <a:r>
              <a:rPr lang="en-US" sz="2000" b="1" baseline="30000" dirty="0" smtClean="0">
                <a:solidFill>
                  <a:srgbClr val="0000FF"/>
                </a:solidFill>
                <a:latin typeface="Constantia" pitchFamily="18" charset="0"/>
              </a:rPr>
              <a:t>st</a:t>
            </a:r>
            <a:endParaRPr lang="en-US" sz="2000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Open the link for the movies</a:t>
            </a:r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fig_ctrl_100-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772400" cy="217249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914400" y="1905000"/>
            <a:ext cx="3200400" cy="1295400"/>
          </a:xfrm>
          <a:prstGeom prst="ellipse">
            <a:avLst/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fig_dwl_100-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7772400" cy="217438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914400" y="4572000"/>
            <a:ext cx="3200400" cy="1295400"/>
          </a:xfrm>
          <a:prstGeom prst="ellipse">
            <a:avLst/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95400"/>
            <a:ext cx="7058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http://</a:t>
            </a:r>
            <a:r>
              <a:rPr lang="en-US" sz="1200" dirty="0" err="1">
                <a:solidFill>
                  <a:srgbClr val="0000FF"/>
                </a:solidFill>
              </a:rPr>
              <a:t>www.emc.ncep.noaa.gov</a:t>
            </a:r>
            <a:r>
              <a:rPr lang="en-US" sz="1200" dirty="0">
                <a:solidFill>
                  <a:srgbClr val="0000FF"/>
                </a:solidFill>
              </a:rPr>
              <a:t>/seminars/presentations/2012/WLS_OSSE_20120214/fig_ctrl_100.gif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962400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http://www.emc.ncep.noaa.gov/seminars/presentations/2012/WLS_OSSE_20120214/fig_dwl_100.</a:t>
            </a:r>
            <a:r>
              <a:rPr lang="en-US" sz="1200" dirty="0" smtClean="0">
                <a:solidFill>
                  <a:srgbClr val="0000FF"/>
                </a:solidFill>
              </a:rPr>
              <a:t>gif</a:t>
            </a: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4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796925" y="152400"/>
            <a:ext cx="80422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RMSE: 200, 850hPa Wind error in tropics </a:t>
            </a:r>
            <a:endParaRPr lang="en-US" sz="2800" b="1" dirty="0" smtClean="0">
              <a:solidFill>
                <a:srgbClr val="660066"/>
              </a:solidFill>
              <a:latin typeface="Constant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onstantia" pitchFamily="18" charset="0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nstantia" pitchFamily="18" charset="0"/>
              </a:rPr>
              <a:t>T382) </a:t>
            </a:r>
          </a:p>
        </p:txBody>
      </p:sp>
      <p:grpSp>
        <p:nvGrpSpPr>
          <p:cNvPr id="39939" name="Group 15"/>
          <p:cNvGrpSpPr>
            <a:grpSpLocks/>
          </p:cNvGrpSpPr>
          <p:nvPr/>
        </p:nvGrpSpPr>
        <p:grpSpPr bwMode="auto">
          <a:xfrm>
            <a:off x="274638" y="1554163"/>
            <a:ext cx="4238625" cy="4389437"/>
            <a:chOff x="274320" y="1554480"/>
            <a:chExt cx="4238948" cy="4389120"/>
          </a:xfrm>
        </p:grpSpPr>
        <p:pic>
          <p:nvPicPr>
            <p:cNvPr id="39943" name="Picture 13" descr="rmsdieoff_WIND_P200_G2TRO_00Z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1554480"/>
              <a:ext cx="4238948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35152" y="3475216"/>
              <a:ext cx="1646363" cy="4619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FF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200hPa</a:t>
              </a:r>
              <a:endPara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9940" name="Group 16"/>
          <p:cNvGrpSpPr>
            <a:grpSpLocks/>
          </p:cNvGrpSpPr>
          <p:nvPr/>
        </p:nvGrpSpPr>
        <p:grpSpPr bwMode="auto">
          <a:xfrm>
            <a:off x="4664075" y="1554163"/>
            <a:ext cx="4238625" cy="4389437"/>
            <a:chOff x="4663440" y="1554480"/>
            <a:chExt cx="4238948" cy="4389120"/>
          </a:xfrm>
        </p:grpSpPr>
        <p:pic>
          <p:nvPicPr>
            <p:cNvPr id="39941" name="Picture 14" descr="rmsdieoff_WIND_P850_G2TRO_00Z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440" y="1554480"/>
              <a:ext cx="4238948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222685" y="3475216"/>
              <a:ext cx="1646363" cy="4619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FF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850hPa</a:t>
              </a:r>
              <a:endPara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itle 3"/>
          <p:cNvSpPr>
            <a:spLocks noGrp="1"/>
          </p:cNvSpPr>
          <p:nvPr>
            <p:ph type="title"/>
          </p:nvPr>
        </p:nvSpPr>
        <p:spPr bwMode="auto">
          <a:xfrm>
            <a:off x="1066800" y="5943600"/>
            <a:ext cx="6705600" cy="457200"/>
          </a:xfrm>
          <a:prstGeom prst="rect">
            <a:avLst/>
          </a:prstGeom>
          <a:solidFill>
            <a:srgbClr val="008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Impact of Different Wind Lidar Configurations on NCEP Forecast Skill.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962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0" y="1295400"/>
            <a:ext cx="8458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Important configuration issue for GWOS (impact vs. cost); ESA</a:t>
            </a:r>
            <a:r>
              <a:rPr lang="ja-JP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altLang="ja-JP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ADM/Aeolus wind mission has single Light-of-Sight (LOS). </a:t>
            </a:r>
          </a:p>
          <a:p>
            <a:pPr>
              <a:spcAft>
                <a:spcPts val="600"/>
              </a:spcAft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Experiments need to be performed with variable number of perspectives: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One; single line of sight, similar to ADM/Aeolus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Two; full horizontal wind vectors, left or right side of satellite track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u"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Four; full GWOS coverage; wind vectors on both sides of satellite track</a:t>
            </a:r>
          </a:p>
        </p:txBody>
      </p:sp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1143000" y="420688"/>
            <a:ext cx="752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>
                <a:solidFill>
                  <a:srgbClr val="660066"/>
                </a:solidFill>
                <a:latin typeface="Constantia" pitchFamily="18" charset="0"/>
              </a:rPr>
              <a:t>Single LOS or Vector Winds?</a:t>
            </a:r>
          </a:p>
        </p:txBody>
      </p:sp>
      <p:pic>
        <p:nvPicPr>
          <p:cNvPr id="40964" name="Picture 2" descr="gwos_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2389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Aeolus_with_laser_beam_li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5725"/>
            <a:ext cx="19732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143000" y="40386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</a:t>
            </a: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4343400" y="406717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GWOS</a:t>
            </a:r>
          </a:p>
        </p:txBody>
      </p:sp>
    </p:spTree>
    <p:extLst>
      <p:ext uri="{BB962C8B-B14F-4D97-AF65-F5344CB8AC3E}">
        <p14:creationId xmlns:p14="http://schemas.microsoft.com/office/powerpoint/2010/main" val="4831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 bwMode="auto">
          <a:xfrm>
            <a:off x="762000" y="1752600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cap="none" dirty="0" smtClean="0"/>
              <a:t>Observing System Simulation Experiments in the Joint Center for Satellite Data Assimilation</a:t>
            </a:r>
            <a:endParaRPr lang="en-US" sz="2800" cap="none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533400" y="3124200"/>
            <a:ext cx="8229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Lars Peter Riishojgaard</a:t>
            </a:r>
            <a:r>
              <a:rPr lang="en-US" b="1" baseline="30000" dirty="0">
                <a:solidFill>
                  <a:schemeClr val="tx2"/>
                </a:solidFill>
              </a:rPr>
              <a:t>1,2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Zaizhong</a:t>
            </a:r>
            <a:r>
              <a:rPr lang="en-US" b="1" dirty="0">
                <a:solidFill>
                  <a:schemeClr val="tx2"/>
                </a:solidFill>
              </a:rPr>
              <a:t> Ma</a:t>
            </a:r>
            <a:r>
              <a:rPr lang="en-US" b="1" baseline="30000" dirty="0">
                <a:solidFill>
                  <a:schemeClr val="tx2"/>
                </a:solidFill>
              </a:rPr>
              <a:t>1,2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Michiko Masutani</a:t>
            </a:r>
            <a:r>
              <a:rPr lang="en-US" b="1" baseline="30000" dirty="0">
                <a:solidFill>
                  <a:schemeClr val="tx2"/>
                </a:solidFill>
              </a:rPr>
              <a:t>3</a:t>
            </a:r>
            <a:r>
              <a:rPr lang="en-US" b="1" dirty="0">
                <a:solidFill>
                  <a:schemeClr val="tx2"/>
                </a:solidFill>
              </a:rPr>
              <a:t>, Jack Woollen</a:t>
            </a:r>
            <a:r>
              <a:rPr lang="en-US" b="1" baseline="30000" dirty="0">
                <a:solidFill>
                  <a:schemeClr val="tx2"/>
                </a:solidFill>
              </a:rPr>
              <a:t>3</a:t>
            </a:r>
            <a:r>
              <a:rPr lang="en-US" b="1" baseline="30000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Dave Emmitt</a:t>
            </a:r>
            <a:r>
              <a:rPr lang="en-US" b="1" baseline="30000" dirty="0">
                <a:solidFill>
                  <a:schemeClr val="tx2"/>
                </a:solidFill>
              </a:rPr>
              <a:t>4</a:t>
            </a:r>
            <a:r>
              <a:rPr lang="en-US" b="1" dirty="0">
                <a:solidFill>
                  <a:schemeClr val="tx2"/>
                </a:solidFill>
              </a:rPr>
              <a:t>, Sid Wood</a:t>
            </a:r>
            <a:r>
              <a:rPr lang="en-US" b="1" baseline="30000" dirty="0">
                <a:solidFill>
                  <a:schemeClr val="tx2"/>
                </a:solidFill>
              </a:rPr>
              <a:t>4</a:t>
            </a:r>
            <a:r>
              <a:rPr lang="en-US" b="1" dirty="0">
                <a:solidFill>
                  <a:schemeClr val="tx2"/>
                </a:solidFill>
              </a:rPr>
              <a:t>, Steve Greco</a:t>
            </a:r>
            <a:r>
              <a:rPr lang="en-US" b="1" baseline="30000" dirty="0">
                <a:solidFill>
                  <a:schemeClr val="tx2"/>
                </a:solidFill>
              </a:rPr>
              <a:t>4</a:t>
            </a:r>
          </a:p>
          <a:p>
            <a:pPr algn="ctr"/>
            <a:endParaRPr lang="en-US" b="1" baseline="30000" dirty="0">
              <a:solidFill>
                <a:schemeClr val="tx2"/>
              </a:solidFill>
            </a:endParaRP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r>
              <a:rPr lang="en-US" sz="1400" b="1" i="1" baseline="30000" dirty="0">
                <a:solidFill>
                  <a:schemeClr val="tx2"/>
                </a:solidFill>
              </a:rPr>
              <a:t>1</a:t>
            </a:r>
            <a:r>
              <a:rPr lang="en-US" sz="1400" b="1" i="1" dirty="0">
                <a:solidFill>
                  <a:schemeClr val="tx2"/>
                </a:solidFill>
              </a:rPr>
              <a:t>Joint Center for Satellite Data Assimilation</a:t>
            </a:r>
          </a:p>
          <a:p>
            <a:r>
              <a:rPr lang="en-US" sz="1400" b="1" i="1" baseline="30000" dirty="0">
                <a:solidFill>
                  <a:schemeClr val="tx2"/>
                </a:solidFill>
              </a:rPr>
              <a:t>2</a:t>
            </a:r>
            <a:r>
              <a:rPr lang="en-US" sz="1400" b="1" i="1" dirty="0">
                <a:solidFill>
                  <a:schemeClr val="tx2"/>
                </a:solidFill>
              </a:rPr>
              <a:t>University of Maryland </a:t>
            </a:r>
            <a:r>
              <a:rPr lang="en-US" sz="1400" b="1" i="1" dirty="0" smtClean="0">
                <a:solidFill>
                  <a:schemeClr val="tx2"/>
                </a:solidFill>
              </a:rPr>
              <a:t>College Park</a:t>
            </a:r>
            <a:endParaRPr lang="en-US" sz="1400" b="1" i="1" dirty="0">
              <a:solidFill>
                <a:schemeClr val="tx2"/>
              </a:solidFill>
            </a:endParaRPr>
          </a:p>
          <a:p>
            <a:r>
              <a:rPr lang="en-US" sz="1400" b="1" i="1" baseline="30000" dirty="0">
                <a:solidFill>
                  <a:schemeClr val="tx2"/>
                </a:solidFill>
              </a:rPr>
              <a:t>3</a:t>
            </a:r>
            <a:r>
              <a:rPr lang="en-US" sz="1400" b="1" i="1" dirty="0">
                <a:solidFill>
                  <a:schemeClr val="tx2"/>
                </a:solidFill>
              </a:rPr>
              <a:t>NCEP Environmental Modeling Center</a:t>
            </a:r>
          </a:p>
          <a:p>
            <a:r>
              <a:rPr lang="en-US" sz="1400" b="1" i="1" baseline="30000" dirty="0">
                <a:solidFill>
                  <a:schemeClr val="tx2"/>
                </a:solidFill>
              </a:rPr>
              <a:t>4</a:t>
            </a:r>
            <a:r>
              <a:rPr lang="en-US" sz="1400" b="1" i="1" dirty="0">
                <a:solidFill>
                  <a:schemeClr val="tx2"/>
                </a:solidFill>
              </a:rPr>
              <a:t>Simpson Weather Associates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1600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0000FF"/>
              </a:buClr>
              <a:buFont typeface="Wingdings 2" pitchFamily="18" charset="2"/>
              <a:buNone/>
            </a:pP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Four experiments, all verified against Nature Run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u"/>
            </a:pPr>
            <a:r>
              <a:rPr lang="en-US" sz="16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CTRL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:Observations as assimilated operationally by NCEP ;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u"/>
            </a:pP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DWL1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As CTRL with one-telescope DWL data added, single perspective (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45°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);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u"/>
            </a:pPr>
            <a:r>
              <a:rPr lang="en-US" sz="1600" b="1" smtClean="0">
                <a:solidFill>
                  <a:srgbClr val="20AC6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DWL2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As CTRL with two-telescope DWL data added, two-perspective (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45° and 315°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);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u"/>
            </a:pPr>
            <a:r>
              <a:rPr lang="en-US" sz="1600" b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DWL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: As CTRL with four-telescope DWL data added  (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four looks</a:t>
            </a:r>
            <a:r>
              <a:rPr lang="en-US" sz="1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3011" name="Group 22"/>
          <p:cNvGrpSpPr>
            <a:grpSpLocks/>
          </p:cNvGrpSpPr>
          <p:nvPr/>
        </p:nvGrpSpPr>
        <p:grpSpPr bwMode="auto">
          <a:xfrm>
            <a:off x="566738" y="3124200"/>
            <a:ext cx="7967662" cy="3276600"/>
            <a:chOff x="109538" y="2926545"/>
            <a:chExt cx="8882062" cy="3523577"/>
          </a:xfrm>
        </p:grpSpPr>
        <p:grpSp>
          <p:nvGrpSpPr>
            <p:cNvPr id="43013" name="Group 34"/>
            <p:cNvGrpSpPr>
              <a:grpSpLocks/>
            </p:cNvGrpSpPr>
            <p:nvPr/>
          </p:nvGrpSpPr>
          <p:grpSpPr bwMode="auto">
            <a:xfrm>
              <a:off x="109538" y="2926545"/>
              <a:ext cx="8882062" cy="2940906"/>
              <a:chOff x="109728" y="3383745"/>
              <a:chExt cx="8881872" cy="2940906"/>
            </a:xfrm>
          </p:grpSpPr>
          <p:cxnSp>
            <p:nvCxnSpPr>
              <p:cNvPr id="8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762728" y="4419991"/>
                <a:ext cx="8228872" cy="1707"/>
              </a:xfrm>
              <a:prstGeom prst="straightConnector1">
                <a:avLst/>
              </a:prstGeom>
              <a:noFill/>
              <a:ln w="57150">
                <a:solidFill>
                  <a:srgbClr val="8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1905922" y="3383745"/>
                <a:ext cx="1528977" cy="344846"/>
              </a:xfrm>
              <a:prstGeom prst="rect">
                <a:avLst/>
              </a:prstGeom>
              <a:noFill/>
              <a:ln w="34925">
                <a:solidFill>
                  <a:schemeClr val="accent5">
                    <a:lumMod val="50000"/>
                    <a:alpha val="94000"/>
                  </a:schemeClr>
                </a:solidFill>
              </a:ln>
            </p:spPr>
            <p:txBody>
              <a:bodyPr anchor="ctr">
                <a:normAutofit/>
              </a:bodyPr>
              <a:lstStyle/>
              <a:p>
                <a:pPr algn="ctr">
                  <a:lnSpc>
                    <a:spcPct val="90000"/>
                  </a:lnSpc>
                  <a:buFont typeface="Times New Roman" pitchFamily="1" charset="0"/>
                  <a:buNone/>
                  <a:defRPr/>
                </a:pPr>
                <a:r>
                  <a:rPr lang="en-US" sz="1600" b="1">
                    <a:solidFill>
                      <a:srgbClr val="387026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0200 July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9728" y="3383745"/>
                <a:ext cx="1528977" cy="344846"/>
              </a:xfrm>
              <a:prstGeom prst="rect">
                <a:avLst/>
              </a:prstGeom>
              <a:noFill/>
              <a:ln w="34925">
                <a:solidFill>
                  <a:schemeClr val="accent5">
                    <a:lumMod val="50000"/>
                    <a:alpha val="94000"/>
                  </a:schemeClr>
                </a:solidFill>
              </a:ln>
            </p:spPr>
            <p:txBody>
              <a:bodyPr anchor="ctr">
                <a:normAutofit/>
              </a:bodyPr>
              <a:lstStyle/>
              <a:p>
                <a:pPr algn="ctr">
                  <a:lnSpc>
                    <a:spcPct val="90000"/>
                  </a:lnSpc>
                  <a:buFont typeface="Times New Roman" pitchFamily="1" charset="0"/>
                  <a:buNone/>
                  <a:defRPr/>
                </a:pPr>
                <a:r>
                  <a:rPr lang="en-US" sz="1600" b="1">
                    <a:solidFill>
                      <a:srgbClr val="387026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0100 July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59497" y="3383745"/>
                <a:ext cx="1528977" cy="344846"/>
              </a:xfrm>
              <a:prstGeom prst="rect">
                <a:avLst/>
              </a:prstGeom>
              <a:noFill/>
              <a:ln w="34925">
                <a:solidFill>
                  <a:schemeClr val="accent5">
                    <a:lumMod val="50000"/>
                    <a:alpha val="94000"/>
                  </a:schemeClr>
                </a:solidFill>
              </a:ln>
            </p:spPr>
            <p:txBody>
              <a:bodyPr anchor="ctr">
                <a:norm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buFont typeface="Times New Roman" pitchFamily="18" charset="0"/>
                  <a:buNone/>
                </a:pPr>
                <a:r>
                  <a:rPr lang="en-US" sz="1700" b="1">
                    <a:solidFill>
                      <a:srgbClr val="387026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15742" y="3383745"/>
                <a:ext cx="1528977" cy="344846"/>
              </a:xfrm>
              <a:prstGeom prst="rect">
                <a:avLst/>
              </a:prstGeom>
              <a:noFill/>
              <a:ln w="34925">
                <a:solidFill>
                  <a:schemeClr val="accent5">
                    <a:lumMod val="50000"/>
                    <a:alpha val="94000"/>
                  </a:schemeClr>
                </a:solidFill>
              </a:ln>
            </p:spPr>
            <p:txBody>
              <a:bodyPr anchor="ctr">
                <a:normAutofit lnSpcReduction="10000"/>
              </a:bodyPr>
              <a:lstStyle/>
              <a:p>
                <a:pPr algn="ctr">
                  <a:buFont typeface="Times New Roman" charset="0"/>
                  <a:buNone/>
                  <a:defRPr/>
                </a:pPr>
                <a:r>
                  <a:rPr lang="en-US" sz="1600" b="1" dirty="0">
                    <a:solidFill>
                      <a:srgbClr val="387026"/>
                    </a:solidFill>
                    <a:latin typeface="Times New Roman"/>
                    <a:ea typeface="ＭＳ Ｐゴシック" pitchFamily="1" charset="-128"/>
                    <a:cs typeface="Times New Roman"/>
                  </a:rPr>
                  <a:t>1500 Aug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38824" y="3885650"/>
                <a:ext cx="8000586" cy="338018"/>
              </a:xfrm>
              <a:prstGeom prst="rect">
                <a:avLst/>
              </a:prstGeom>
              <a:noFill/>
              <a:ln w="34925">
                <a:solidFill>
                  <a:srgbClr val="800000">
                    <a:alpha val="94000"/>
                  </a:srgbClr>
                </a:solidFill>
              </a:ln>
            </p:spPr>
            <p:txBody>
              <a:bodyPr anchor="ctr">
                <a:normAutofit fontScale="92500" lnSpcReduction="10000"/>
              </a:bodyPr>
              <a:lstStyle/>
              <a:p>
                <a:pPr algn="ctr">
                  <a:buFont typeface="Times New Roman" charset="0"/>
                  <a:buNone/>
                  <a:defRPr/>
                </a:pPr>
                <a:r>
                  <a:rPr lang="en-US" sz="1600" b="1" dirty="0">
                    <a:solidFill>
                      <a:srgbClr val="800000"/>
                    </a:solidFill>
                    <a:latin typeface="Times New Roman"/>
                    <a:ea typeface="ＭＳ Ｐゴシック" pitchFamily="1" charset="-128"/>
                    <a:cs typeface="Times New Roman"/>
                  </a:rPr>
                  <a:t>Cycling experiments with 6h assimilation window from July 01 to Aug 15, 2005</a:t>
                </a:r>
              </a:p>
            </p:txBody>
          </p: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-495449" y="5067005"/>
                <a:ext cx="2516353" cy="0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407810" y="5066120"/>
                <a:ext cx="2516353" cy="1769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838824" y="5258206"/>
                <a:ext cx="1675858" cy="338018"/>
              </a:xfrm>
              <a:prstGeom prst="rect">
                <a:avLst/>
              </a:prstGeom>
              <a:noFill/>
              <a:ln w="34925">
                <a:solidFill>
                  <a:srgbClr val="000090">
                    <a:alpha val="94000"/>
                  </a:srgbClr>
                </a:solidFill>
              </a:ln>
            </p:spPr>
            <p:txBody>
              <a:bodyPr anchor="ctr">
                <a:normAutofit fontScale="92500" lnSpcReduction="10000"/>
              </a:bodyPr>
              <a:lstStyle/>
              <a:p>
                <a:pPr algn="ctr">
                  <a:buFont typeface="Times New Roman" charset="0"/>
                  <a:buNone/>
                  <a:defRPr/>
                </a:pPr>
                <a:r>
                  <a:rPr lang="en-US" sz="1600" b="1" dirty="0">
                    <a:solidFill>
                      <a:srgbClr val="000090"/>
                    </a:solidFill>
                    <a:latin typeface="Times New Roman"/>
                    <a:ea typeface="ＭＳ Ｐゴシック" pitchFamily="1" charset="-128"/>
                    <a:cs typeface="Times New Roman"/>
                  </a:rPr>
                  <a:t>5-day Forecast</a:t>
                </a:r>
              </a:p>
            </p:txBody>
          </p:sp>
          <p:cxnSp>
            <p:nvCxnSpPr>
              <p:cNvPr id="28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762728" y="5702067"/>
                <a:ext cx="4038341" cy="1708"/>
              </a:xfrm>
              <a:prstGeom prst="straightConnector1">
                <a:avLst/>
              </a:prstGeom>
              <a:noFill/>
              <a:ln w="57150">
                <a:solidFill>
                  <a:srgbClr val="000090"/>
                </a:solidFill>
                <a:prstDash val="lgDash"/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2666871" y="6323473"/>
                <a:ext cx="4038341" cy="1708"/>
              </a:xfrm>
              <a:prstGeom prst="straightConnector1">
                <a:avLst/>
              </a:prstGeom>
              <a:noFill/>
              <a:ln w="57150">
                <a:solidFill>
                  <a:srgbClr val="000090"/>
                </a:solidFill>
                <a:prstDash val="lgDash"/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2742967" y="5879612"/>
                <a:ext cx="1675858" cy="339725"/>
              </a:xfrm>
              <a:prstGeom prst="rect">
                <a:avLst/>
              </a:prstGeom>
              <a:noFill/>
              <a:ln w="34925">
                <a:solidFill>
                  <a:srgbClr val="000090">
                    <a:alpha val="94000"/>
                  </a:srgbClr>
                </a:solidFill>
              </a:ln>
            </p:spPr>
            <p:txBody>
              <a:bodyPr anchor="ctr">
                <a:normAutofit fontScale="92500" lnSpcReduction="10000"/>
              </a:bodyPr>
              <a:lstStyle/>
              <a:p>
                <a:pPr algn="ctr">
                  <a:buFont typeface="Times New Roman" charset="0"/>
                  <a:buNone/>
                  <a:defRPr/>
                </a:pPr>
                <a:r>
                  <a:rPr lang="en-US" sz="1600" b="1" dirty="0">
                    <a:solidFill>
                      <a:srgbClr val="000090"/>
                    </a:solidFill>
                    <a:latin typeface="Times New Roman"/>
                    <a:ea typeface="ＭＳ Ｐゴシック" pitchFamily="1" charset="-128"/>
                    <a:cs typeface="Times New Roman"/>
                  </a:rPr>
                  <a:t>5-day Forecast</a:t>
                </a:r>
              </a:p>
            </p:txBody>
          </p:sp>
          <p:sp>
            <p:nvSpPr>
              <p:cNvPr id="43027" name="TextBox 33"/>
              <p:cNvSpPr txBox="1">
                <a:spLocks noChangeArrowheads="1"/>
              </p:cNvSpPr>
              <p:nvPr/>
            </p:nvSpPr>
            <p:spPr bwMode="auto">
              <a:xfrm>
                <a:off x="762728" y="4496813"/>
                <a:ext cx="4875386" cy="45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b="1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EXP: </a:t>
                </a: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CTRL, </a:t>
                </a:r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DWL1</a:t>
                </a: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>
                    <a:solidFill>
                      <a:srgbClr val="55A839"/>
                    </a:solidFill>
                    <a:latin typeface="Times New Roman" pitchFamily="18" charset="0"/>
                    <a:cs typeface="Times New Roman" pitchFamily="18" charset="0"/>
                  </a:rPr>
                  <a:t>DWL2</a:t>
                </a: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DWL</a:t>
                </a:r>
                <a:endParaRPr lang="en-US" sz="2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2468" y="6019918"/>
              <a:ext cx="8152951" cy="4302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anchor="ctr">
              <a:spAutoFit/>
            </a:bodyPr>
            <a:lstStyle/>
            <a:p>
              <a:pPr lvl="1">
                <a:buClr>
                  <a:srgbClr val="387026"/>
                </a:buClr>
                <a:defRPr/>
              </a:pPr>
              <a:r>
                <a:rPr lang="en-US" sz="2000" b="1" dirty="0">
                  <a:latin typeface="Times New Roman"/>
                  <a:ea typeface="ＭＳ Ｐゴシック" pitchFamily="1" charset="-128"/>
                  <a:cs typeface="Times New Roman"/>
                </a:rPr>
                <a:t>Five-day forecast launched every day at 00Z</a:t>
              </a:r>
            </a:p>
          </p:txBody>
        </p:sp>
      </p:grp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82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000" b="1">
                <a:solidFill>
                  <a:srgbClr val="660066"/>
                </a:solidFill>
                <a:latin typeface="Constantia" pitchFamily="18" charset="0"/>
              </a:rPr>
              <a:t>Experiment Design</a:t>
            </a:r>
          </a:p>
        </p:txBody>
      </p:sp>
    </p:spTree>
    <p:extLst>
      <p:ext uri="{BB962C8B-B14F-4D97-AF65-F5344CB8AC3E}">
        <p14:creationId xmlns:p14="http://schemas.microsoft.com/office/powerpoint/2010/main" val="24260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s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7778" r="4495" b="20000"/>
          <a:stretch>
            <a:fillRect/>
          </a:stretch>
        </p:blipFill>
        <p:spPr bwMode="auto">
          <a:xfrm>
            <a:off x="76200" y="1295400"/>
            <a:ext cx="4454525" cy="2332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17"/>
          <p:cNvSpPr>
            <a:spLocks noChangeArrowheads="1"/>
          </p:cNvSpPr>
          <p:nvPr/>
        </p:nvSpPr>
        <p:spPr bwMode="auto">
          <a:xfrm>
            <a:off x="0" y="36576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500" b="1" u="sng">
                <a:solidFill>
                  <a:srgbClr val="008000"/>
                </a:solidFill>
                <a:latin typeface="Constantia" pitchFamily="18" charset="0"/>
              </a:rPr>
              <a:t>Distribution of Lidar observations at 2005072100</a:t>
            </a:r>
            <a:endParaRPr lang="en-US" sz="1500" b="1">
              <a:solidFill>
                <a:srgbClr val="008000"/>
              </a:solidFill>
              <a:latin typeface="Constantia" pitchFamily="18" charset="0"/>
            </a:endParaRPr>
          </a:p>
        </p:txBody>
      </p:sp>
      <p:pic>
        <p:nvPicPr>
          <p:cNvPr id="44036" name="Picture 6" descr="Fig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946525"/>
            <a:ext cx="52816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7"/>
          <p:cNvSpPr>
            <a:spLocks noChangeArrowheads="1"/>
          </p:cNvSpPr>
          <p:nvPr/>
        </p:nvSpPr>
        <p:spPr bwMode="auto">
          <a:xfrm>
            <a:off x="3733800" y="6248400"/>
            <a:ext cx="541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</a:pPr>
            <a:r>
              <a:rPr lang="en-US" sz="1300" b="1" u="sng">
                <a:solidFill>
                  <a:srgbClr val="008000"/>
                </a:solidFill>
                <a:latin typeface="Tahoma" pitchFamily="34" charset="0"/>
              </a:rPr>
              <a:t>Number of Lidar obs per analysis cycle (shown only for 00Z)</a:t>
            </a:r>
            <a:endParaRPr lang="en-US" sz="1300" b="1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7086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 fontScale="92500" lnSpcReduction="10000"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dirty="0">
                <a:solidFill>
                  <a:srgbClr val="660066"/>
                </a:solidFill>
                <a:latin typeface="Constantia"/>
                <a:ea typeface="Constantia (Body)" charset="0"/>
                <a:cs typeface="Constantia"/>
              </a:rPr>
              <a:t>GWOS </a:t>
            </a:r>
            <a:r>
              <a:rPr lang="en-US" sz="4000" b="1" dirty="0" err="1">
                <a:solidFill>
                  <a:srgbClr val="660066"/>
                </a:solidFill>
                <a:latin typeface="Constantia"/>
                <a:ea typeface="Constantia (Body)" charset="0"/>
                <a:cs typeface="Constantia"/>
              </a:rPr>
              <a:t>Lidar</a:t>
            </a:r>
            <a:r>
              <a:rPr lang="en-US" sz="4000" b="1" dirty="0">
                <a:solidFill>
                  <a:srgbClr val="660066"/>
                </a:solidFill>
                <a:latin typeface="Constantia"/>
                <a:ea typeface="Constantia (Body)" charset="0"/>
                <a:cs typeface="Constantia"/>
              </a:rPr>
              <a:t> Wind </a:t>
            </a:r>
            <a:r>
              <a:rPr lang="en-US" sz="4000" b="1" dirty="0" err="1">
                <a:solidFill>
                  <a:srgbClr val="660066"/>
                </a:solidFill>
                <a:latin typeface="Constantia"/>
                <a:ea typeface="Constantia (Body)" charset="0"/>
                <a:cs typeface="Constantia"/>
              </a:rPr>
              <a:t>obs</a:t>
            </a:r>
            <a:endParaRPr lang="en-US" sz="4000" b="1" dirty="0">
              <a:solidFill>
                <a:srgbClr val="660066"/>
              </a:solidFill>
              <a:latin typeface="Constantia"/>
              <a:ea typeface="Constantia (Body)" charset="0"/>
              <a:cs typeface="Constantia"/>
            </a:endParaRPr>
          </a:p>
        </p:txBody>
      </p:sp>
      <p:grpSp>
        <p:nvGrpSpPr>
          <p:cNvPr id="44039" name="Group 13"/>
          <p:cNvGrpSpPr>
            <a:grpSpLocks/>
          </p:cNvGrpSpPr>
          <p:nvPr/>
        </p:nvGrpSpPr>
        <p:grpSpPr bwMode="auto">
          <a:xfrm>
            <a:off x="5410200" y="1311275"/>
            <a:ext cx="2895600" cy="2498725"/>
            <a:chOff x="5410200" y="1311629"/>
            <a:chExt cx="2895600" cy="2498371"/>
          </a:xfrm>
        </p:grpSpPr>
        <p:pic>
          <p:nvPicPr>
            <p:cNvPr id="44040" name="Picture 7" descr="diagram_final_V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311629"/>
              <a:ext cx="2895600" cy="249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Box 9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45°</a:t>
              </a:r>
            </a:p>
          </p:txBody>
        </p:sp>
        <p:sp>
          <p:nvSpPr>
            <p:cNvPr id="44042" name="TextBox 10"/>
            <p:cNvSpPr txBox="1">
              <a:spLocks noChangeArrowheads="1"/>
            </p:cNvSpPr>
            <p:nvPr/>
          </p:nvSpPr>
          <p:spPr bwMode="auto">
            <a:xfrm>
              <a:off x="6248400" y="2740223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315°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43" name="TextBox 11"/>
            <p:cNvSpPr txBox="1">
              <a:spLocks noChangeArrowheads="1"/>
            </p:cNvSpPr>
            <p:nvPr/>
          </p:nvSpPr>
          <p:spPr bwMode="auto">
            <a:xfrm>
              <a:off x="5410200" y="2587823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225°</a:t>
              </a:r>
            </a:p>
          </p:txBody>
        </p:sp>
        <p:sp>
          <p:nvSpPr>
            <p:cNvPr id="44044" name="TextBox 12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135°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Fig05_Wanal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2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Fig05_Wanal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00200"/>
            <a:ext cx="432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Fig05_Wanal_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32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Fig05_Wanal_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038600"/>
            <a:ext cx="432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7467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000" b="1" dirty="0">
                <a:solidFill>
                  <a:srgbClr val="660066"/>
                </a:solidFill>
                <a:latin typeface="Constantia" pitchFamily="18" charset="0"/>
              </a:rPr>
              <a:t>Analysis Impact: 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Fig04_a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467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000" b="1" dirty="0">
                <a:solidFill>
                  <a:srgbClr val="660066"/>
                </a:solidFill>
                <a:latin typeface="Constantia" pitchFamily="18" charset="0"/>
              </a:rPr>
              <a:t>Analysis Impact: Wind …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Constantia" pitchFamily="18" charset="0"/>
              </a:rPr>
              <a:t>(Tropical Wind RMSE)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3" descr="Fig07_Wind_P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0363"/>
            <a:ext cx="438943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14" descr="Fig07_Wind_P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630363"/>
            <a:ext cx="438943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95600" y="4967288"/>
            <a:ext cx="13716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en-US" b="1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200hPa</a:t>
            </a: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162800" y="4978400"/>
            <a:ext cx="13716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en-US" b="1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850hPa</a:t>
            </a: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700" b="1" dirty="0">
                <a:solidFill>
                  <a:srgbClr val="660066"/>
                </a:solidFill>
                <a:latin typeface="Constantia" pitchFamily="18" charset="0"/>
              </a:rPr>
              <a:t>Forecast: Tropical Wind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FF"/>
                </a:solidFill>
                <a:latin typeface="Constantia" pitchFamily="18" charset="0"/>
              </a:rPr>
              <a:t>(RMSE at 200, 850hPa)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42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5" descr="Fig08_rms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7315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700" b="1" dirty="0">
                <a:solidFill>
                  <a:srgbClr val="660066"/>
                </a:solidFill>
                <a:latin typeface="Constantia" pitchFamily="18" charset="0"/>
                <a:ea typeface="Constantia (Body)" charset="0"/>
              </a:rPr>
              <a:t>Forecast: Tropical Wind …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00FF"/>
                </a:solidFill>
                <a:latin typeface="Constantia" pitchFamily="18" charset="0"/>
                <a:ea typeface="Constantia (Body)" charset="0"/>
              </a:rPr>
              <a:t>(RMSE for the whole pressure levels)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Fig15_T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660066"/>
                </a:solidFill>
                <a:latin typeface="Constantia" pitchFamily="18" charset="0"/>
              </a:rPr>
              <a:t>Forecast: Tropical Temperature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  <a:latin typeface="Constantia" pitchFamily="18" charset="0"/>
              </a:rPr>
              <a:t>(RMSE for the whole pressure levels)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0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 descr="Fig11_P500AC_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7367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1" descr="Fig11_P500AC_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67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547688" y="37338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NH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029200" y="37338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Forecast Impact: </a:t>
            </a:r>
            <a:r>
              <a:rPr lang="en-US" sz="2800" b="1" dirty="0" err="1">
                <a:solidFill>
                  <a:srgbClr val="660066"/>
                </a:solidFill>
                <a:latin typeface="Constantia" pitchFamily="18" charset="0"/>
              </a:rPr>
              <a:t>Geopotential</a:t>
            </a:r>
            <a:r>
              <a:rPr lang="en-US" sz="2800" b="1" dirty="0">
                <a:solidFill>
                  <a:srgbClr val="660066"/>
                </a:solidFill>
                <a:latin typeface="Constantia" pitchFamily="18" charset="0"/>
              </a:rPr>
              <a:t> Height AC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Constantia" pitchFamily="18" charset="0"/>
              </a:rPr>
              <a:t>(500 </a:t>
            </a:r>
            <a:r>
              <a:rPr lang="en-US" dirty="0" err="1">
                <a:solidFill>
                  <a:srgbClr val="0000FF"/>
                </a:solidFill>
                <a:latin typeface="Constantia" pitchFamily="18" charset="0"/>
              </a:rPr>
              <a:t>hPa</a:t>
            </a:r>
            <a:r>
              <a:rPr lang="en-US" dirty="0">
                <a:solidFill>
                  <a:srgbClr val="0000FF"/>
                </a:solidFill>
                <a:latin typeface="Constantia" pitchFamily="18" charset="0"/>
              </a:rPr>
              <a:t> AC coefficients)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7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914400" y="152401"/>
            <a:ext cx="7612063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660066"/>
                </a:solidFill>
                <a:latin typeface="Constantia" pitchFamily="18" charset="0"/>
                <a:ea typeface="ＭＳ Ｐゴシック" pitchFamily="34" charset="-128"/>
              </a:rPr>
              <a:t>Summary and conclusions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600200"/>
            <a:ext cx="8610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The lack of vertically resolved wind observations continues to be a major shortcoming of the Global Observing System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Here shown in the context of a modern, satellite radiance based assimilation system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A comprehensive OSSE system has been developed under the Joint OSSE collaboration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Results simulating expected impact of GWOS observations on NCEP GFS system are very encouraging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Small positive impact in NH extratropics (summer)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Larger positive impact in SH extratropics (winter)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Large positive impact in tropics; hurricane relevance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Two perspectives, more coverage lead to larger impact</a:t>
            </a:r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 bwMode="auto">
          <a:xfrm>
            <a:off x="1295400" y="228600"/>
            <a:ext cx="6324600" cy="697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  <a:latin typeface="Constantia" pitchFamily="18" charset="0"/>
                <a:ea typeface="ＭＳ Ｐゴシック" pitchFamily="34" charset="-128"/>
              </a:rPr>
              <a:t> Plans for </a:t>
            </a:r>
            <a:r>
              <a:rPr lang="en-US" b="1" dirty="0" smtClean="0">
                <a:solidFill>
                  <a:srgbClr val="660066"/>
                </a:solidFill>
                <a:latin typeface="Constantia" pitchFamily="18" charset="0"/>
                <a:ea typeface="ＭＳ Ｐゴシック" pitchFamily="34" charset="-128"/>
                <a:cs typeface="Consolas" pitchFamily="49" charset="0"/>
              </a:rPr>
              <a:t>WLS</a:t>
            </a:r>
            <a:r>
              <a:rPr lang="en-US" b="1" dirty="0" smtClean="0">
                <a:solidFill>
                  <a:srgbClr val="660066"/>
                </a:solidFill>
                <a:latin typeface="Constantia" pitchFamily="18" charset="0"/>
                <a:ea typeface="ＭＳ Ｐゴシック" pitchFamily="34" charset="-128"/>
              </a:rPr>
              <a:t> OSSE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 bwMode="auto">
          <a:xfrm>
            <a:off x="452438" y="1484313"/>
            <a:ext cx="7772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ea typeface="ＭＳ Ｐゴシック" pitchFamily="34" charset="-128"/>
              </a:rPr>
              <a:t>Experiment in opposite season (NH winter/SH summer)</a:t>
            </a:r>
          </a:p>
          <a:p>
            <a:r>
              <a:rPr lang="en-US" sz="2000" smtClean="0">
                <a:ea typeface="ＭＳ Ｐゴシック" pitchFamily="34" charset="-128"/>
              </a:rPr>
              <a:t>Increased horizontal resolution (T-574 and higher; requires new Nature Run)</a:t>
            </a:r>
          </a:p>
          <a:p>
            <a:r>
              <a:rPr lang="en-US" sz="2000" smtClean="0">
                <a:ea typeface="ＭＳ Ｐゴシック" pitchFamily="34" charset="-128"/>
              </a:rPr>
              <a:t>Detailed case studies</a:t>
            </a:r>
          </a:p>
          <a:p>
            <a:r>
              <a:rPr lang="en-US" sz="2000" smtClean="0">
                <a:ea typeface="ＭＳ Ｐゴシック" pitchFamily="34" charset="-128"/>
              </a:rPr>
              <a:t>Separate assessments of the impacts of Direct Detection and Coherent Detection</a:t>
            </a:r>
          </a:p>
          <a:p>
            <a:r>
              <a:rPr lang="en-US" sz="2000" smtClean="0">
                <a:ea typeface="ＭＳ Ｐゴシック" pitchFamily="34" charset="-128"/>
              </a:rPr>
              <a:t>Other orbits, e.g. different altitude, lower inclination</a:t>
            </a:r>
          </a:p>
          <a:p>
            <a:r>
              <a:rPr lang="en-US" sz="2000" smtClean="0">
                <a:ea typeface="ＭＳ Ｐゴシック" pitchFamily="34" charset="-128"/>
              </a:rPr>
              <a:t>Impact on applications other than NWP</a:t>
            </a:r>
          </a:p>
          <a:p>
            <a:r>
              <a:rPr lang="en-US" sz="2000" smtClean="0">
                <a:ea typeface="ＭＳ Ｐゴシック" pitchFamily="34" charset="-128"/>
              </a:rPr>
              <a:t>Other OSSEs planned (e.g. DWSS; funding being negotiated with DoD)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33400"/>
            <a:ext cx="74882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Role of a National OSSE Capability</a:t>
            </a:r>
            <a:endParaRPr lang="en-US" sz="3200" i="1" smtClean="0">
              <a:ea typeface="ＭＳ Ｐゴシック" pitchFamily="34" charset="-128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447800"/>
            <a:ext cx="76962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Impact assessment for future 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Future operational observing systems (NOAA)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Decadal Survey and other science and/or technology demonstration missions (NASA)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Other agencies (e.g. DoD/DWSS)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Objective way of establishing scientifically sound and technically realistic user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Tool for assessing performance impact of engineering decisions made throughout the development phases of a space program or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Preparation/early learning pre-launch tool for assimilation users of data from new sensors</a:t>
            </a:r>
          </a:p>
          <a:p>
            <a:pPr eaLnBrk="1" hangingPunct="1">
              <a:lnSpc>
                <a:spcPct val="90000"/>
              </a:lnSpc>
            </a:pPr>
            <a:endParaRPr lang="en-US" sz="2000" i="1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5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990600" y="228600"/>
            <a:ext cx="7612063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ea typeface="ＭＳ Ｐゴシック" pitchFamily="34" charset="-128"/>
              </a:rPr>
              <a:t>Joint OSSE data set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2514600"/>
            <a:ext cx="7612063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400" dirty="0" smtClean="0">
                <a:latin typeface="Cambria"/>
                <a:ea typeface="ＭＳ Ｐゴシック" pitchFamily="34" charset="-128"/>
                <a:cs typeface="Cambria"/>
              </a:rPr>
              <a:t>Joint OSSE Nature run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400" dirty="0" smtClean="0">
                <a:latin typeface="Cambria"/>
                <a:ea typeface="ＭＳ Ｐゴシック" pitchFamily="34" charset="-128"/>
                <a:cs typeface="Cambria"/>
              </a:rPr>
              <a:t>and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400" dirty="0" smtClean="0">
                <a:latin typeface="Cambria"/>
                <a:ea typeface="ＭＳ Ｐゴシック" pitchFamily="34" charset="-128"/>
                <a:cs typeface="Cambria"/>
              </a:rPr>
              <a:t>Simulated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8"/>
          <p:cNvSpPr>
            <a:spLocks noChangeArrowheads="1"/>
          </p:cNvSpPr>
          <p:nvPr/>
        </p:nvSpPr>
        <p:spPr bwMode="auto">
          <a:xfrm>
            <a:off x="279401" y="1447800"/>
            <a:ext cx="8382000" cy="165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5533" tIns="8078" rIns="15533" bIns="8078" anchor="ctr"/>
          <a:lstStyle/>
          <a:p>
            <a:pPr defTabSz="298450">
              <a:lnSpc>
                <a:spcPct val="80000"/>
              </a:lnSpc>
              <a:spcBef>
                <a:spcPts val="188"/>
              </a:spcBef>
              <a:tabLst>
                <a:tab pos="147638" algn="l"/>
                <a:tab pos="298450" algn="l"/>
                <a:tab pos="454025" algn="l"/>
                <a:tab pos="604838" algn="l"/>
                <a:tab pos="754063" algn="l"/>
                <a:tab pos="904875" algn="l"/>
                <a:tab pos="1060450" algn="l"/>
                <a:tab pos="1211263" algn="l"/>
                <a:tab pos="1362075" algn="l"/>
                <a:tab pos="1512888" algn="l"/>
                <a:tab pos="1666875" algn="l"/>
                <a:tab pos="1817688" algn="l"/>
                <a:tab pos="1973263" algn="l"/>
                <a:tab pos="2119313" algn="l"/>
                <a:tab pos="2274888" algn="l"/>
                <a:tab pos="2420938" algn="l"/>
                <a:tab pos="2574925" algn="l"/>
                <a:tab pos="2730500" algn="l"/>
                <a:tab pos="2881313" algn="l"/>
                <a:tab pos="3032125" algn="l"/>
              </a:tabLst>
            </a:pPr>
            <a:r>
              <a:rPr lang="en-GB" sz="2000" b="1" dirty="0"/>
              <a:t>Joint OSSE Nature Run  by ECMWF</a:t>
            </a:r>
          </a:p>
          <a:p>
            <a:pPr defTabSz="298450">
              <a:lnSpc>
                <a:spcPct val="80000"/>
              </a:lnSpc>
              <a:spcBef>
                <a:spcPts val="188"/>
              </a:spcBef>
              <a:tabLst>
                <a:tab pos="147638" algn="l"/>
                <a:tab pos="298450" algn="l"/>
                <a:tab pos="454025" algn="l"/>
                <a:tab pos="604838" algn="l"/>
                <a:tab pos="754063" algn="l"/>
                <a:tab pos="904875" algn="l"/>
                <a:tab pos="1060450" algn="l"/>
                <a:tab pos="1211263" algn="l"/>
                <a:tab pos="1362075" algn="l"/>
                <a:tab pos="1512888" algn="l"/>
                <a:tab pos="1666875" algn="l"/>
                <a:tab pos="1817688" algn="l"/>
                <a:tab pos="1973263" algn="l"/>
                <a:tab pos="2119313" algn="l"/>
                <a:tab pos="2274888" algn="l"/>
                <a:tab pos="2420938" algn="l"/>
                <a:tab pos="2574925" algn="l"/>
                <a:tab pos="2730500" algn="l"/>
                <a:tab pos="2881313" algn="l"/>
                <a:tab pos="3032125" algn="l"/>
              </a:tabLst>
            </a:pPr>
            <a:r>
              <a:rPr lang="en-GB" sz="2000" b="1" dirty="0"/>
              <a:t>Spectral resolution : T511, Vertical levels:  L91, 3 hourly dump</a:t>
            </a:r>
          </a:p>
          <a:p>
            <a:pPr defTabSz="298450">
              <a:lnSpc>
                <a:spcPct val="80000"/>
              </a:lnSpc>
              <a:spcBef>
                <a:spcPts val="188"/>
              </a:spcBef>
              <a:tabLst>
                <a:tab pos="147638" algn="l"/>
                <a:tab pos="298450" algn="l"/>
                <a:tab pos="454025" algn="l"/>
                <a:tab pos="604838" algn="l"/>
                <a:tab pos="754063" algn="l"/>
                <a:tab pos="904875" algn="l"/>
                <a:tab pos="1060450" algn="l"/>
                <a:tab pos="1211263" algn="l"/>
                <a:tab pos="1362075" algn="l"/>
                <a:tab pos="1512888" algn="l"/>
                <a:tab pos="1666875" algn="l"/>
                <a:tab pos="1817688" algn="l"/>
                <a:tab pos="1973263" algn="l"/>
                <a:tab pos="2119313" algn="l"/>
                <a:tab pos="2274888" algn="l"/>
                <a:tab pos="2420938" algn="l"/>
                <a:tab pos="2574925" algn="l"/>
                <a:tab pos="2730500" algn="l"/>
                <a:tab pos="2881313" algn="l"/>
                <a:tab pos="3032125" algn="l"/>
              </a:tabLst>
            </a:pPr>
            <a:endParaRPr lang="en-GB" sz="2000" b="1" dirty="0"/>
          </a:p>
          <a:p>
            <a:pPr defTabSz="298450">
              <a:lnSpc>
                <a:spcPct val="80000"/>
              </a:lnSpc>
              <a:spcBef>
                <a:spcPts val="188"/>
              </a:spcBef>
              <a:tabLst>
                <a:tab pos="147638" algn="l"/>
                <a:tab pos="298450" algn="l"/>
                <a:tab pos="454025" algn="l"/>
                <a:tab pos="604838" algn="l"/>
                <a:tab pos="754063" algn="l"/>
                <a:tab pos="904875" algn="l"/>
                <a:tab pos="1060450" algn="l"/>
                <a:tab pos="1211263" algn="l"/>
                <a:tab pos="1362075" algn="l"/>
                <a:tab pos="1512888" algn="l"/>
                <a:tab pos="1666875" algn="l"/>
                <a:tab pos="1817688" algn="l"/>
                <a:tab pos="1973263" algn="l"/>
                <a:tab pos="2119313" algn="l"/>
                <a:tab pos="2274888" algn="l"/>
                <a:tab pos="2420938" algn="l"/>
                <a:tab pos="2574925" algn="l"/>
                <a:tab pos="2730500" algn="l"/>
                <a:tab pos="2881313" algn="l"/>
                <a:tab pos="3032125" algn="l"/>
              </a:tabLst>
            </a:pPr>
            <a:r>
              <a:rPr lang="en-GB" sz="2000" b="1" dirty="0"/>
              <a:t>13 month long. Starting at 12Z  May 1, 2005</a:t>
            </a:r>
          </a:p>
          <a:p>
            <a:pPr defTabSz="298450">
              <a:lnSpc>
                <a:spcPct val="80000"/>
              </a:lnSpc>
              <a:spcBef>
                <a:spcPts val="150"/>
              </a:spcBef>
              <a:tabLst>
                <a:tab pos="147638" algn="l"/>
                <a:tab pos="298450" algn="l"/>
                <a:tab pos="454025" algn="l"/>
                <a:tab pos="604838" algn="l"/>
                <a:tab pos="754063" algn="l"/>
                <a:tab pos="904875" algn="l"/>
                <a:tab pos="1060450" algn="l"/>
                <a:tab pos="1211263" algn="l"/>
                <a:tab pos="1362075" algn="l"/>
                <a:tab pos="1512888" algn="l"/>
                <a:tab pos="1666875" algn="l"/>
                <a:tab pos="1817688" algn="l"/>
                <a:tab pos="1973263" algn="l"/>
                <a:tab pos="2119313" algn="l"/>
                <a:tab pos="2274888" algn="l"/>
                <a:tab pos="2420938" algn="l"/>
                <a:tab pos="2574925" algn="l"/>
                <a:tab pos="2730500" algn="l"/>
                <a:tab pos="2881313" algn="l"/>
                <a:tab pos="3032125" algn="l"/>
              </a:tabLst>
            </a:pPr>
            <a:r>
              <a:rPr lang="en-GB" sz="2000" b="1" dirty="0"/>
              <a:t>Daily SST and  ICE:  provided by NCEP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7832" y="3276600"/>
            <a:ext cx="8085138" cy="54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49013" tIns="24507" rIns="49013" bIns="24507">
            <a:spAutoFit/>
          </a:bodyPr>
          <a:lstStyle/>
          <a:p>
            <a:pPr>
              <a:defRPr/>
            </a:pPr>
            <a:r>
              <a:rPr lang="en-US" sz="1600" dirty="0" err="1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Andersson</a:t>
            </a:r>
            <a:r>
              <a:rPr lang="en-US" sz="16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Erik and Michiko Masutani 2010:  Collaboration on Observing System Simulation Experiments (Joint OSSE), ECMWF News Letter No. 123, Spring 2010, 14-16. </a:t>
            </a:r>
          </a:p>
        </p:txBody>
      </p:sp>
      <p:sp>
        <p:nvSpPr>
          <p:cNvPr id="80899" name="Text Box 9"/>
          <p:cNvSpPr txBox="1">
            <a:spLocks noChangeArrowheads="1"/>
          </p:cNvSpPr>
          <p:nvPr/>
        </p:nvSpPr>
        <p:spPr bwMode="auto">
          <a:xfrm>
            <a:off x="354807" y="3962400"/>
            <a:ext cx="8231188" cy="6985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866" tIns="25931" rIns="51866" bIns="25931">
            <a:spAutoFit/>
          </a:bodyPr>
          <a:lstStyle>
            <a:lvl1pPr defTabSz="5762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762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762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762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762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400" b="1" i="1" dirty="0">
                <a:solidFill>
                  <a:srgbClr val="005700"/>
                </a:solidFill>
                <a:latin typeface="Times New Roman" pitchFamily="18" charset="0"/>
                <a:cs typeface="Arial" pitchFamily="34" charset="0"/>
              </a:rPr>
              <a:t>Copies are available to designated users for research purposes &amp; to users known to ECMWF </a:t>
            </a:r>
            <a:endParaRPr lang="en-GB" sz="1400" b="1" i="1" dirty="0">
              <a:solidFill>
                <a:srgbClr val="478608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n-GB" sz="1400" b="1" i="1" dirty="0">
                <a:solidFill>
                  <a:srgbClr val="478608"/>
                </a:solidFill>
                <a:latin typeface="Times New Roman" pitchFamily="18" charset="0"/>
                <a:cs typeface="Arial" pitchFamily="34" charset="0"/>
              </a:rPr>
              <a:t>User list is maintained by Michiko </a:t>
            </a:r>
            <a:r>
              <a:rPr lang="en-GB" sz="1400" b="1" i="1" dirty="0" err="1">
                <a:solidFill>
                  <a:srgbClr val="478608"/>
                </a:solidFill>
                <a:latin typeface="Times New Roman" pitchFamily="18" charset="0"/>
                <a:cs typeface="Arial" pitchFamily="34" charset="0"/>
              </a:rPr>
              <a:t>Masutani</a:t>
            </a:r>
            <a:r>
              <a:rPr lang="en-GB" sz="1400" b="1" i="1" dirty="0">
                <a:solidFill>
                  <a:srgbClr val="478608"/>
                </a:solidFill>
                <a:latin typeface="Times New Roman" pitchFamily="18" charset="0"/>
                <a:cs typeface="Arial" pitchFamily="34" charset="0"/>
              </a:rPr>
              <a:t> (NOAA/NCEP)</a:t>
            </a:r>
          </a:p>
          <a:p>
            <a:r>
              <a:rPr lang="en-GB" sz="1400" b="1" i="1" dirty="0">
                <a:solidFill>
                  <a:srgbClr val="478608"/>
                </a:solidFill>
                <a:latin typeface="Times New Roman" pitchFamily="18" charset="0"/>
                <a:cs typeface="Arial" pitchFamily="34" charset="0"/>
              </a:rPr>
              <a:t>contact: michiko.masutani@noaa.gov</a:t>
            </a:r>
          </a:p>
        </p:txBody>
      </p:sp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2057400" y="304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/>
              <a:t>Joint OSSE Nature Run Data</a:t>
            </a: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25401" y="4724400"/>
            <a:ext cx="8890000" cy="15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154" tIns="14076" rIns="28154" bIns="14076">
            <a:spAutoFit/>
          </a:bodyPr>
          <a:lstStyle>
            <a:lvl1pPr defTabSz="234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34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34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34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34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7030A0"/>
                </a:solidFill>
                <a:cs typeface="Arial" pitchFamily="34" charset="0"/>
              </a:rPr>
              <a:t>Complete Nature Run data set is posted at NASA/NCCS portal</a:t>
            </a:r>
          </a:p>
          <a:p>
            <a:pPr eaLnBrk="1" hangingPunct="1"/>
            <a:r>
              <a:rPr lang="en-US" sz="1600" dirty="0">
                <a:hlinkClick r:id="rId2"/>
              </a:rPr>
              <a:t>http://portal.nccs.nasa.gov/osse/index.pl</a:t>
            </a:r>
            <a:r>
              <a:rPr lang="en-US" sz="1600" dirty="0"/>
              <a:t> </a:t>
            </a:r>
            <a:endParaRPr lang="en-US" sz="1600" b="1" dirty="0">
              <a:solidFill>
                <a:srgbClr val="74002E"/>
              </a:solidFill>
              <a:cs typeface="Arial" pitchFamily="34" charset="0"/>
            </a:endParaRPr>
          </a:p>
          <a:p>
            <a:pPr eaLnBrk="1" hangingPunct="1"/>
            <a:r>
              <a:rPr lang="en-US" sz="1600" dirty="0">
                <a:cs typeface="Arial" pitchFamily="34" charset="0"/>
              </a:rPr>
              <a:t>Password protected.  Accounts are arranged by </a:t>
            </a:r>
            <a:r>
              <a:rPr lang="en-US" sz="1600" b="1" dirty="0">
                <a:cs typeface="Arial" pitchFamily="34" charset="0"/>
              </a:rPr>
              <a:t>Ellen Salmon (</a:t>
            </a:r>
            <a:r>
              <a:rPr lang="en-US" sz="1600" b="1" dirty="0">
                <a:solidFill>
                  <a:srgbClr val="6167D5"/>
                </a:solidFill>
                <a:cs typeface="Arial" pitchFamily="34" charset="0"/>
                <a:hlinkClick r:id="rId3"/>
              </a:rPr>
              <a:t>Ellen.M.Salmon@NASA.gov</a:t>
            </a:r>
            <a:r>
              <a:rPr lang="en-US" sz="1600" b="1" dirty="0">
                <a:cs typeface="Arial" pitchFamily="34" charset="0"/>
              </a:rPr>
              <a:t>)</a:t>
            </a:r>
          </a:p>
          <a:p>
            <a:pPr eaLnBrk="1" hangingPunct="1"/>
            <a:r>
              <a:rPr lang="en-US" sz="1600" b="1" dirty="0">
                <a:cs typeface="Arial" pitchFamily="34" charset="0"/>
              </a:rPr>
              <a:t>Limited data set is available from NCAR</a:t>
            </a:r>
          </a:p>
          <a:p>
            <a:r>
              <a:rPr lang="en-US" sz="1600" dirty="0">
                <a:hlinkClick r:id="rId4"/>
              </a:rPr>
              <a:t>http://dss.ucar.edu/datasets/ds621.0/matrix.html</a:t>
            </a:r>
            <a:r>
              <a:rPr lang="en-US" sz="1600" dirty="0"/>
              <a:t> </a:t>
            </a:r>
          </a:p>
          <a:p>
            <a:r>
              <a:rPr lang="en-US" sz="1600" dirty="0"/>
              <a:t>Contact:  Chi-Fan Shih      </a:t>
            </a:r>
            <a:r>
              <a:rPr lang="en-US" sz="1600" dirty="0">
                <a:hlinkClick r:id="rId5"/>
              </a:rPr>
              <a:t>chifan@ucar.edu</a:t>
            </a:r>
            <a:r>
              <a:rPr lang="en-US" sz="1600" dirty="0"/>
              <a:t> and Steven Worley     </a:t>
            </a:r>
            <a:r>
              <a:rPr lang="en-US" sz="1600" dirty="0" smtClean="0">
                <a:hlinkClick r:id="rId6"/>
              </a:rPr>
              <a:t>worley@ucar.edu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5827" y="-152400"/>
            <a:ext cx="8072437" cy="1386840"/>
          </a:xfrm>
          <a:prstGeom prst="rect">
            <a:avLst/>
          </a:prstGeom>
          <a:noFill/>
          <a:ln w="76200" cmpd="dbl">
            <a:noFill/>
            <a:prstDash val="solid"/>
            <a:miter lim="800000"/>
            <a:headEnd/>
            <a:tailEnd/>
          </a:ln>
        </p:spPr>
        <p:txBody>
          <a:bodyPr lIns="49003" tIns="24503" rIns="49003" bIns="24503" anchor="ctr"/>
          <a:lstStyle/>
          <a:p>
            <a:pPr algn="ctr" defTabSz="1304292">
              <a:defRPr/>
            </a:pP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Simulated observation for Control experiments </a:t>
            </a:r>
          </a:p>
          <a:p>
            <a:pPr algn="ctr" defTabSz="1304292">
              <a:defRPr/>
            </a:pP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- Entire Nature run Period - </a:t>
            </a:r>
          </a:p>
          <a:p>
            <a:pPr algn="ctr" defTabSz="1304292"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Michiko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Masutani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and Jack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Woollen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(NOAA/NCEP/EMC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924800" cy="2329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21039" tIns="10520" rIns="21039" bIns="10520">
            <a:spAutoFit/>
          </a:bodyPr>
          <a:lstStyle/>
          <a:p>
            <a:pPr>
              <a:defRPr/>
            </a:pPr>
            <a:r>
              <a:rPr lang="en-US" b="1" dirty="0">
                <a:latin typeface="Cambria"/>
                <a:ea typeface="ＭＳ Ｐゴシック" pitchFamily="-105" charset="-128"/>
                <a:cs typeface="Cambria"/>
              </a:rPr>
              <a:t>Simulated radiance data, </a:t>
            </a:r>
          </a:p>
          <a:p>
            <a:pPr>
              <a:defRPr/>
            </a:pPr>
            <a:r>
              <a:rPr lang="en-US" dirty="0" smtClean="0">
                <a:latin typeface="Cambria"/>
                <a:ea typeface="ＭＳ Ｐゴシック" pitchFamily="-105" charset="-128"/>
                <a:cs typeface="Cambria"/>
              </a:rPr>
              <a:t>Only Clear Sky  radiance are posted </a:t>
            </a:r>
            <a:endParaRPr lang="en-US" dirty="0">
              <a:latin typeface="Cambria"/>
              <a:ea typeface="ＭＳ Ｐゴシック" pitchFamily="-105" charset="-128"/>
              <a:cs typeface="Cambria"/>
            </a:endParaRPr>
          </a:p>
          <a:p>
            <a:pPr>
              <a:defRPr/>
            </a:pPr>
            <a:r>
              <a:rPr lang="en-US" sz="1200" i="1" dirty="0" smtClean="0">
                <a:latin typeface="Cambria"/>
                <a:ea typeface="ＭＳ Ｐゴシック" pitchFamily="-105" charset="-128"/>
                <a:cs typeface="Cambria"/>
              </a:rPr>
              <a:t>(Cloudy radiance are also simulated. Radiance with mask based on GSI usage is also simulated.   But these data are not posted.)</a:t>
            </a:r>
            <a:endParaRPr lang="en-US" sz="1200" i="1" dirty="0">
              <a:latin typeface="Cambria"/>
              <a:ea typeface="ＭＳ Ｐゴシック" pitchFamily="-105" charset="-128"/>
              <a:cs typeface="Cambria"/>
            </a:endParaRPr>
          </a:p>
          <a:p>
            <a:pPr>
              <a:defRPr/>
            </a:pPr>
            <a:r>
              <a:rPr lang="en-US" dirty="0" smtClean="0">
                <a:latin typeface="Cambria"/>
                <a:ea typeface="ＭＳ Ｐゴシック" pitchFamily="-105" charset="-128"/>
                <a:cs typeface="Cambria"/>
              </a:rPr>
              <a:t>BUFR </a:t>
            </a:r>
            <a:r>
              <a:rPr lang="en-US" dirty="0">
                <a:latin typeface="Cambria"/>
                <a:ea typeface="ＭＳ Ｐゴシック" pitchFamily="-105" charset="-128"/>
                <a:cs typeface="Cambria"/>
              </a:rPr>
              <a:t>format for entire Nature run </a:t>
            </a:r>
            <a:r>
              <a:rPr lang="en-US" dirty="0" smtClean="0">
                <a:latin typeface="Cambria"/>
                <a:ea typeface="ＭＳ Ｐゴシック" pitchFamily="-105" charset="-128"/>
                <a:cs typeface="Cambria"/>
              </a:rPr>
              <a:t>period</a:t>
            </a:r>
            <a:endParaRPr lang="en-US" dirty="0">
              <a:latin typeface="Cambria"/>
              <a:ea typeface="ＭＳ Ｐゴシック" pitchFamily="-105" charset="-128"/>
              <a:cs typeface="Cambria"/>
            </a:endParaRPr>
          </a:p>
          <a:p>
            <a:pPr>
              <a:defRPr/>
            </a:pPr>
            <a:r>
              <a:rPr lang="en-US" dirty="0">
                <a:latin typeface="Cambria"/>
                <a:ea typeface="ＭＳ Ｐゴシック" pitchFamily="-105" charset="-128"/>
                <a:cs typeface="Cambria"/>
              </a:rPr>
              <a:t>Type of radiance data and location used for reanalysis from May 2005-May2006</a:t>
            </a:r>
          </a:p>
          <a:p>
            <a:pPr>
              <a:defRPr/>
            </a:pPr>
            <a:endParaRPr lang="en-US" dirty="0">
              <a:latin typeface="Cambria"/>
              <a:ea typeface="ＭＳ Ｐゴシック" pitchFamily="-105" charset="-128"/>
              <a:cs typeface="Cambria"/>
            </a:endParaRPr>
          </a:p>
          <a:p>
            <a:pPr>
              <a:defRPr/>
            </a:pPr>
            <a:r>
              <a:rPr lang="en-US" dirty="0">
                <a:latin typeface="Cambria"/>
                <a:ea typeface="ＭＳ Ｐゴシック" pitchFamily="-105" charset="-128"/>
                <a:cs typeface="Cambria"/>
              </a:rPr>
              <a:t>Simulated using CRTM1.2.2</a:t>
            </a:r>
          </a:p>
          <a:p>
            <a:pPr>
              <a:defRPr/>
            </a:pPr>
            <a:r>
              <a:rPr lang="en-US" dirty="0">
                <a:latin typeface="Cambria"/>
                <a:ea typeface="ＭＳ Ｐゴシック" pitchFamily="-105" charset="-128"/>
                <a:cs typeface="Cambria"/>
              </a:rPr>
              <a:t>No observational error added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6858000" cy="1938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91396" tIns="45697" rIns="91396" bIns="45697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Conventional data </a:t>
            </a:r>
            <a:endParaRPr lang="en-US" sz="20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Entire Nature run Period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Restricted data removed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Cloud track wind is based on real observation location</a:t>
            </a:r>
          </a:p>
          <a:p>
            <a:pPr>
              <a:defRPr/>
            </a:pPr>
            <a:r>
              <a:rPr lang="en-US" sz="20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No observational error added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7462838" cy="865188"/>
          </a:xfrm>
          <a:prstGeom prst="rect">
            <a:avLst/>
          </a:prstGeom>
          <a:noFill/>
          <a:ln w="38100" cmpd="dbl">
            <a:solidFill>
              <a:srgbClr val="0308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597" tIns="28298" rIns="56597" bIns="28298">
            <a:spAutoFit/>
          </a:bodyPr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600" b="1"/>
              <a:t>Simulation of radiance data at NOAA</a:t>
            </a:r>
          </a:p>
          <a:p>
            <a:pPr algn="ctr" eaLnBrk="1" hangingPunct="1"/>
            <a:r>
              <a:rPr lang="en-US" sz="2600"/>
              <a:t>Jack Woollen and Michiko Masutani 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0295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8" tIns="40638" rIns="81278" bIns="40638">
            <a:spAutoFit/>
          </a:bodyPr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GOES and SBUV are simulated as they are missing from the GMAO dataset.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PrepBUFR is simulated based on CDAS distribution and quality controls.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Radiance data for instruments used in 2005-2006 are generated at the foot print used by the NCEP reanalysis.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Simulation was conducted using CRTM 1.2.2.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calibration and validation will be conducted by NCEP and NESDIS. However, users are expected to perform their own calibrations and validation.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201613" y="1255713"/>
            <a:ext cx="7710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0" rIns="91403" bIns="45700">
            <a:spAutoFit/>
          </a:bodyPr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Step 1. Thinning of radiance data based on real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6"/>
          <p:cNvSpPr txBox="1">
            <a:spLocks noChangeArrowheads="1"/>
          </p:cNvSpPr>
          <p:nvPr/>
        </p:nvSpPr>
        <p:spPr bwMode="auto">
          <a:xfrm>
            <a:off x="0" y="2057400"/>
            <a:ext cx="863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0" rIns="91403" bIns="45700">
            <a:spAutoFit/>
          </a:bodyPr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Step 2. Simulation of radiance data using cloudy radiance</a:t>
            </a:r>
          </a:p>
        </p:txBody>
      </p:sp>
      <p:sp>
        <p:nvSpPr>
          <p:cNvPr id="82948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8031163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0" rIns="91403" bIns="45700">
            <a:spAutoFit/>
          </a:bodyPr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/>
              <a:t>Cloudy radiance is still under development.  The simulation of cloudy radiance was completed but may be repeated with a newer version of </a:t>
            </a:r>
            <a:r>
              <a:rPr lang="en-US" sz="2000" dirty="0" smtClean="0"/>
              <a:t>CRTM when it is ready.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0" y="215900"/>
            <a:ext cx="4800600" cy="1752600"/>
          </a:xfrm>
          <a:prstGeom prst="flowChartInputOutput">
            <a:avLst/>
          </a:prstGeom>
          <a:solidFill>
            <a:srgbClr val="B9E5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defTabSz="912813"/>
            <a:r>
              <a:rPr lang="en-US" sz="1800" b="1"/>
              <a:t>Nature Run</a:t>
            </a:r>
          </a:p>
          <a:p>
            <a:pPr defTabSz="912813"/>
            <a:r>
              <a:rPr lang="en-US" sz="1800"/>
              <a:t>(grib1 reduced Gaussian)</a:t>
            </a:r>
          </a:p>
          <a:p>
            <a:pPr defTabSz="912813"/>
            <a:r>
              <a:rPr lang="en-US" sz="1800"/>
              <a:t>91 level 3-D data (12 Variables)</a:t>
            </a:r>
          </a:p>
          <a:p>
            <a:pPr defTabSz="912813"/>
            <a:r>
              <a:rPr lang="en-US" sz="1800"/>
              <a:t>2-D data (71 Variables)</a:t>
            </a:r>
          </a:p>
          <a:p>
            <a:pPr defTabSz="912813"/>
            <a:r>
              <a:rPr lang="en-US" sz="1800"/>
              <a:t>Climatological data</a:t>
            </a: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4800600" y="304800"/>
            <a:ext cx="3962400" cy="1447800"/>
          </a:xfrm>
          <a:prstGeom prst="flowChartInputOutput">
            <a:avLst/>
          </a:prstGeom>
          <a:solidFill>
            <a:srgbClr val="E0C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 sz="1800" b="1"/>
              <a:t>Observation template</a:t>
            </a:r>
          </a:p>
          <a:p>
            <a:pPr algn="ctr" defTabSz="912813"/>
            <a:r>
              <a:rPr lang="en-US" sz="1800"/>
              <a:t>Geometry</a:t>
            </a:r>
          </a:p>
          <a:p>
            <a:pPr algn="ctr" defTabSz="912813"/>
            <a:r>
              <a:rPr lang="en-US" sz="1800"/>
              <a:t>Location</a:t>
            </a:r>
          </a:p>
          <a:p>
            <a:pPr algn="ctr" defTabSz="912813"/>
            <a:r>
              <a:rPr lang="en-US" sz="1800"/>
              <a:t>Mask </a:t>
            </a:r>
          </a:p>
          <a:p>
            <a:pPr algn="ctr" defTabSz="912813"/>
            <a:endParaRPr lang="en-US" sz="1800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143000" y="2362200"/>
            <a:ext cx="2590800" cy="762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 sz="1800" dirty="0"/>
              <a:t>Decoding grib1</a:t>
            </a:r>
          </a:p>
          <a:p>
            <a:pPr algn="ctr" defTabSz="912813"/>
            <a:r>
              <a:rPr lang="en-US" sz="1800" dirty="0"/>
              <a:t>Horizontal Interpolation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886200" y="2971800"/>
            <a:ext cx="3657600" cy="685800"/>
          </a:xfrm>
          <a:prstGeom prst="flowChartInputOutput">
            <a:avLst/>
          </a:prstGeom>
          <a:solidFill>
            <a:srgbClr val="F9DA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 sz="3600" b="1"/>
              <a:t>DBL91 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066800" y="4206875"/>
            <a:ext cx="4343400" cy="45561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 sz="1800" b="1" dirty="0"/>
              <a:t>Running Simulation program (RTM)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182813" y="4994275"/>
            <a:ext cx="6630987" cy="60801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 sz="1800" dirty="0"/>
              <a:t>Post Processing (Add mask for channel, Packing to BUFR)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36525" y="24749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0" rIns="91403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2209800" y="5943600"/>
            <a:ext cx="5562600" cy="609600"/>
          </a:xfrm>
          <a:prstGeom prst="flowChartInputOutput">
            <a:avLst/>
          </a:prstGeom>
          <a:solidFill>
            <a:srgbClr val="E3BB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pPr algn="ctr" defTabSz="912813"/>
            <a:r>
              <a:rPr lang="en-US"/>
              <a:t>Simulated Radiance Data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62200" y="1981200"/>
            <a:ext cx="201613" cy="39370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79" name="Line 16"/>
          <p:cNvSpPr>
            <a:spLocks noChangeShapeType="1"/>
          </p:cNvSpPr>
          <p:nvPr/>
        </p:nvSpPr>
        <p:spPr bwMode="auto">
          <a:xfrm flipH="1">
            <a:off x="3200400" y="1752600"/>
            <a:ext cx="32766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0" name="Line 17"/>
          <p:cNvSpPr>
            <a:spLocks noChangeShapeType="1"/>
          </p:cNvSpPr>
          <p:nvPr/>
        </p:nvSpPr>
        <p:spPr bwMode="auto">
          <a:xfrm flipH="1">
            <a:off x="7742238" y="1727200"/>
            <a:ext cx="26987" cy="330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1" name="Line 18"/>
          <p:cNvSpPr>
            <a:spLocks noChangeShapeType="1"/>
          </p:cNvSpPr>
          <p:nvPr/>
        </p:nvSpPr>
        <p:spPr bwMode="auto">
          <a:xfrm>
            <a:off x="3733800" y="2667000"/>
            <a:ext cx="1704975" cy="3048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2" name="Line 19"/>
          <p:cNvSpPr>
            <a:spLocks noChangeShapeType="1"/>
          </p:cNvSpPr>
          <p:nvPr/>
        </p:nvSpPr>
        <p:spPr bwMode="auto">
          <a:xfrm flipH="1">
            <a:off x="3454400" y="3657600"/>
            <a:ext cx="1538288" cy="50958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3" name="Line 20"/>
          <p:cNvSpPr>
            <a:spLocks noChangeShapeType="1"/>
          </p:cNvSpPr>
          <p:nvPr/>
        </p:nvSpPr>
        <p:spPr bwMode="auto">
          <a:xfrm>
            <a:off x="3279775" y="4649788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4" name="Line 21"/>
          <p:cNvSpPr>
            <a:spLocks noChangeShapeType="1"/>
          </p:cNvSpPr>
          <p:nvPr/>
        </p:nvSpPr>
        <p:spPr bwMode="auto">
          <a:xfrm>
            <a:off x="5181600" y="5627688"/>
            <a:ext cx="0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34" tIns="41018" rIns="82034" bIns="41018"/>
          <a:lstStyle/>
          <a:p>
            <a:endParaRPr lang="en-US"/>
          </a:p>
        </p:txBody>
      </p:sp>
      <p:sp>
        <p:nvSpPr>
          <p:cNvPr id="83985" name="AutoShape 22"/>
          <p:cNvSpPr>
            <a:spLocks noChangeArrowheads="1"/>
          </p:cNvSpPr>
          <p:nvPr/>
        </p:nvSpPr>
        <p:spPr bwMode="auto">
          <a:xfrm>
            <a:off x="225425" y="3252788"/>
            <a:ext cx="3429000" cy="742950"/>
          </a:xfrm>
          <a:prstGeom prst="wedgeEllipseCallout">
            <a:avLst>
              <a:gd name="adj1" fmla="val 39648"/>
              <a:gd name="adj2" fmla="val 886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34" tIns="41018" rIns="82034" bIns="41018"/>
          <a:lstStyle/>
          <a:p>
            <a:pPr algn="ctr" defTabSz="912813"/>
            <a:r>
              <a:rPr lang="en-US" sz="1600"/>
              <a:t>Need lots of cpu</a:t>
            </a:r>
            <a:r>
              <a:rPr lang="ja-JP" altLang="en-US" sz="1600"/>
              <a:t>’</a:t>
            </a:r>
            <a:r>
              <a:rPr lang="en-US" altLang="ja-JP" sz="1600"/>
              <a:t>s</a:t>
            </a:r>
          </a:p>
          <a:p>
            <a:pPr algn="ctr" defTabSz="912813"/>
            <a:r>
              <a:rPr lang="en-US" sz="1600"/>
              <a:t>Need Radiation Experts</a:t>
            </a:r>
          </a:p>
        </p:txBody>
      </p:sp>
      <p:sp>
        <p:nvSpPr>
          <p:cNvPr id="83986" name="AutoShape 23"/>
          <p:cNvSpPr>
            <a:spLocks noChangeArrowheads="1"/>
          </p:cNvSpPr>
          <p:nvPr/>
        </p:nvSpPr>
        <p:spPr bwMode="auto">
          <a:xfrm>
            <a:off x="5265738" y="1985963"/>
            <a:ext cx="3197225" cy="871537"/>
          </a:xfrm>
          <a:prstGeom prst="wedgeRoundRectCallout">
            <a:avLst>
              <a:gd name="adj1" fmla="val -102866"/>
              <a:gd name="adj2" fmla="val 1961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34" tIns="41018" rIns="82034" bIns="41018"/>
          <a:lstStyle/>
          <a:p>
            <a:pPr algn="ctr" defTabSz="912813"/>
            <a:r>
              <a:rPr lang="en-US" sz="1600"/>
              <a:t>Need complete NR (3.5TB)</a:t>
            </a:r>
          </a:p>
          <a:p>
            <a:pPr algn="ctr" defTabSz="912813"/>
            <a:r>
              <a:rPr lang="en-US" sz="1600"/>
              <a:t>Random access to grib1 data</a:t>
            </a:r>
          </a:p>
          <a:p>
            <a:pPr algn="ctr" defTabSz="912813"/>
            <a:r>
              <a:rPr lang="en-US" sz="1600"/>
              <a:t>Need Data Experts</a:t>
            </a:r>
          </a:p>
        </p:txBody>
      </p:sp>
      <p:sp>
        <p:nvSpPr>
          <p:cNvPr id="83987" name="AutoShape 24"/>
          <p:cNvSpPr>
            <a:spLocks noChangeArrowheads="1"/>
          </p:cNvSpPr>
          <p:nvPr/>
        </p:nvSpPr>
        <p:spPr bwMode="auto">
          <a:xfrm>
            <a:off x="5908675" y="4032250"/>
            <a:ext cx="2971800" cy="604838"/>
          </a:xfrm>
          <a:prstGeom prst="wedgeRoundRectCallout">
            <a:avLst>
              <a:gd name="adj1" fmla="val -40819"/>
              <a:gd name="adj2" fmla="val 129120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34" tIns="41018" rIns="82034" bIns="41018"/>
          <a:lstStyle/>
          <a:p>
            <a:pPr algn="ctr" defTabSz="912813"/>
            <a:r>
              <a:rPr lang="en-US" sz="1600"/>
              <a:t>Need Data Experts but this will be a small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86021" name="Rectangle 1"/>
          <p:cNvSpPr>
            <a:spLocks noChangeArrowheads="1"/>
          </p:cNvSpPr>
          <p:nvPr/>
        </p:nvSpPr>
        <p:spPr bwMode="auto">
          <a:xfrm>
            <a:off x="109538" y="5602288"/>
            <a:ext cx="418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/>
          <a:p>
            <a:r>
              <a:rPr lang="en-US" sz="1000" dirty="0"/>
              <a:t>Fig. 1 NOAA -15 AMSU-A Channel 1 brightness temperature at GSI analysis time 0000 UTC May 2, 2005, time window 6 hours from (left) observation, (right)) CRTM simulation with NR atmospheric profiles.</a:t>
            </a:r>
          </a:p>
        </p:txBody>
      </p:sp>
      <p:pic>
        <p:nvPicPr>
          <p:cNvPr id="86027" name="Picture 20" descr="sndr.obs.18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98663"/>
            <a:ext cx="3540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/>
            </a:r>
            <a:br>
              <a:rPr lang="en-US" sz="3200" smtClean="0">
                <a:ea typeface="ＭＳ Ｐゴシック" pitchFamily="34" charset="-128"/>
              </a:rPr>
            </a:b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738" y="168275"/>
            <a:ext cx="3681412" cy="1254125"/>
          </a:xfrm>
          <a:prstGeom prst="rect">
            <a:avLst/>
          </a:prstGeom>
          <a:noFill/>
          <a:ln w="3175" cmpd="sng">
            <a:solidFill>
              <a:schemeClr val="accent5">
                <a:lumMod val="75000"/>
              </a:schemeClr>
            </a:solidFill>
          </a:ln>
        </p:spPr>
        <p:txBody>
          <a:bodyPr lIns="22863" tIns="11430" rIns="22863" bIns="11430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Evaluation of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simulated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GOES and AMSUA at the 1</a:t>
            </a:r>
            <a:r>
              <a:rPr lang="en-US" sz="1400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step (12hr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fcst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) of the Nature Run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simulated with  2005 template 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Tong Zhu (NESDIS)</a:t>
            </a:r>
          </a:p>
        </p:txBody>
      </p:sp>
      <p:pic>
        <p:nvPicPr>
          <p:cNvPr id="86019" name="Picture 3" descr="nr_amsu_ch1_050200z.2d2.thin.ge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1295" r="28864" b="9412"/>
          <a:stretch>
            <a:fillRect/>
          </a:stretch>
        </p:blipFill>
        <p:spPr bwMode="auto">
          <a:xfrm>
            <a:off x="911225" y="3714750"/>
            <a:ext cx="21732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obs_amsu_ch1_050200z.thin.ge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76" r="28864" b="9412"/>
          <a:stretch>
            <a:fillRect/>
          </a:stretch>
        </p:blipFill>
        <p:spPr bwMode="auto">
          <a:xfrm>
            <a:off x="1025525" y="1884363"/>
            <a:ext cx="211613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3"/>
          <p:cNvSpPr>
            <a:spLocks noChangeArrowheads="1"/>
          </p:cNvSpPr>
          <p:nvPr/>
        </p:nvSpPr>
        <p:spPr bwMode="auto">
          <a:xfrm>
            <a:off x="0" y="4763"/>
            <a:ext cx="4603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3" tIns="11430" rIns="22863" bIns="11430" anchor="ctr">
            <a:spAutoFit/>
          </a:bodyPr>
          <a:lstStyle/>
          <a:p>
            <a:pPr defTabSz="228600"/>
            <a:endParaRPr lang="en-US" sz="500">
              <a:cs typeface="Arial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4763"/>
            <a:ext cx="4603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3" tIns="11430" rIns="22863" bIns="11430" anchor="ctr">
            <a:spAutoFit/>
          </a:bodyPr>
          <a:lstStyle/>
          <a:p>
            <a:pPr defTabSz="228600"/>
            <a:endParaRPr lang="en-US" sz="500">
              <a:cs typeface="Arial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218238" y="4941888"/>
            <a:ext cx="460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3" tIns="11430" rIns="22863" bIns="11430" anchor="ctr">
            <a:spAutoFit/>
          </a:bodyPr>
          <a:lstStyle/>
          <a:p>
            <a:pPr algn="ctr" defTabSz="228600"/>
            <a:r>
              <a:rPr lang="en-US" sz="1700">
                <a:ea typeface="Calibri" pitchFamily="34" charset="0"/>
              </a:rPr>
              <a:t> </a:t>
            </a:r>
            <a:endParaRPr lang="en-US" sz="1700">
              <a:ea typeface="Calibri" pitchFamily="34" charset="0"/>
              <a:cs typeface="Arial" pitchFamily="34" charset="0"/>
            </a:endParaRPr>
          </a:p>
        </p:txBody>
      </p:sp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38100" y="-101600"/>
            <a:ext cx="460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3" tIns="11430" rIns="22863" bIns="11430" anchor="ctr">
            <a:spAutoFit/>
          </a:bodyPr>
          <a:lstStyle/>
          <a:p>
            <a:endParaRPr lang="en-US"/>
          </a:p>
        </p:txBody>
      </p:sp>
      <p:pic>
        <p:nvPicPr>
          <p:cNvPr id="86026" name="Picture 18" descr="sndr.nr2obs.18i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7838"/>
            <a:ext cx="38338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Box 12"/>
          <p:cNvSpPr txBox="1">
            <a:spLocks noChangeArrowheads="1"/>
          </p:cNvSpPr>
          <p:nvPr/>
        </p:nvSpPr>
        <p:spPr bwMode="auto">
          <a:xfrm>
            <a:off x="4914900" y="0"/>
            <a:ext cx="3848100" cy="154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68644" tIns="34322" rIns="68644" bIns="3432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Observation and simulation of GOES-12 Sounder 18 IR channels at over North Atlantic region at 1200 UTC October 1, 2005.</a:t>
            </a:r>
          </a:p>
          <a:p>
            <a:endParaRPr lang="en-US" sz="1600" dirty="0"/>
          </a:p>
          <a:p>
            <a:pPr algn="ctr"/>
            <a:r>
              <a:rPr lang="en-US" sz="1600" b="1" dirty="0"/>
              <a:t>Tong Zhu (NESDIS)</a:t>
            </a:r>
          </a:p>
        </p:txBody>
      </p:sp>
      <p:sp>
        <p:nvSpPr>
          <p:cNvPr id="86029" name="TextBox 22"/>
          <p:cNvSpPr txBox="1">
            <a:spLocks noChangeArrowheads="1"/>
          </p:cNvSpPr>
          <p:nvPr/>
        </p:nvSpPr>
        <p:spPr bwMode="auto">
          <a:xfrm rot="-5400000">
            <a:off x="314325" y="2446338"/>
            <a:ext cx="7127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Observed</a:t>
            </a:r>
          </a:p>
        </p:txBody>
      </p:sp>
      <p:sp>
        <p:nvSpPr>
          <p:cNvPr id="86030" name="TextBox 23"/>
          <p:cNvSpPr txBox="1">
            <a:spLocks noChangeArrowheads="1"/>
          </p:cNvSpPr>
          <p:nvPr/>
        </p:nvSpPr>
        <p:spPr bwMode="auto">
          <a:xfrm rot="-5400000">
            <a:off x="191294" y="4518819"/>
            <a:ext cx="730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Simulated</a:t>
            </a:r>
          </a:p>
        </p:txBody>
      </p:sp>
      <p:sp>
        <p:nvSpPr>
          <p:cNvPr id="86031" name="TextBox 24"/>
          <p:cNvSpPr txBox="1">
            <a:spLocks noChangeArrowheads="1"/>
          </p:cNvSpPr>
          <p:nvPr/>
        </p:nvSpPr>
        <p:spPr bwMode="auto">
          <a:xfrm rot="-5400000">
            <a:off x="3966232" y="2638424"/>
            <a:ext cx="7143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dirty="0"/>
              <a:t>Observed</a:t>
            </a:r>
          </a:p>
        </p:txBody>
      </p:sp>
      <p:sp>
        <p:nvSpPr>
          <p:cNvPr id="86032" name="TextBox 25"/>
          <p:cNvSpPr txBox="1">
            <a:spLocks noChangeArrowheads="1"/>
          </p:cNvSpPr>
          <p:nvPr/>
        </p:nvSpPr>
        <p:spPr bwMode="auto">
          <a:xfrm rot="-5400000">
            <a:off x="3942321" y="4735578"/>
            <a:ext cx="730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dirty="0"/>
              <a:t>Simulated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6604311" y="3444446"/>
            <a:ext cx="4249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figures do not have to be same as weathers are different , but similarities are  observed.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1179260" y="3918306"/>
            <a:ext cx="461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figures are expected to be very similar.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545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9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425575"/>
            <a:ext cx="2308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657600"/>
            <a:ext cx="22606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itle 1"/>
          <p:cNvSpPr txBox="1">
            <a:spLocks/>
          </p:cNvSpPr>
          <p:nvPr/>
        </p:nvSpPr>
        <p:spPr bwMode="auto">
          <a:xfrm>
            <a:off x="4573588" y="1282700"/>
            <a:ext cx="2058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ctr"/>
          <a:lstStyle>
            <a:lvl1pPr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>
                <a:latin typeface="Tahoma" pitchFamily="34" charset="0"/>
              </a:rPr>
              <a:t>IASI simulation Evaluation at C0</a:t>
            </a:r>
            <a:r>
              <a:rPr lang="en-US" sz="1000" baseline="-25000">
                <a:latin typeface="Tahoma" pitchFamily="34" charset="0"/>
              </a:rPr>
              <a:t>2 </a:t>
            </a:r>
            <a:r>
              <a:rPr lang="en-US" sz="1000">
                <a:latin typeface="Tahoma" pitchFamily="34" charset="0"/>
              </a:rPr>
              <a:t>Absorption Band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98613"/>
            <a:ext cx="17097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itle 1"/>
          <p:cNvSpPr txBox="1">
            <a:spLocks/>
          </p:cNvSpPr>
          <p:nvPr/>
        </p:nvSpPr>
        <p:spPr bwMode="auto">
          <a:xfrm>
            <a:off x="4514850" y="3886200"/>
            <a:ext cx="20589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ctr"/>
          <a:lstStyle>
            <a:lvl1pPr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>
                <a:latin typeface="Tahoma" pitchFamily="34" charset="0"/>
              </a:rPr>
              <a:t>IASI simulation Evaluation  at O</a:t>
            </a:r>
            <a:r>
              <a:rPr lang="en-US" sz="1000" baseline="-25000">
                <a:latin typeface="Tahoma" pitchFamily="34" charset="0"/>
              </a:rPr>
              <a:t>3</a:t>
            </a:r>
            <a:r>
              <a:rPr lang="en-US" sz="1000">
                <a:latin typeface="Tahoma" pitchFamily="34" charset="0"/>
              </a:rPr>
              <a:t> Absorb band</a:t>
            </a:r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44988"/>
            <a:ext cx="19446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itle 1"/>
          <p:cNvSpPr txBox="1">
            <a:spLocks/>
          </p:cNvSpPr>
          <p:nvPr/>
        </p:nvSpPr>
        <p:spPr bwMode="auto">
          <a:xfrm>
            <a:off x="6630988" y="1541463"/>
            <a:ext cx="2060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ctr"/>
          <a:lstStyle>
            <a:lvl1pPr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>
                <a:latin typeface="Tahoma" pitchFamily="34" charset="0"/>
              </a:rPr>
              <a:t>IASI simulation Evaluation at Windows channel</a:t>
            </a:r>
          </a:p>
        </p:txBody>
      </p:sp>
      <p:pic>
        <p:nvPicPr>
          <p:cNvPr id="8500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055813"/>
            <a:ext cx="18018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630738"/>
            <a:ext cx="170656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Title 1"/>
          <p:cNvSpPr txBox="1">
            <a:spLocks/>
          </p:cNvSpPr>
          <p:nvPr/>
        </p:nvSpPr>
        <p:spPr bwMode="auto">
          <a:xfrm>
            <a:off x="6745288" y="4230688"/>
            <a:ext cx="2060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ctr"/>
          <a:lstStyle>
            <a:lvl1pPr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36544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3654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>
                <a:latin typeface="Tahoma" pitchFamily="34" charset="0"/>
              </a:rPr>
              <a:t>IASI Simulation over </a:t>
            </a:r>
            <a:r>
              <a:rPr lang="en-US" sz="1000" dirty="0" smtClean="0">
                <a:latin typeface="Tahoma" pitchFamily="34" charset="0"/>
              </a:rPr>
              <a:t>ocean</a:t>
            </a:r>
          </a:p>
          <a:p>
            <a:pPr algn="ctr" eaLnBrk="1" hangingPunct="1"/>
            <a:r>
              <a:rPr lang="en-US" sz="1000" dirty="0" smtClean="0">
                <a:latin typeface="Tahoma" pitchFamily="34" charset="0"/>
              </a:rPr>
              <a:t>( </a:t>
            </a:r>
            <a:r>
              <a:rPr lang="en-US" sz="1000" dirty="0">
                <a:latin typeface="Tahoma" pitchFamily="34" charset="0"/>
              </a:rPr>
              <a:t>Clear atmosphere)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573" y="79375"/>
            <a:ext cx="8553450" cy="94615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 lIns="22863" tIns="11430" rIns="22863" bIns="11430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Evaluation of  simulated AIRS and IASI at the 12hr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fcst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of the Nature Run</a:t>
            </a:r>
          </a:p>
          <a:p>
            <a:pPr algn="ctr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simulated with  2009 template </a:t>
            </a:r>
          </a:p>
          <a:p>
            <a:pPr algn="ctr">
              <a:defRPr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Haibing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Sun (NESDIS)</a:t>
            </a:r>
          </a:p>
        </p:txBody>
      </p:sp>
      <p:sp>
        <p:nvSpPr>
          <p:cNvPr id="85004" name="TextBox 3"/>
          <p:cNvSpPr txBox="1">
            <a:spLocks noChangeArrowheads="1"/>
          </p:cNvSpPr>
          <p:nvPr/>
        </p:nvSpPr>
        <p:spPr bwMode="auto">
          <a:xfrm>
            <a:off x="7088188" y="1031875"/>
            <a:ext cx="6286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IASI</a:t>
            </a:r>
          </a:p>
        </p:txBody>
      </p:sp>
      <p:sp>
        <p:nvSpPr>
          <p:cNvPr id="85005" name="TextBox 7"/>
          <p:cNvSpPr txBox="1">
            <a:spLocks noChangeArrowheads="1"/>
          </p:cNvSpPr>
          <p:nvPr/>
        </p:nvSpPr>
        <p:spPr bwMode="auto">
          <a:xfrm>
            <a:off x="1768475" y="1025525"/>
            <a:ext cx="7778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AIRS</a:t>
            </a:r>
          </a:p>
        </p:txBody>
      </p:sp>
      <p:sp>
        <p:nvSpPr>
          <p:cNvPr id="85006" name="TextBox 8"/>
          <p:cNvSpPr txBox="1">
            <a:spLocks noChangeArrowheads="1"/>
          </p:cNvSpPr>
          <p:nvPr/>
        </p:nvSpPr>
        <p:spPr bwMode="auto">
          <a:xfrm>
            <a:off x="604838" y="5800725"/>
            <a:ext cx="4171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The Nature run start at  May 1st 12z.  At 00z May 2</a:t>
            </a:r>
            <a:r>
              <a:rPr lang="en-US" sz="1200" baseline="30000"/>
              <a:t>nd</a:t>
            </a:r>
            <a:r>
              <a:rPr lang="en-US" sz="1200"/>
              <a:t> (12hr forecast), the Nature Run fields are still very close to real atmosphere and simulated  radiance can be compared with real observations.</a:t>
            </a:r>
          </a:p>
        </p:txBody>
      </p:sp>
      <p:sp>
        <p:nvSpPr>
          <p:cNvPr id="27" name="Rectangle 26"/>
          <p:cNvSpPr/>
          <p:nvPr/>
        </p:nvSpPr>
        <p:spPr>
          <a:xfrm flipH="1" flipV="1">
            <a:off x="8077200" y="3352800"/>
            <a:ext cx="7302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3" tIns="11430" rIns="22863" bIns="1143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008" name="TextBox 2"/>
          <p:cNvSpPr txBox="1">
            <a:spLocks noChangeArrowheads="1"/>
          </p:cNvSpPr>
          <p:nvPr/>
        </p:nvSpPr>
        <p:spPr bwMode="auto">
          <a:xfrm rot="-5400000">
            <a:off x="256381" y="1874045"/>
            <a:ext cx="7143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Observed</a:t>
            </a:r>
          </a:p>
        </p:txBody>
      </p:sp>
      <p:sp>
        <p:nvSpPr>
          <p:cNvPr id="85009" name="TextBox 30"/>
          <p:cNvSpPr txBox="1">
            <a:spLocks noChangeArrowheads="1"/>
          </p:cNvSpPr>
          <p:nvPr/>
        </p:nvSpPr>
        <p:spPr bwMode="auto">
          <a:xfrm rot="-5400000">
            <a:off x="248444" y="2859882"/>
            <a:ext cx="730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Simulated</a:t>
            </a:r>
          </a:p>
        </p:txBody>
      </p:sp>
      <p:sp>
        <p:nvSpPr>
          <p:cNvPr id="85010" name="TextBox 31"/>
          <p:cNvSpPr txBox="1">
            <a:spLocks noChangeArrowheads="1"/>
          </p:cNvSpPr>
          <p:nvPr/>
        </p:nvSpPr>
        <p:spPr bwMode="auto">
          <a:xfrm rot="-5400000">
            <a:off x="3991769" y="1743869"/>
            <a:ext cx="6826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Observed</a:t>
            </a:r>
          </a:p>
        </p:txBody>
      </p:sp>
      <p:sp>
        <p:nvSpPr>
          <p:cNvPr id="85011" name="TextBox 32"/>
          <p:cNvSpPr txBox="1">
            <a:spLocks noChangeArrowheads="1"/>
          </p:cNvSpPr>
          <p:nvPr/>
        </p:nvSpPr>
        <p:spPr bwMode="auto">
          <a:xfrm rot="-5400000">
            <a:off x="3928269" y="2734469"/>
            <a:ext cx="7651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Simulated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335" y="1387858"/>
            <a:ext cx="8409465" cy="276045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21039" tIns="10520" rIns="21039" bIns="10520">
            <a:spAutoFit/>
          </a:bodyPr>
          <a:lstStyle>
            <a:lvl1pPr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defRPr/>
            </a:pPr>
            <a:r>
              <a:rPr lang="en-US" sz="2000" b="1" dirty="0">
                <a:cs typeface="ＭＳ Ｐゴシック" charset="0"/>
              </a:rPr>
              <a:t>NASA/NCCS </a:t>
            </a:r>
            <a:endParaRPr lang="en-US" sz="2000" dirty="0"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cs typeface="ＭＳ Ｐゴシック" charset="0"/>
              </a:rPr>
              <a:t> </a:t>
            </a:r>
            <a:r>
              <a:rPr lang="en-US" sz="2000" dirty="0">
                <a:cs typeface="ＭＳ Ｐゴシック" charset="0"/>
                <a:hlinkClick r:id="rId2"/>
              </a:rPr>
              <a:t>http://portal.nccs.nasa.gov/josse/index.pl</a:t>
            </a:r>
            <a:r>
              <a:rPr lang="en-US" sz="2000" dirty="0"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en-US" sz="2000" dirty="0" smtClean="0">
                <a:cs typeface="ＭＳ Ｐゴシック" charset="0"/>
              </a:rPr>
              <a:t>Contact:</a:t>
            </a:r>
            <a:endParaRPr lang="en-US" sz="2000" dirty="0"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cs typeface="ＭＳ Ｐゴシック" charset="0"/>
              </a:rPr>
              <a:t>Ellen Salmon  </a:t>
            </a:r>
            <a:r>
              <a:rPr lang="en-US" sz="2000" dirty="0">
                <a:cs typeface="ＭＳ Ｐゴシック" charset="0"/>
                <a:hlinkClick r:id="rId3"/>
              </a:rPr>
              <a:t>Ellen.M.Salmon@NASA.gov</a:t>
            </a:r>
            <a:endParaRPr lang="en-US" sz="2000" dirty="0"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cs typeface="ＭＳ Ｐゴシック" charset="0"/>
              </a:rPr>
              <a:t>Bill McHale  </a:t>
            </a:r>
            <a:r>
              <a:rPr lang="en-US" sz="2000" dirty="0" smtClean="0">
                <a:cs typeface="ＭＳ Ｐゴシック" charset="0"/>
                <a:hlinkClick r:id="rId4"/>
              </a:rPr>
              <a:t>wmchale@nccs.nasa.gov</a:t>
            </a:r>
            <a:endParaRPr lang="en-US" sz="2000" dirty="0" smtClean="0">
              <a:cs typeface="ＭＳ Ｐゴシック" charset="0"/>
            </a:endParaRPr>
          </a:p>
          <a:p>
            <a:r>
              <a:rPr lang="en-US" sz="2000" b="1" dirty="0"/>
              <a:t>NCAR</a:t>
            </a:r>
          </a:p>
          <a:p>
            <a:r>
              <a:rPr lang="en-US" sz="2000" b="1" dirty="0"/>
              <a:t>Currently saved in  HPSS        Data ID:   </a:t>
            </a:r>
            <a:r>
              <a:rPr lang="en-US" sz="2000" dirty="0"/>
              <a:t> ds621.0</a:t>
            </a:r>
          </a:p>
          <a:p>
            <a:r>
              <a:rPr lang="en-US" sz="2000" dirty="0">
                <a:hlinkClick r:id="rId5"/>
              </a:rPr>
              <a:t>http://dss.ucar.edu/datasets/ds621.0/matrix.html</a:t>
            </a:r>
            <a:r>
              <a:rPr lang="en-US" sz="2000" dirty="0"/>
              <a:t> </a:t>
            </a:r>
          </a:p>
          <a:p>
            <a:r>
              <a:rPr lang="en-US" sz="1800" dirty="0"/>
              <a:t>Contact:  Chi-Fan Shih </a:t>
            </a:r>
            <a:r>
              <a:rPr lang="en-US" sz="1800" dirty="0" smtClean="0">
                <a:hlinkClick r:id="rId6"/>
              </a:rPr>
              <a:t>chifan@ucar.edu</a:t>
            </a:r>
            <a:r>
              <a:rPr lang="en-US" sz="1800" dirty="0" smtClean="0"/>
              <a:t> </a:t>
            </a:r>
            <a:r>
              <a:rPr lang="en-US" sz="1800" dirty="0"/>
              <a:t>and Steven Worley     </a:t>
            </a:r>
            <a:r>
              <a:rPr lang="en-US" sz="1800" dirty="0" smtClean="0">
                <a:hlinkClick r:id="rId7"/>
              </a:rPr>
              <a:t>worley@ucar.edu</a:t>
            </a:r>
            <a:r>
              <a:rPr lang="en-US" sz="1800" dirty="0" smtClean="0">
                <a:cs typeface="ＭＳ Ｐゴシック" charset="0"/>
              </a:rPr>
              <a:t> </a:t>
            </a:r>
            <a:endParaRPr lang="en-US" sz="1800" b="1" dirty="0">
              <a:solidFill>
                <a:schemeClr val="accent1"/>
              </a:solidFill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343400"/>
            <a:ext cx="7775575" cy="722312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accent1"/>
            </a:solidFill>
            <a:miter lim="800000"/>
            <a:headEnd/>
            <a:tailEnd/>
          </a:ln>
        </p:spPr>
        <p:txBody>
          <a:bodyPr lIns="49003" tIns="24503" rIns="49003" bIns="24503" anchor="ctr"/>
          <a:lstStyle/>
          <a:p>
            <a:pPr algn="ctr" defTabSz="1303338"/>
            <a:r>
              <a:rPr lang="en-US" sz="1800" dirty="0"/>
              <a:t>Additional Data posted at Joint OSSE Home page http://www.emc.ncep.noaa.gov/research/JointOSSEs/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43940" y="5410200"/>
            <a:ext cx="3619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003" tIns="24503" rIns="49003" bIns="2450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 dirty="0"/>
              <a:t>[Simulation of TC vital]</a:t>
            </a:r>
            <a:endParaRPr lang="en-US" sz="1200" dirty="0"/>
          </a:p>
          <a:p>
            <a:r>
              <a:rPr lang="en-US" sz="1200" dirty="0"/>
              <a:t>TC vital was simulated using software originally written by Tim </a:t>
            </a:r>
            <a:r>
              <a:rPr lang="en-US" sz="1200" dirty="0" err="1"/>
              <a:t>Marchock</a:t>
            </a:r>
            <a:r>
              <a:rPr lang="en-US" sz="1200" dirty="0"/>
              <a:t> and currently developed by Guan Ping Lou of NCEP.</a:t>
            </a:r>
          </a:p>
          <a:p>
            <a:r>
              <a:rPr lang="en-US" sz="1200" dirty="0"/>
              <a:t> 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81599" y="5668169"/>
            <a:ext cx="3236913" cy="973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003" tIns="24503" rIns="49003" bIns="2450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dirty="0"/>
              <a:t>Software used for simulations are all posted.</a:t>
            </a:r>
          </a:p>
          <a:p>
            <a:r>
              <a:rPr lang="en-US" sz="1200" dirty="0"/>
              <a:t>CRTM used for simulation. CRTM1.2.2 (Different from the version posted at JCSDA website)</a:t>
            </a:r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136267" y="228600"/>
            <a:ext cx="3729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Data Distribution</a:t>
            </a: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8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89" name="Picture 1" descr="NCCS-JOSSE-top.2012012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3"/>
          <a:stretch>
            <a:fillRect/>
          </a:stretch>
        </p:blipFill>
        <p:spPr bwMode="auto">
          <a:xfrm>
            <a:off x="109538" y="1143000"/>
            <a:ext cx="41402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 descr="NCCS-josse-prepbufr.2012012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52983" r="29710" b="35657"/>
          <a:stretch>
            <a:fillRect/>
          </a:stretch>
        </p:blipFill>
        <p:spPr bwMode="auto">
          <a:xfrm>
            <a:off x="2308225" y="5143500"/>
            <a:ext cx="2352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NCCS-josse-prep-sim-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51636" r="28790" b="10033"/>
          <a:stretch>
            <a:fillRect/>
          </a:stretch>
        </p:blipFill>
        <p:spPr bwMode="auto">
          <a:xfrm>
            <a:off x="5067300" y="3905250"/>
            <a:ext cx="2181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NCCS-josse-prep-real-1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5" t="51656" r="33209" b="11748"/>
          <a:stretch>
            <a:fillRect/>
          </a:stretch>
        </p:blipFill>
        <p:spPr bwMode="auto">
          <a:xfrm>
            <a:off x="4381500" y="647700"/>
            <a:ext cx="2055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6" descr="NCCS-josse-prep-real-Jul.pg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r="33705" b="45135"/>
          <a:stretch>
            <a:fillRect/>
          </a:stretch>
        </p:blipFill>
        <p:spPr bwMode="auto">
          <a:xfrm>
            <a:off x="6269038" y="-152400"/>
            <a:ext cx="23764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7" descr="NCCS-josse-prep-sim-Jul-pg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4431" b="47852"/>
          <a:stretch>
            <a:fillRect/>
          </a:stretch>
        </p:blipFill>
        <p:spPr bwMode="auto">
          <a:xfrm>
            <a:off x="7007225" y="2286000"/>
            <a:ext cx="21367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925" y="152400"/>
            <a:ext cx="4029075" cy="8524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 lIns="21039" tIns="10520" rIns="21039" bIns="10520">
            <a:spAutoFit/>
          </a:bodyPr>
          <a:lstStyle>
            <a:lvl1pPr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>
              <a:defRPr/>
            </a:pPr>
            <a:r>
              <a:rPr lang="en-US" sz="2200" dirty="0">
                <a:cs typeface="ＭＳ Ｐゴシック" charset="0"/>
              </a:rPr>
              <a:t>Conventional data posted at NASA/NCCS</a:t>
            </a:r>
          </a:p>
          <a:p>
            <a:pPr algn="ctr">
              <a:defRPr/>
            </a:pPr>
            <a:r>
              <a:rPr lang="en-US" sz="1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Restricted data removed</a:t>
            </a:r>
          </a:p>
        </p:txBody>
      </p:sp>
      <p:sp>
        <p:nvSpPr>
          <p:cNvPr id="10" name="Striped Right Arrow 9"/>
          <p:cNvSpPr/>
          <p:nvPr/>
        </p:nvSpPr>
        <p:spPr bwMode="auto">
          <a:xfrm rot="2098308">
            <a:off x="2355850" y="4621213"/>
            <a:ext cx="706438" cy="317500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 rot="17017325">
            <a:off x="2814638" y="3914775"/>
            <a:ext cx="3109912" cy="325438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iped Right Arrow 11"/>
          <p:cNvSpPr/>
          <p:nvPr/>
        </p:nvSpPr>
        <p:spPr bwMode="auto">
          <a:xfrm rot="19705809">
            <a:off x="4025900" y="5314950"/>
            <a:ext cx="1355725" cy="485775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21442855">
            <a:off x="6035675" y="1376363"/>
            <a:ext cx="803275" cy="204787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 rot="21058065">
            <a:off x="6591300" y="4462463"/>
            <a:ext cx="1065213" cy="298450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101" name="TextBox 14"/>
          <p:cNvSpPr txBox="1">
            <a:spLocks noChangeArrowheads="1"/>
          </p:cNvSpPr>
          <p:nvPr/>
        </p:nvSpPr>
        <p:spPr bwMode="auto">
          <a:xfrm rot="10800000" flipH="1" flipV="1">
            <a:off x="4294188" y="1522413"/>
            <a:ext cx="8493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3" tIns="11430" rIns="22863" bIns="1143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CC0000"/>
                </a:solidFill>
              </a:rPr>
              <a:t>Real</a:t>
            </a:r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3774280" y="4380699"/>
            <a:ext cx="1858963" cy="392415"/>
          </a:xfrm>
          <a:prstGeom prst="rect">
            <a:avLst/>
          </a:prstGeom>
          <a:noFill/>
        </p:spPr>
        <p:txBody>
          <a:bodyPr wrap="square" lIns="22863" tIns="11430" rIns="22863" bIns="1143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Simulated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5635625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ea typeface="ＭＳ Ｐゴシック" pitchFamily="34" charset="-128"/>
              </a:rPr>
              <a:t>Joint OSSE history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1143000" y="19050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000" smtClean="0">
                <a:ea typeface="ＭＳ Ｐゴシック" pitchFamily="34" charset="-128"/>
              </a:rPr>
              <a:t>NASA/NOAA collaboration started in 2007, involving NASA/GSFC, NOAA/NESDIS, NOAA/NWS, NOAA/OAR</a:t>
            </a:r>
          </a:p>
          <a:p>
            <a:r>
              <a:rPr lang="en-US" sz="2000" smtClean="0">
                <a:ea typeface="ＭＳ Ｐゴシック" pitchFamily="34" charset="-128"/>
              </a:rPr>
              <a:t>Centered around common use of Nature Run provided free of charge by ECMWF </a:t>
            </a:r>
          </a:p>
          <a:p>
            <a:r>
              <a:rPr lang="en-US" sz="2000" smtClean="0">
                <a:ea typeface="ＭＳ Ｐゴシック" pitchFamily="34" charset="-128"/>
              </a:rPr>
              <a:t>Coordinated through JCSDA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Informal, loosely structured nature, lack of common funding stream has presented challenges</a:t>
            </a:r>
          </a:p>
          <a:p>
            <a:r>
              <a:rPr lang="en-US" sz="2000" smtClean="0">
                <a:ea typeface="ＭＳ Ｐゴシック" pitchFamily="34" charset="-128"/>
              </a:rPr>
              <a:t>Successful joint validation of ECMWF Nature Run</a:t>
            </a:r>
          </a:p>
          <a:p>
            <a:r>
              <a:rPr lang="en-US" sz="2000" smtClean="0">
                <a:ea typeface="ＭＳ Ｐゴシック" pitchFamily="34" charset="-128"/>
              </a:rPr>
              <a:t>Some collaboration on simulation and calibration of observations</a:t>
            </a:r>
          </a:p>
          <a:p>
            <a:r>
              <a:rPr lang="en-US" sz="2000" smtClean="0">
                <a:ea typeface="ＭＳ Ｐゴシック" pitchFamily="34" charset="-128"/>
              </a:rPr>
              <a:t>ADM experiments (GMAO)</a:t>
            </a:r>
          </a:p>
          <a:p>
            <a:r>
              <a:rPr lang="en-US" sz="2000" smtClean="0">
                <a:ea typeface="ＭＳ Ｐゴシック" pitchFamily="34" charset="-128"/>
              </a:rPr>
              <a:t>GWOS experiments (JCSDA)</a:t>
            </a:r>
          </a:p>
          <a:p>
            <a:r>
              <a:rPr lang="en-US" sz="2000" smtClean="0">
                <a:ea typeface="ＭＳ Ｐゴシック" pitchFamily="34" charset="-128"/>
              </a:rPr>
              <a:t>UAS experiments (OAR)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113" name="Picture 7" descr="NCCS Portal - O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48978" r="35226" b="43588"/>
          <a:stretch>
            <a:fillRect/>
          </a:stretch>
        </p:blipFill>
        <p:spPr bwMode="auto">
          <a:xfrm>
            <a:off x="0" y="3116263"/>
            <a:ext cx="34528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35" descr="NCEP-NESDIS-Jul05.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6"/>
          <a:stretch>
            <a:fillRect/>
          </a:stretch>
        </p:blipFill>
        <p:spPr bwMode="auto">
          <a:xfrm>
            <a:off x="5583238" y="1184275"/>
            <a:ext cx="2211387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3" descr="NCEP-NESDIS-bufr.mask.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0506" r="19922"/>
          <a:stretch>
            <a:fillRect/>
          </a:stretch>
        </p:blipFill>
        <p:spPr bwMode="auto">
          <a:xfrm>
            <a:off x="4610100" y="723900"/>
            <a:ext cx="1555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0" descr="NCEP-NESDIS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6801"/>
          <a:stretch>
            <a:fillRect/>
          </a:stretch>
        </p:blipFill>
        <p:spPr bwMode="auto">
          <a:xfrm>
            <a:off x="263525" y="4564063"/>
            <a:ext cx="22447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2" descr="NCEP-NESDIS-Airs.5.pg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2"/>
          <a:stretch>
            <a:fillRect/>
          </a:stretch>
        </p:blipFill>
        <p:spPr bwMode="auto">
          <a:xfrm>
            <a:off x="7534275" y="400050"/>
            <a:ext cx="16049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288925" y="152400"/>
            <a:ext cx="4029075" cy="36036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 lIns="21039" tIns="10520" rIns="21039" bIns="10520">
            <a:spAutoFit/>
          </a:bodyPr>
          <a:lstStyle>
            <a:lvl1pPr defTabSz="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200"/>
              <a:t>Radiance data at NASA/NCCS</a:t>
            </a:r>
          </a:p>
        </p:txBody>
      </p:sp>
      <p:sp>
        <p:nvSpPr>
          <p:cNvPr id="44" name="Striped Right Arrow 43"/>
          <p:cNvSpPr/>
          <p:nvPr/>
        </p:nvSpPr>
        <p:spPr bwMode="auto">
          <a:xfrm flipV="1">
            <a:off x="7604125" y="1844675"/>
            <a:ext cx="496888" cy="22383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Striped Right Arrow 37"/>
          <p:cNvSpPr/>
          <p:nvPr/>
        </p:nvSpPr>
        <p:spPr bwMode="auto">
          <a:xfrm rot="2763671">
            <a:off x="5769769" y="1500981"/>
            <a:ext cx="768350" cy="211138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Striped Right Arrow 28"/>
          <p:cNvSpPr/>
          <p:nvPr/>
        </p:nvSpPr>
        <p:spPr bwMode="auto">
          <a:xfrm rot="5790259">
            <a:off x="715963" y="4456112"/>
            <a:ext cx="604838" cy="334963"/>
          </a:xfrm>
          <a:prstGeom prst="stripedRightArrow">
            <a:avLst/>
          </a:prstGeom>
          <a:solidFill>
            <a:srgbClr val="DD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triped Right Arrow 20"/>
          <p:cNvSpPr/>
          <p:nvPr/>
        </p:nvSpPr>
        <p:spPr bwMode="auto">
          <a:xfrm rot="19403281" flipV="1">
            <a:off x="2160588" y="4940300"/>
            <a:ext cx="1071562" cy="460375"/>
          </a:xfrm>
          <a:prstGeom prst="stripedRightArrow">
            <a:avLst/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74638" y="3797300"/>
            <a:ext cx="1531937" cy="392113"/>
          </a:xfrm>
          <a:prstGeom prst="ellipse">
            <a:avLst/>
          </a:prstGeom>
          <a:noFill/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6" tIns="45697" rIns="91396" bIns="45697"/>
          <a:lstStyle/>
          <a:p>
            <a:pPr defTabSz="3654239">
              <a:defRPr/>
            </a:pPr>
            <a:endParaRPr lang="en-US" sz="7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0" y="5351463"/>
            <a:ext cx="1531938" cy="392112"/>
          </a:xfrm>
          <a:prstGeom prst="ellipse">
            <a:avLst/>
          </a:prstGeom>
          <a:noFill/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6" tIns="45697" rIns="91396" bIns="45697"/>
          <a:lstStyle/>
          <a:p>
            <a:pPr defTabSz="3654239">
              <a:defRPr/>
            </a:pPr>
            <a:endParaRPr lang="en-US" sz="7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25" name="Rectangle 23"/>
          <p:cNvSpPr>
            <a:spLocks noChangeArrowheads="1"/>
          </p:cNvSpPr>
          <p:nvPr/>
        </p:nvSpPr>
        <p:spPr bwMode="auto">
          <a:xfrm>
            <a:off x="6688138" y="800100"/>
            <a:ext cx="981075" cy="838200"/>
          </a:xfrm>
          <a:prstGeom prst="rect">
            <a:avLst/>
          </a:prstGeom>
          <a:solidFill>
            <a:srgbClr val="F6F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96" tIns="45697" rIns="91396" bIns="45697"/>
          <a:lstStyle/>
          <a:p>
            <a:pPr defTabSz="3652838"/>
            <a:endParaRPr lang="en-US" sz="7200"/>
          </a:p>
        </p:txBody>
      </p:sp>
      <p:sp>
        <p:nvSpPr>
          <p:cNvPr id="20" name="Striped Right Arrow 19"/>
          <p:cNvSpPr/>
          <p:nvPr/>
        </p:nvSpPr>
        <p:spPr bwMode="auto">
          <a:xfrm rot="17493221">
            <a:off x="3781425" y="3525838"/>
            <a:ext cx="2212975" cy="295275"/>
          </a:xfrm>
          <a:prstGeom prst="stripedRightArrow">
            <a:avLst/>
          </a:prstGeom>
          <a:solidFill>
            <a:schemeClr val="accent1">
              <a:alpha val="5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039" tIns="10520" rIns="21039" bIns="10520"/>
          <a:lstStyle/>
          <a:p>
            <a:pPr defTabSz="840967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345238" y="1760538"/>
            <a:ext cx="1531937" cy="392112"/>
          </a:xfrm>
          <a:prstGeom prst="ellipse">
            <a:avLst/>
          </a:prstGeom>
          <a:noFill/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6" tIns="45697" rIns="91396" bIns="45697"/>
          <a:lstStyle/>
          <a:p>
            <a:pPr defTabSz="3654239">
              <a:defRPr/>
            </a:pPr>
            <a:endParaRPr lang="en-US" sz="7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990600"/>
            <a:ext cx="4165600" cy="2236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21039" tIns="10520" rIns="21039" bIns="10520"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Simulated radiance data, with and without MASK in BUFR format for entire Nature run period</a:t>
            </a:r>
          </a:p>
          <a:p>
            <a:pPr>
              <a:defRPr/>
            </a:pPr>
            <a:endParaRPr lang="en-US" sz="1800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defRPr/>
            </a:pPr>
            <a:r>
              <a:rPr lang="en-US" sz="18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Type of radiance data used for reanalysis from May 2005-May2006</a:t>
            </a:r>
          </a:p>
          <a:p>
            <a:pPr>
              <a:defRPr/>
            </a:pPr>
            <a:endParaRPr lang="en-US" sz="1800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defRPr/>
            </a:pPr>
            <a:r>
              <a:rPr lang="en-US" sz="18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Simulated using CRTM1.2.2</a:t>
            </a:r>
          </a:p>
        </p:txBody>
      </p:sp>
      <p:pic>
        <p:nvPicPr>
          <p:cNvPr id="90129" name="Picture 36" descr="NCEP-NESDIS-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r="34575"/>
          <a:stretch>
            <a:fillRect/>
          </a:stretch>
        </p:blipFill>
        <p:spPr bwMode="auto">
          <a:xfrm>
            <a:off x="2322513" y="4171950"/>
            <a:ext cx="256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8053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685800" y="5181600"/>
            <a:ext cx="8229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b="1"/>
              <a:t> </a:t>
            </a:r>
            <a:endParaRPr lang="en-US" sz="1800"/>
          </a:p>
          <a:p>
            <a:r>
              <a:rPr lang="en-US" sz="1800" b="1"/>
              <a:t>NCAR Contact:</a:t>
            </a:r>
            <a:endParaRPr lang="en-US" sz="1800"/>
          </a:p>
          <a:p>
            <a:r>
              <a:rPr lang="en-US" sz="1800" b="1"/>
              <a:t>Chi-Fan Shih      </a:t>
            </a:r>
            <a:r>
              <a:rPr lang="en-US" sz="1800" b="1" u="sng">
                <a:hlinkClick r:id="rId3"/>
              </a:rPr>
              <a:t>chifan@ucar.edu</a:t>
            </a:r>
            <a:r>
              <a:rPr lang="en-US" sz="1800"/>
              <a:t>    </a:t>
            </a:r>
            <a:r>
              <a:rPr lang="en-US" sz="1800" b="1"/>
              <a:t>Steven Worley     </a:t>
            </a:r>
            <a:r>
              <a:rPr lang="en-US" sz="1800" b="1" u="sng">
                <a:hlinkClick r:id="rId4"/>
              </a:rPr>
              <a:t>worley@ucar.edu</a:t>
            </a:r>
            <a:endParaRPr lang="en-US" sz="1800"/>
          </a:p>
          <a:p>
            <a:endParaRPr lang="en-US"/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1371600" y="1219200"/>
            <a:ext cx="6807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b="1"/>
              <a:t>Currently saved in HPSS ,  Data ID:    ds621.0</a:t>
            </a:r>
            <a:endParaRPr lang="en-US" sz="1800"/>
          </a:p>
          <a:p>
            <a:r>
              <a:rPr lang="en-US" sz="1800" b="1" u="sng">
                <a:hlinkClick r:id="rId5"/>
              </a:rPr>
              <a:t>http://dss.ucar.edu/datasets/ds621.0/matrix.html</a:t>
            </a:r>
            <a:r>
              <a:rPr lang="en-US" sz="1800" b="1"/>
              <a:t> </a:t>
            </a:r>
            <a:endParaRPr lang="en-US" sz="1800"/>
          </a:p>
          <a:p>
            <a:endParaRPr lang="en-US" sz="1800"/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5678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 dirty="0"/>
              <a:t>Joint OSSE Data set at NCAR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xfrm>
            <a:off x="990600" y="152400"/>
            <a:ext cx="7612063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Hurricane Case study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Michiko Masutani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828800"/>
            <a:ext cx="7612063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 dirty="0">
                <a:ea typeface="ＭＳ Ｐゴシック" pitchFamily="34" charset="-128"/>
              </a:rPr>
              <a:t>I</a:t>
            </a:r>
            <a:r>
              <a:rPr lang="en-US" sz="2800" dirty="0" smtClean="0">
                <a:ea typeface="ＭＳ Ｐゴシック" pitchFamily="34" charset="-128"/>
              </a:rPr>
              <a:t>nvestigate design for OSSE experiments.</a:t>
            </a:r>
          </a:p>
          <a:p>
            <a:pPr marL="0" indent="0">
              <a:buFont typeface="Wingdings" pitchFamily="2" charset="2"/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a typeface="ＭＳ Ｐゴシック" pitchFamily="34" charset="-128"/>
              </a:rPr>
              <a:t>E</a:t>
            </a:r>
            <a:r>
              <a:rPr lang="en-US" sz="2800" dirty="0" smtClean="0">
                <a:ea typeface="ＭＳ Ｐゴシック" pitchFamily="34" charset="-128"/>
              </a:rPr>
              <a:t>xperiments </a:t>
            </a:r>
            <a:r>
              <a:rPr lang="en-US" sz="2800" dirty="0">
                <a:ea typeface="ＭＳ Ｐゴシック" pitchFamily="34" charset="-128"/>
              </a:rPr>
              <a:t>c</a:t>
            </a:r>
            <a:r>
              <a:rPr lang="en-US" sz="2800" dirty="0" smtClean="0">
                <a:ea typeface="ＭＳ Ｐゴシック" pitchFamily="34" charset="-128"/>
              </a:rPr>
              <a:t>omparison between model resolution and GWOS data to find out the best resolution for the WLS OSSE</a:t>
            </a:r>
          </a:p>
          <a:p>
            <a:pPr marL="0" indent="0">
              <a:buFont typeface="Wingdings" pitchFamily="2" charset="2"/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Effect of observational error in data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Reale_GRL_T511_Trop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7" y="1933444"/>
            <a:ext cx="548481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5" name="TextBox 3"/>
          <p:cNvSpPr txBox="1">
            <a:spLocks noChangeArrowheads="1"/>
          </p:cNvSpPr>
          <p:nvPr/>
        </p:nvSpPr>
        <p:spPr bwMode="auto">
          <a:xfrm>
            <a:off x="6345238" y="2341563"/>
            <a:ext cx="24415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Simulated observation</a:t>
            </a:r>
          </a:p>
          <a:p>
            <a:r>
              <a:rPr lang="en-US" sz="1200"/>
              <a:t>Control data: Observation type and distribution used by reanalysis for 2005.</a:t>
            </a:r>
          </a:p>
          <a:p>
            <a:r>
              <a:rPr lang="en-US" sz="1200"/>
              <a:t>Observational error is not added to the control data but calibration was performed to demonstrate the impact of observational error in control data.</a:t>
            </a:r>
            <a:r>
              <a:rPr lang="en-US" sz="1200">
                <a:latin typeface="Calibri" pitchFamily="34" charset="0"/>
              </a:rPr>
              <a:t> 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DWL data:  GWOS concept DWL simulated by Simpson weather associates.</a:t>
            </a: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 rot="3293780">
            <a:off x="2496323" y="4149118"/>
            <a:ext cx="234950" cy="725487"/>
          </a:xfrm>
          <a:prstGeom prst="up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>
            <a:solidFill>
              <a:srgbClr val="ABF6B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406" tIns="45703" rIns="91406" bIns="45703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62469" name="TextBox 9"/>
          <p:cNvSpPr txBox="1">
            <a:spLocks noChangeArrowheads="1"/>
          </p:cNvSpPr>
          <p:nvPr/>
        </p:nvSpPr>
        <p:spPr bwMode="auto">
          <a:xfrm>
            <a:off x="1905000" y="152400"/>
            <a:ext cx="6818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Atlantic Hurricane in the nature run for the analysis period of  9/25-10/10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5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figure produced by Joe Terry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2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6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5" b="17500"/>
          <a:stretch>
            <a:fillRect/>
          </a:stretch>
        </p:blipFill>
        <p:spPr bwMode="auto">
          <a:xfrm>
            <a:off x="5153025" y="47625"/>
            <a:ext cx="39624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2" b="18750"/>
          <a:stretch>
            <a:fillRect/>
          </a:stretch>
        </p:blipFill>
        <p:spPr bwMode="auto">
          <a:xfrm>
            <a:off x="-228600" y="74613"/>
            <a:ext cx="39624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 b="19250"/>
          <a:stretch>
            <a:fillRect/>
          </a:stretch>
        </p:blipFill>
        <p:spPr bwMode="auto">
          <a:xfrm>
            <a:off x="5153025" y="1630363"/>
            <a:ext cx="3962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4" b="16895"/>
          <a:stretch>
            <a:fillRect/>
          </a:stretch>
        </p:blipFill>
        <p:spPr bwMode="auto">
          <a:xfrm>
            <a:off x="1581150" y="3768725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1909" r="-751" b="18225"/>
          <a:stretch>
            <a:fillRect/>
          </a:stretch>
        </p:blipFill>
        <p:spPr bwMode="auto">
          <a:xfrm>
            <a:off x="5153025" y="3155950"/>
            <a:ext cx="3962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17751"/>
          <a:stretch>
            <a:fillRect/>
          </a:stretch>
        </p:blipFill>
        <p:spPr bwMode="auto">
          <a:xfrm>
            <a:off x="5153025" y="4719638"/>
            <a:ext cx="3962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83875" r="4060" b="7625"/>
          <a:stretch>
            <a:fillRect/>
          </a:stretch>
        </p:blipFill>
        <p:spPr bwMode="auto">
          <a:xfrm rot="10800000" flipH="1" flipV="1">
            <a:off x="1588" y="6257925"/>
            <a:ext cx="9307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9" b="19337"/>
          <a:stretch>
            <a:fillRect/>
          </a:stretch>
        </p:blipFill>
        <p:spPr bwMode="auto">
          <a:xfrm>
            <a:off x="-228600" y="1597025"/>
            <a:ext cx="3962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9" b="18124"/>
          <a:stretch>
            <a:fillRect/>
          </a:stretch>
        </p:blipFill>
        <p:spPr bwMode="auto">
          <a:xfrm>
            <a:off x="-228600" y="3130550"/>
            <a:ext cx="3962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17999"/>
          <a:stretch>
            <a:fillRect/>
          </a:stretch>
        </p:blipFill>
        <p:spPr bwMode="auto">
          <a:xfrm>
            <a:off x="-228600" y="4667250"/>
            <a:ext cx="3962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Box 16"/>
          <p:cNvSpPr txBox="1">
            <a:spLocks noChangeArrowheads="1"/>
          </p:cNvSpPr>
          <p:nvPr/>
        </p:nvSpPr>
        <p:spPr bwMode="auto">
          <a:xfrm>
            <a:off x="3294063" y="3036888"/>
            <a:ext cx="2232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Nature run</a:t>
            </a:r>
          </a:p>
          <a:p>
            <a:pPr algn="ctr"/>
            <a:r>
              <a:rPr lang="en-US"/>
              <a:t>Truth</a:t>
            </a:r>
          </a:p>
        </p:txBody>
      </p:sp>
      <p:sp>
        <p:nvSpPr>
          <p:cNvPr id="92172" name="TextBox 17"/>
          <p:cNvSpPr txBox="1">
            <a:spLocks noChangeArrowheads="1"/>
          </p:cNvSpPr>
          <p:nvPr/>
        </p:nvSpPr>
        <p:spPr bwMode="auto">
          <a:xfrm>
            <a:off x="361950" y="8778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T126</a:t>
            </a:r>
          </a:p>
        </p:txBody>
      </p:sp>
      <p:sp>
        <p:nvSpPr>
          <p:cNvPr id="92173" name="TextBox 18"/>
          <p:cNvSpPr txBox="1">
            <a:spLocks noChangeArrowheads="1"/>
          </p:cNvSpPr>
          <p:nvPr/>
        </p:nvSpPr>
        <p:spPr bwMode="auto">
          <a:xfrm>
            <a:off x="361950" y="22479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T170</a:t>
            </a:r>
          </a:p>
        </p:txBody>
      </p:sp>
      <p:sp>
        <p:nvSpPr>
          <p:cNvPr id="92174" name="TextBox 19"/>
          <p:cNvSpPr txBox="1">
            <a:spLocks noChangeArrowheads="1"/>
          </p:cNvSpPr>
          <p:nvPr/>
        </p:nvSpPr>
        <p:spPr bwMode="auto">
          <a:xfrm>
            <a:off x="361950" y="52308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T382</a:t>
            </a:r>
          </a:p>
        </p:txBody>
      </p:sp>
      <p:sp>
        <p:nvSpPr>
          <p:cNvPr id="92175" name="TextBox 20"/>
          <p:cNvSpPr txBox="1">
            <a:spLocks noChangeArrowheads="1"/>
          </p:cNvSpPr>
          <p:nvPr/>
        </p:nvSpPr>
        <p:spPr bwMode="auto">
          <a:xfrm>
            <a:off x="361950" y="36385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T254</a:t>
            </a:r>
          </a:p>
        </p:txBody>
      </p:sp>
      <p:sp>
        <p:nvSpPr>
          <p:cNvPr id="92176" name="TextBox 21"/>
          <p:cNvSpPr txBox="1">
            <a:spLocks noChangeArrowheads="1"/>
          </p:cNvSpPr>
          <p:nvPr/>
        </p:nvSpPr>
        <p:spPr bwMode="auto">
          <a:xfrm>
            <a:off x="7543800" y="458788"/>
            <a:ext cx="1435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T126</a:t>
            </a:r>
          </a:p>
          <a:p>
            <a:pPr algn="ctr"/>
            <a:r>
              <a:rPr lang="en-US"/>
              <a:t>With DWL</a:t>
            </a:r>
          </a:p>
        </p:txBody>
      </p:sp>
      <p:sp>
        <p:nvSpPr>
          <p:cNvPr id="92177" name="TextBox 22"/>
          <p:cNvSpPr txBox="1">
            <a:spLocks noChangeArrowheads="1"/>
          </p:cNvSpPr>
          <p:nvPr/>
        </p:nvSpPr>
        <p:spPr bwMode="auto">
          <a:xfrm>
            <a:off x="7543800" y="2039938"/>
            <a:ext cx="1435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T170</a:t>
            </a:r>
          </a:p>
          <a:p>
            <a:pPr algn="ctr"/>
            <a:r>
              <a:rPr lang="en-US"/>
              <a:t>With DWL</a:t>
            </a:r>
          </a:p>
        </p:txBody>
      </p:sp>
      <p:sp>
        <p:nvSpPr>
          <p:cNvPr id="92178" name="TextBox 23"/>
          <p:cNvSpPr txBox="1">
            <a:spLocks noChangeArrowheads="1"/>
          </p:cNvSpPr>
          <p:nvPr/>
        </p:nvSpPr>
        <p:spPr bwMode="auto">
          <a:xfrm>
            <a:off x="7543800" y="5202238"/>
            <a:ext cx="1435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T382</a:t>
            </a:r>
          </a:p>
          <a:p>
            <a:pPr algn="ctr"/>
            <a:r>
              <a:rPr lang="en-US"/>
              <a:t>With DWL</a:t>
            </a:r>
          </a:p>
        </p:txBody>
      </p:sp>
      <p:sp>
        <p:nvSpPr>
          <p:cNvPr id="92179" name="TextBox 24"/>
          <p:cNvSpPr txBox="1">
            <a:spLocks noChangeArrowheads="1"/>
          </p:cNvSpPr>
          <p:nvPr/>
        </p:nvSpPr>
        <p:spPr bwMode="auto">
          <a:xfrm>
            <a:off x="7586663" y="3621088"/>
            <a:ext cx="1349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T254</a:t>
            </a:r>
          </a:p>
          <a:p>
            <a:pPr algn="ctr"/>
            <a:r>
              <a:rPr lang="en-US"/>
              <a:t>WithDWL</a:t>
            </a:r>
          </a:p>
        </p:txBody>
      </p:sp>
      <p:sp>
        <p:nvSpPr>
          <p:cNvPr id="92180" name="TextBox 25"/>
          <p:cNvSpPr txBox="1">
            <a:spLocks noChangeArrowheads="1"/>
          </p:cNvSpPr>
          <p:nvPr/>
        </p:nvSpPr>
        <p:spPr bwMode="auto">
          <a:xfrm>
            <a:off x="2551113" y="323850"/>
            <a:ext cx="37179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/>
              <a:t>Minimum Mean Sea level Pressure</a:t>
            </a:r>
          </a:p>
          <a:p>
            <a:pPr algn="ctr"/>
            <a:r>
              <a:rPr lang="en-US" sz="1800"/>
              <a:t>The verification period: </a:t>
            </a:r>
          </a:p>
          <a:p>
            <a:pPr algn="ctr"/>
            <a:r>
              <a:rPr lang="en-US" sz="1800"/>
              <a:t> Sep28-Oct13, 2005</a:t>
            </a:r>
          </a:p>
          <a:p>
            <a:pPr algn="ctr"/>
            <a:r>
              <a:rPr lang="en-US" sz="1800"/>
              <a:t>in  72 hour forecast</a:t>
            </a:r>
          </a:p>
          <a:p>
            <a:pPr algn="ctr"/>
            <a:r>
              <a:rPr lang="en-US" sz="1800"/>
              <a:t>Evaluated at 00Z only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This display indicates  the hurricane track and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5" name="Picture 29" descr="Min_f120_MSLP_s170SPe2.GW4_SP20.Oct01.Fill.1by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b="16940"/>
          <a:stretch>
            <a:fillRect/>
          </a:stretch>
        </p:blipFill>
        <p:spPr bwMode="auto">
          <a:xfrm>
            <a:off x="5616575" y="720725"/>
            <a:ext cx="39592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6" descr="Min_f120_MSLP_s170SPe2_SP20.Oct01.Fill.1by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9" b="17622"/>
          <a:stretch>
            <a:fillRect/>
          </a:stretch>
        </p:blipFill>
        <p:spPr bwMode="auto">
          <a:xfrm>
            <a:off x="-374650" y="652463"/>
            <a:ext cx="3959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 b="19250"/>
          <a:stretch>
            <a:fillRect/>
          </a:stretch>
        </p:blipFill>
        <p:spPr bwMode="auto">
          <a:xfrm>
            <a:off x="5613400" y="4738688"/>
            <a:ext cx="3962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83875" r="4060" b="7625"/>
          <a:stretch>
            <a:fillRect/>
          </a:stretch>
        </p:blipFill>
        <p:spPr bwMode="auto">
          <a:xfrm rot="10800000" flipH="1" flipV="1">
            <a:off x="1588" y="6257925"/>
            <a:ext cx="9307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9" b="19337"/>
          <a:stretch>
            <a:fillRect/>
          </a:stretch>
        </p:blipFill>
        <p:spPr bwMode="auto">
          <a:xfrm>
            <a:off x="-333375" y="4738688"/>
            <a:ext cx="3962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18"/>
          <p:cNvSpPr txBox="1">
            <a:spLocks noChangeArrowheads="1"/>
          </p:cNvSpPr>
          <p:nvPr/>
        </p:nvSpPr>
        <p:spPr bwMode="auto">
          <a:xfrm>
            <a:off x="593725" y="4268788"/>
            <a:ext cx="2106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/>
              <a:t>T170 No obs error in radiance</a:t>
            </a:r>
          </a:p>
        </p:txBody>
      </p:sp>
      <p:sp>
        <p:nvSpPr>
          <p:cNvPr id="93191" name="TextBox 19"/>
          <p:cNvSpPr txBox="1">
            <a:spLocks noChangeArrowheads="1"/>
          </p:cNvSpPr>
          <p:nvPr/>
        </p:nvSpPr>
        <p:spPr bwMode="auto">
          <a:xfrm>
            <a:off x="261938" y="338138"/>
            <a:ext cx="2551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/>
              <a:t>T170 with large obs error in radiance </a:t>
            </a:r>
          </a:p>
        </p:txBody>
      </p:sp>
      <p:sp>
        <p:nvSpPr>
          <p:cNvPr id="93192" name="TextBox 14"/>
          <p:cNvSpPr txBox="1">
            <a:spLocks noChangeArrowheads="1"/>
          </p:cNvSpPr>
          <p:nvPr/>
        </p:nvSpPr>
        <p:spPr bwMode="auto">
          <a:xfrm>
            <a:off x="2652713" y="2395538"/>
            <a:ext cx="3719512" cy="7239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/>
              <a:t>Minimum Mean Sea level Pressure</a:t>
            </a:r>
          </a:p>
          <a:p>
            <a:pPr algn="ctr"/>
            <a:r>
              <a:rPr lang="en-US" sz="1500"/>
              <a:t>The verification period  Sep28-Oct13, 2005</a:t>
            </a:r>
          </a:p>
          <a:p>
            <a:pPr algn="ctr"/>
            <a:r>
              <a:rPr lang="en-US" sz="1500"/>
              <a:t> 72 hour forecast evaluated at 00Z only</a:t>
            </a:r>
          </a:p>
        </p:txBody>
      </p:sp>
      <p:sp>
        <p:nvSpPr>
          <p:cNvPr id="93193" name="TextBox 15"/>
          <p:cNvSpPr txBox="1">
            <a:spLocks noChangeArrowheads="1"/>
          </p:cNvSpPr>
          <p:nvPr/>
        </p:nvSpPr>
        <p:spPr bwMode="auto">
          <a:xfrm>
            <a:off x="6365875" y="176213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/>
              <a:t>T170 with large obs error in radiance </a:t>
            </a:r>
          </a:p>
          <a:p>
            <a:pPr algn="ctr"/>
            <a:r>
              <a:rPr lang="en-US" sz="1200"/>
              <a:t>DWL added</a:t>
            </a:r>
          </a:p>
        </p:txBody>
      </p:sp>
      <p:sp>
        <p:nvSpPr>
          <p:cNvPr id="93194" name="TextBox 17"/>
          <p:cNvSpPr txBox="1">
            <a:spLocks noChangeArrowheads="1"/>
          </p:cNvSpPr>
          <p:nvPr/>
        </p:nvSpPr>
        <p:spPr bwMode="auto">
          <a:xfrm>
            <a:off x="6359525" y="4289425"/>
            <a:ext cx="247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/>
              <a:t>T170  no obs error in radiance </a:t>
            </a:r>
          </a:p>
          <a:p>
            <a:pPr algn="ctr"/>
            <a:r>
              <a:rPr lang="en-US" sz="1200"/>
              <a:t>DWL added</a:t>
            </a:r>
          </a:p>
        </p:txBody>
      </p:sp>
      <p:sp>
        <p:nvSpPr>
          <p:cNvPr id="93195" name="TextBox 1"/>
          <p:cNvSpPr txBox="1">
            <a:spLocks noChangeArrowheads="1"/>
          </p:cNvSpPr>
          <p:nvPr/>
        </p:nvSpPr>
        <p:spPr bwMode="auto">
          <a:xfrm>
            <a:off x="2895600" y="228600"/>
            <a:ext cx="3403600" cy="1130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/>
              <a:t>Evaluation of observational error in radiance</a:t>
            </a:r>
          </a:p>
        </p:txBody>
      </p:sp>
      <p:sp>
        <p:nvSpPr>
          <p:cNvPr id="93196" name="TextBox 2"/>
          <p:cNvSpPr txBox="1">
            <a:spLocks noChangeArrowheads="1"/>
          </p:cNvSpPr>
          <p:nvPr/>
        </p:nvSpPr>
        <p:spPr bwMode="auto">
          <a:xfrm>
            <a:off x="3211513" y="3648075"/>
            <a:ext cx="28876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Better radiance data help track and intensity  forecast.  DWL  also will improve intensity forecast s even with perfect radiance data.</a:t>
            </a:r>
          </a:p>
        </p:txBody>
      </p:sp>
      <p:sp>
        <p:nvSpPr>
          <p:cNvPr id="5" name="Down Arrow 4"/>
          <p:cNvSpPr/>
          <p:nvPr/>
        </p:nvSpPr>
        <p:spPr>
          <a:xfrm>
            <a:off x="1287463" y="2395538"/>
            <a:ext cx="498475" cy="1425575"/>
          </a:xfrm>
          <a:prstGeom prst="downArrow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198" name="TextBox 5"/>
          <p:cNvSpPr txBox="1">
            <a:spLocks noChangeArrowheads="1"/>
          </p:cNvSpPr>
          <p:nvPr/>
        </p:nvSpPr>
        <p:spPr bwMode="auto">
          <a:xfrm rot="5400000">
            <a:off x="1153319" y="3129757"/>
            <a:ext cx="16017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/>
              <a:t>Improve radiance data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73513" y="1303338"/>
            <a:ext cx="1817687" cy="606425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Add DWL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14788" y="5207000"/>
            <a:ext cx="1852612" cy="606425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Add DWL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340600" y="2422525"/>
            <a:ext cx="498475" cy="1425575"/>
          </a:xfrm>
          <a:prstGeom prst="downArrow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202" name="TextBox 30"/>
          <p:cNvSpPr txBox="1">
            <a:spLocks noChangeArrowheads="1"/>
          </p:cNvSpPr>
          <p:nvPr/>
        </p:nvSpPr>
        <p:spPr bwMode="auto">
          <a:xfrm rot="5400000">
            <a:off x="7215188" y="3101975"/>
            <a:ext cx="16573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/>
              <a:t>Improve radiance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09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5751"/>
          <a:stretch>
            <a:fillRect/>
          </a:stretch>
        </p:blipFill>
        <p:spPr bwMode="auto">
          <a:xfrm>
            <a:off x="-247650" y="1441450"/>
            <a:ext cx="3889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4" b="26520"/>
          <a:stretch>
            <a:fillRect/>
          </a:stretch>
        </p:blipFill>
        <p:spPr bwMode="auto">
          <a:xfrm>
            <a:off x="2128838" y="2471738"/>
            <a:ext cx="38909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5999"/>
          <a:stretch>
            <a:fillRect/>
          </a:stretch>
        </p:blipFill>
        <p:spPr bwMode="auto">
          <a:xfrm>
            <a:off x="-269875" y="3219450"/>
            <a:ext cx="38909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" t="29434" r="2734" b="25961"/>
          <a:stretch>
            <a:fillRect/>
          </a:stretch>
        </p:blipFill>
        <p:spPr bwMode="auto">
          <a:xfrm>
            <a:off x="2065338" y="3770313"/>
            <a:ext cx="3889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 b="27000"/>
          <a:stretch>
            <a:fillRect/>
          </a:stretch>
        </p:blipFill>
        <p:spPr bwMode="auto">
          <a:xfrm>
            <a:off x="-203200" y="5064125"/>
            <a:ext cx="38909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1" b="26999"/>
          <a:stretch>
            <a:fillRect/>
          </a:stretch>
        </p:blipFill>
        <p:spPr bwMode="auto">
          <a:xfrm>
            <a:off x="2128838" y="5051425"/>
            <a:ext cx="38909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t="73570" r="16228" b="20982"/>
          <a:stretch>
            <a:fillRect/>
          </a:stretch>
        </p:blipFill>
        <p:spPr bwMode="auto">
          <a:xfrm>
            <a:off x="152400" y="6381750"/>
            <a:ext cx="8656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26579"/>
          <a:stretch>
            <a:fillRect/>
          </a:stretch>
        </p:blipFill>
        <p:spPr bwMode="auto">
          <a:xfrm>
            <a:off x="2128838" y="1184275"/>
            <a:ext cx="38909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TextBox 11"/>
          <p:cNvSpPr txBox="1">
            <a:spLocks noChangeArrowheads="1"/>
          </p:cNvSpPr>
          <p:nvPr/>
        </p:nvSpPr>
        <p:spPr bwMode="auto">
          <a:xfrm>
            <a:off x="3173413" y="674688"/>
            <a:ext cx="180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/>
              <a:t>Improvement by </a:t>
            </a:r>
          </a:p>
          <a:p>
            <a:pPr algn="ctr"/>
            <a:r>
              <a:rPr lang="en-US" sz="1500"/>
              <a:t>Adding GWOS DWL</a:t>
            </a:r>
          </a:p>
        </p:txBody>
      </p:sp>
      <p:sp>
        <p:nvSpPr>
          <p:cNvPr id="94218" name="TextBox 12"/>
          <p:cNvSpPr txBox="1">
            <a:spLocks noChangeArrowheads="1"/>
          </p:cNvSpPr>
          <p:nvPr/>
        </p:nvSpPr>
        <p:spPr bwMode="auto">
          <a:xfrm>
            <a:off x="4005263" y="1636713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T126</a:t>
            </a:r>
          </a:p>
        </p:txBody>
      </p:sp>
      <p:sp>
        <p:nvSpPr>
          <p:cNvPr id="94219" name="TextBox 14"/>
          <p:cNvSpPr txBox="1">
            <a:spLocks noChangeArrowheads="1"/>
          </p:cNvSpPr>
          <p:nvPr/>
        </p:nvSpPr>
        <p:spPr bwMode="auto">
          <a:xfrm>
            <a:off x="4005263" y="3055938"/>
            <a:ext cx="4857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T170</a:t>
            </a:r>
          </a:p>
        </p:txBody>
      </p:sp>
      <p:sp>
        <p:nvSpPr>
          <p:cNvPr id="94220" name="TextBox 15"/>
          <p:cNvSpPr txBox="1">
            <a:spLocks noChangeArrowheads="1"/>
          </p:cNvSpPr>
          <p:nvPr/>
        </p:nvSpPr>
        <p:spPr bwMode="auto">
          <a:xfrm>
            <a:off x="4010025" y="4221163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T254</a:t>
            </a:r>
          </a:p>
        </p:txBody>
      </p:sp>
      <p:sp>
        <p:nvSpPr>
          <p:cNvPr id="94221" name="TextBox 16"/>
          <p:cNvSpPr txBox="1">
            <a:spLocks noChangeArrowheads="1"/>
          </p:cNvSpPr>
          <p:nvPr/>
        </p:nvSpPr>
        <p:spPr bwMode="auto">
          <a:xfrm>
            <a:off x="4005263" y="5580063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T382</a:t>
            </a:r>
          </a:p>
        </p:txBody>
      </p:sp>
      <p:sp>
        <p:nvSpPr>
          <p:cNvPr id="94222" name="TextBox 17"/>
          <p:cNvSpPr txBox="1">
            <a:spLocks noChangeArrowheads="1"/>
          </p:cNvSpPr>
          <p:nvPr/>
        </p:nvSpPr>
        <p:spPr bwMode="auto">
          <a:xfrm>
            <a:off x="949325" y="1227138"/>
            <a:ext cx="48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T126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574800" y="1292225"/>
            <a:ext cx="244475" cy="1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224" name="TextBox 19"/>
          <p:cNvSpPr txBox="1">
            <a:spLocks noChangeArrowheads="1"/>
          </p:cNvSpPr>
          <p:nvPr/>
        </p:nvSpPr>
        <p:spPr bwMode="auto">
          <a:xfrm>
            <a:off x="1922463" y="1227138"/>
            <a:ext cx="4841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T170</a:t>
            </a:r>
          </a:p>
        </p:txBody>
      </p:sp>
      <p:sp>
        <p:nvSpPr>
          <p:cNvPr id="94225" name="TextBox 20"/>
          <p:cNvSpPr txBox="1">
            <a:spLocks noChangeArrowheads="1"/>
          </p:cNvSpPr>
          <p:nvPr/>
        </p:nvSpPr>
        <p:spPr bwMode="auto">
          <a:xfrm>
            <a:off x="765175" y="560388"/>
            <a:ext cx="1820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/>
              <a:t>Improvement by </a:t>
            </a:r>
          </a:p>
          <a:p>
            <a:pPr algn="ctr"/>
            <a:r>
              <a:rPr lang="en-US" sz="1500"/>
              <a:t>Increasing resolution</a:t>
            </a:r>
          </a:p>
        </p:txBody>
      </p:sp>
      <p:sp>
        <p:nvSpPr>
          <p:cNvPr id="94226" name="TextBox 24"/>
          <p:cNvSpPr txBox="1">
            <a:spLocks noChangeArrowheads="1"/>
          </p:cNvSpPr>
          <p:nvPr/>
        </p:nvSpPr>
        <p:spPr bwMode="auto">
          <a:xfrm>
            <a:off x="992188" y="2947988"/>
            <a:ext cx="4841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T170 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617663" y="3014663"/>
            <a:ext cx="24447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228" name="TextBox 26"/>
          <p:cNvSpPr txBox="1">
            <a:spLocks noChangeArrowheads="1"/>
          </p:cNvSpPr>
          <p:nvPr/>
        </p:nvSpPr>
        <p:spPr bwMode="auto">
          <a:xfrm>
            <a:off x="1965325" y="2947988"/>
            <a:ext cx="48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T254</a:t>
            </a:r>
          </a:p>
        </p:txBody>
      </p:sp>
      <p:sp>
        <p:nvSpPr>
          <p:cNvPr id="94229" name="TextBox 27"/>
          <p:cNvSpPr txBox="1">
            <a:spLocks noChangeArrowheads="1"/>
          </p:cNvSpPr>
          <p:nvPr/>
        </p:nvSpPr>
        <p:spPr bwMode="auto">
          <a:xfrm>
            <a:off x="1030288" y="4810125"/>
            <a:ext cx="4841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T254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655763" y="4876800"/>
            <a:ext cx="24447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231" name="TextBox 29"/>
          <p:cNvSpPr txBox="1">
            <a:spLocks noChangeArrowheads="1"/>
          </p:cNvSpPr>
          <p:nvPr/>
        </p:nvSpPr>
        <p:spPr bwMode="auto">
          <a:xfrm>
            <a:off x="2003425" y="4810125"/>
            <a:ext cx="48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T382</a:t>
            </a:r>
          </a:p>
        </p:txBody>
      </p:sp>
      <p:sp>
        <p:nvSpPr>
          <p:cNvPr id="94233" name="TextBox 35"/>
          <p:cNvSpPr txBox="1">
            <a:spLocks noChangeArrowheads="1"/>
          </p:cNvSpPr>
          <p:nvPr/>
        </p:nvSpPr>
        <p:spPr bwMode="auto">
          <a:xfrm>
            <a:off x="5888038" y="111125"/>
            <a:ext cx="2974975" cy="1754188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  <a:miter lim="800000"/>
            <a:headEnd/>
            <a:tailEnd/>
          </a:ln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/>
              <a:t>Reduction of RMSE from NR in meridional wind</a:t>
            </a:r>
          </a:p>
          <a:p>
            <a:pPr algn="ctr"/>
            <a:r>
              <a:rPr lang="en-US" sz="1600"/>
              <a:t>Zonal averaged</a:t>
            </a:r>
          </a:p>
          <a:p>
            <a:pPr algn="ctr"/>
            <a:r>
              <a:rPr lang="en-US" sz="1600"/>
              <a:t>The verification period </a:t>
            </a:r>
          </a:p>
          <a:p>
            <a:pPr algn="ctr"/>
            <a:r>
              <a:rPr lang="en-US" sz="1600"/>
              <a:t> Sep28-Oct13, 2005</a:t>
            </a:r>
          </a:p>
          <a:p>
            <a:pPr algn="ctr"/>
            <a:r>
              <a:rPr lang="en-US" sz="1600"/>
              <a:t>in  72 hour forecast</a:t>
            </a:r>
          </a:p>
          <a:p>
            <a:pPr algn="ctr"/>
            <a:r>
              <a:rPr lang="en-US" sz="1600"/>
              <a:t>Evaluated at 00Z only</a:t>
            </a:r>
          </a:p>
        </p:txBody>
      </p:sp>
      <p:sp>
        <p:nvSpPr>
          <p:cNvPr id="94234" name="TextBox 36"/>
          <p:cNvSpPr txBox="1">
            <a:spLocks noChangeArrowheads="1"/>
          </p:cNvSpPr>
          <p:nvPr/>
        </p:nvSpPr>
        <p:spPr bwMode="auto">
          <a:xfrm>
            <a:off x="457200" y="0"/>
            <a:ext cx="5029200" cy="392113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Impact of resolution vs. GWOS DWL</a:t>
            </a:r>
          </a:p>
        </p:txBody>
      </p:sp>
      <p:sp>
        <p:nvSpPr>
          <p:cNvPr id="94235" name="TextBox 13"/>
          <p:cNvSpPr txBox="1">
            <a:spLocks noChangeArrowheads="1"/>
          </p:cNvSpPr>
          <p:nvPr/>
        </p:nvSpPr>
        <p:spPr bwMode="auto">
          <a:xfrm>
            <a:off x="5392737" y="4572000"/>
            <a:ext cx="3051175" cy="140811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 b="1"/>
              <a:t>More verification planned.</a:t>
            </a:r>
          </a:p>
          <a:p>
            <a:endParaRPr lang="en-US" sz="1500" b="1"/>
          </a:p>
          <a:p>
            <a:r>
              <a:rPr lang="en-US" sz="1500"/>
              <a:t>Add forecast from 12z.  Try  DWL with other configuration.   </a:t>
            </a:r>
          </a:p>
          <a:p>
            <a:r>
              <a:rPr lang="en-US" sz="1500"/>
              <a:t>Produce hurricane track diagnostics.</a:t>
            </a:r>
          </a:p>
        </p:txBody>
      </p:sp>
      <p:pic>
        <p:nvPicPr>
          <p:cNvPr id="94237" name="Picture 3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9" b="26382"/>
          <a:stretch>
            <a:fillRect/>
          </a:stretch>
        </p:blipFill>
        <p:spPr bwMode="auto">
          <a:xfrm>
            <a:off x="5226050" y="2455863"/>
            <a:ext cx="38909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8" name="TextBox 34"/>
          <p:cNvSpPr txBox="1">
            <a:spLocks noChangeArrowheads="1"/>
          </p:cNvSpPr>
          <p:nvPr/>
        </p:nvSpPr>
        <p:spPr bwMode="auto">
          <a:xfrm>
            <a:off x="6918325" y="3028950"/>
            <a:ext cx="484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/>
              <a:t>T170</a:t>
            </a:r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7DF9C591-33FA-45ED-AF92-F0CFF14EDA4B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46</a:t>
            </a:fld>
            <a:fld id="{5611115F-0462-414B-A98B-12FACEE43CCE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46</a:t>
            </a:fld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7DF9C591-33FA-45ED-AF92-F0CFF14EDA4B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46</a:t>
            </a:fld>
            <a:fld id="{5611115F-0462-414B-A98B-12FACEE43CCE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46</a:t>
            </a:fld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101581" y="2748593"/>
            <a:ext cx="911225" cy="384174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6" tIns="11432" rIns="22866" bIns="11432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410583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Add large error to radiance data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Box 1"/>
          <p:cNvSpPr txBox="1">
            <a:spLocks noChangeArrowheads="1"/>
          </p:cNvSpPr>
          <p:nvPr/>
        </p:nvSpPr>
        <p:spPr bwMode="auto">
          <a:xfrm>
            <a:off x="228600" y="2209800"/>
            <a:ext cx="8582025" cy="40318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466" tIns="15232" rIns="30466" bIns="152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 smtClean="0">
                <a:latin typeface="Cambria"/>
                <a:cs typeface="Cambria"/>
              </a:rPr>
              <a:t>Some </a:t>
            </a:r>
            <a:r>
              <a:rPr lang="en-US" sz="2000" smtClean="0">
                <a:latin typeface="Cambria"/>
                <a:cs typeface="Cambria"/>
              </a:rPr>
              <a:t>interesting </a:t>
            </a:r>
            <a:r>
              <a:rPr lang="en-US" sz="2000" smtClean="0">
                <a:latin typeface="Cambria"/>
                <a:cs typeface="Cambria"/>
              </a:rPr>
              <a:t>findings</a:t>
            </a:r>
            <a:endParaRPr lang="en-US" sz="2000" dirty="0" smtClean="0">
              <a:latin typeface="Cambria"/>
              <a:cs typeface="Cambria"/>
            </a:endParaRPr>
          </a:p>
          <a:p>
            <a:endParaRPr lang="en-US" sz="2000" dirty="0" smtClean="0">
              <a:latin typeface="Cambria"/>
              <a:cs typeface="Cambria"/>
            </a:endParaRPr>
          </a:p>
          <a:p>
            <a:r>
              <a:rPr lang="en-US" sz="2000" dirty="0" smtClean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sz="2000" dirty="0">
                <a:latin typeface="Cambria"/>
                <a:cs typeface="Cambria"/>
              </a:rPr>
              <a:t>DWL improves both intensity and location of a hurricane at all resolution </a:t>
            </a:r>
            <a:r>
              <a:rPr lang="en-US" sz="2000" dirty="0" smtClean="0">
                <a:latin typeface="Cambria"/>
                <a:cs typeface="Cambria"/>
              </a:rPr>
              <a:t>even </a:t>
            </a:r>
            <a:r>
              <a:rPr lang="en-US" sz="2000" dirty="0">
                <a:latin typeface="Cambria"/>
                <a:cs typeface="Cambria"/>
              </a:rPr>
              <a:t>with perfect control observation.  </a:t>
            </a:r>
            <a:endParaRPr lang="en-US" sz="2000" dirty="0" smtClean="0">
              <a:latin typeface="Cambria"/>
              <a:cs typeface="Cambria"/>
              <a:sym typeface="Wingdings" pitchFamily="2" charset="2"/>
            </a:endParaRPr>
          </a:p>
          <a:p>
            <a:r>
              <a:rPr lang="en-US" sz="2000" dirty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sz="2000" dirty="0" smtClean="0">
                <a:latin typeface="Cambria"/>
                <a:cs typeface="Cambria"/>
              </a:rPr>
              <a:t>In hurricane season,  increasing model resolution will be more effective in large scale forecast.  Improvement due to adding DWL is mainly over hurricane. </a:t>
            </a:r>
          </a:p>
          <a:p>
            <a:pPr marL="342900" indent="-342900">
              <a:buFont typeface="Wingdings" charset="0"/>
              <a:buChar char="u"/>
            </a:pPr>
            <a:r>
              <a:rPr lang="en-US" sz="2000" dirty="0" smtClean="0">
                <a:latin typeface="Cambria"/>
                <a:cs typeface="Cambria"/>
                <a:sym typeface="Wingdings" pitchFamily="2" charset="2"/>
              </a:rPr>
              <a:t>Random error do not have significant impact in large scale, but more impact in smaller scale.</a:t>
            </a:r>
            <a:endParaRPr lang="en-US" sz="2000" dirty="0" smtClean="0">
              <a:latin typeface="Cambria"/>
              <a:cs typeface="Cambria"/>
            </a:endParaRPr>
          </a:p>
          <a:p>
            <a:r>
              <a:rPr lang="en-US" sz="2000" dirty="0" smtClean="0">
                <a:latin typeface="Cambria"/>
                <a:cs typeface="Cambria"/>
                <a:sym typeface="Wingdings" pitchFamily="2" charset="2"/>
              </a:rPr>
              <a:t>With better radiance data impact of DWL was enhanced</a:t>
            </a:r>
            <a:r>
              <a:rPr lang="en-US" sz="2000" dirty="0" smtClean="0">
                <a:latin typeface="Cambria"/>
                <a:cs typeface="Cambria"/>
                <a:sym typeface="Wingdings" pitchFamily="2" charset="2"/>
              </a:rPr>
              <a:t>.</a:t>
            </a:r>
            <a:endParaRPr lang="en-US" sz="2000" dirty="0">
              <a:latin typeface="Cambria"/>
              <a:cs typeface="Cambria"/>
            </a:endParaRPr>
          </a:p>
          <a:p>
            <a:r>
              <a:rPr lang="en-US" sz="2000" dirty="0" smtClean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sz="2000" dirty="0" smtClean="0">
                <a:latin typeface="Cambria"/>
                <a:cs typeface="Cambria"/>
              </a:rPr>
              <a:t>At </a:t>
            </a:r>
            <a:r>
              <a:rPr lang="en-US" sz="2000" dirty="0">
                <a:latin typeface="Cambria"/>
                <a:cs typeface="Cambria"/>
              </a:rPr>
              <a:t>least T170 resolution is required to utilize DWL data for hurricane forecast . Impact of DWL is larger in T254 than in T170 model forecast.  T382 model  for OSSE with  T511 Nature run may not be the best</a:t>
            </a:r>
            <a:r>
              <a:rPr lang="en-US" sz="2000" dirty="0" smtClean="0">
                <a:latin typeface="Cambria"/>
                <a:cs typeface="Cambria"/>
              </a:rPr>
              <a:t>.</a:t>
            </a:r>
          </a:p>
        </p:txBody>
      </p: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1371600" y="426720"/>
            <a:ext cx="6723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 dirty="0" smtClean="0"/>
              <a:t>Initial Summary of Hurricane  OSSE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7924800" cy="707886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OSSE with control observation without observational error is useful to provide initial outlook of </a:t>
            </a:r>
            <a:r>
              <a:rPr lang="en-US" sz="2000" dirty="0" smtClean="0">
                <a:latin typeface="Cambria"/>
                <a:cs typeface="Cambria"/>
              </a:rPr>
              <a:t>data impact  a new type of observation.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6294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4876800"/>
            <a:ext cx="1931310" cy="300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dbl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22866" tIns="11432" rIns="22866" bIns="11432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-112" charset="0"/>
                <a:ea typeface="+mn-ea"/>
                <a:cs typeface="ＭＳ Ｐゴシック" charset="0"/>
              </a:rPr>
              <a:t>Acknowledgement</a:t>
            </a:r>
          </a:p>
        </p:txBody>
      </p:sp>
      <p:sp>
        <p:nvSpPr>
          <p:cNvPr id="96259" name="TextBox 9"/>
          <p:cNvSpPr txBox="1">
            <a:spLocks noChangeArrowheads="1"/>
          </p:cNvSpPr>
          <p:nvPr/>
        </p:nvSpPr>
        <p:spPr bwMode="auto">
          <a:xfrm>
            <a:off x="381000" y="5410200"/>
            <a:ext cx="8275638" cy="94641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500" dirty="0"/>
              <a:t>The nature runs for Joint OSSEs were produced by Dr. Erik  Andersson of ECMWF.  We appreciate GMAO to providing initial satellite data for calibration at ESRL.   </a:t>
            </a:r>
            <a:r>
              <a:rPr lang="en-US" sz="1500" dirty="0" smtClean="0"/>
              <a:t>GMSO </a:t>
            </a:r>
            <a:r>
              <a:rPr lang="en-US" sz="1500" dirty="0"/>
              <a:t>also provided code to add random error to simulated </a:t>
            </a:r>
            <a:r>
              <a:rPr lang="en-US" sz="1500" dirty="0" smtClean="0"/>
              <a:t>data and ESRL provided amplitude used for their experiments.</a:t>
            </a:r>
            <a:endParaRPr lang="en-US" sz="1500" dirty="0"/>
          </a:p>
        </p:txBody>
      </p:sp>
      <p:sp>
        <p:nvSpPr>
          <p:cNvPr id="96260" name="TextBox 8"/>
          <p:cNvSpPr txBox="1">
            <a:spLocks noChangeArrowheads="1"/>
          </p:cNvSpPr>
          <p:nvPr/>
        </p:nvSpPr>
        <p:spPr bwMode="auto">
          <a:xfrm>
            <a:off x="228600" y="1524000"/>
            <a:ext cx="8485188" cy="29777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6" tIns="11432" rIns="22866" bIns="11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dirty="0">
                <a:latin typeface="Cambria"/>
                <a:cs typeface="Cambria"/>
              </a:rPr>
              <a:t>Add various observational errors to control observations and study data sensitivity to the data impact</a:t>
            </a:r>
            <a:r>
              <a:rPr lang="en-US" dirty="0" smtClean="0">
                <a:latin typeface="Cambria"/>
                <a:cs typeface="Cambria"/>
              </a:rPr>
              <a:t>. This by itself </a:t>
            </a:r>
            <a:r>
              <a:rPr lang="en-US" dirty="0" smtClean="0">
                <a:latin typeface="Cambria"/>
                <a:cs typeface="Cambria"/>
              </a:rPr>
              <a:t>is </a:t>
            </a:r>
            <a:r>
              <a:rPr lang="en-US" dirty="0" smtClean="0">
                <a:latin typeface="Cambria"/>
                <a:cs typeface="Cambria"/>
              </a:rPr>
              <a:t>a </a:t>
            </a:r>
            <a:r>
              <a:rPr lang="en-US" dirty="0" smtClean="0">
                <a:latin typeface="Cambria"/>
                <a:cs typeface="Cambria"/>
              </a:rPr>
              <a:t>major important project.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dirty="0">
                <a:latin typeface="Cambria"/>
                <a:cs typeface="Cambria"/>
              </a:rPr>
              <a:t>Increase forecast frequency to  12 hour to get better </a:t>
            </a:r>
            <a:r>
              <a:rPr lang="en-US" dirty="0" smtClean="0">
                <a:latin typeface="Cambria"/>
                <a:cs typeface="Cambria"/>
              </a:rPr>
              <a:t>statistics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  <a:sym typeface="Wingdings" pitchFamily="2" charset="2"/>
              </a:rPr>
              <a:t></a:t>
            </a:r>
            <a:r>
              <a:rPr lang="en-US" dirty="0">
                <a:latin typeface="Cambria"/>
                <a:cs typeface="Cambria"/>
              </a:rPr>
              <a:t>Produce standard EMC  skill package and hurricane diagnostics for better comparison</a:t>
            </a:r>
            <a:r>
              <a:rPr lang="en-US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6261" name="TextBox 2"/>
          <p:cNvSpPr txBox="1">
            <a:spLocks noChangeArrowheads="1"/>
          </p:cNvSpPr>
          <p:nvPr/>
        </p:nvSpPr>
        <p:spPr bwMode="auto">
          <a:xfrm>
            <a:off x="1524000" y="228600"/>
            <a:ext cx="635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/>
              <a:t>Further  work on Hurricane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 bwMode="auto">
          <a:xfrm>
            <a:off x="1295400" y="0"/>
            <a:ext cx="7612063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Beyond wind lidar OSSEs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 bwMode="auto">
          <a:xfrm>
            <a:off x="1752600" y="2286000"/>
            <a:ext cx="5486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OSSEs for JPSS (JPO)</a:t>
            </a:r>
          </a:p>
          <a:p>
            <a:r>
              <a:rPr lang="en-US" dirty="0" smtClean="0">
                <a:ea typeface="ＭＳ Ｐゴシック" pitchFamily="34" charset="-128"/>
              </a:rPr>
              <a:t>OSSEs for DWSS (CAPE, OSD)</a:t>
            </a:r>
          </a:p>
          <a:p>
            <a:r>
              <a:rPr lang="en-US" dirty="0" smtClean="0">
                <a:ea typeface="ＭＳ Ｐゴシック" pitchFamily="34" charset="-128"/>
              </a:rPr>
              <a:t>GPSRO</a:t>
            </a:r>
          </a:p>
          <a:p>
            <a:r>
              <a:rPr lang="en-US" dirty="0" smtClean="0">
                <a:ea typeface="ＭＳ Ｐゴシック" pitchFamily="34" charset="-128"/>
              </a:rPr>
              <a:t>GOES-R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Wind </a:t>
            </a:r>
            <a:r>
              <a:rPr lang="en-US" dirty="0" err="1" smtClean="0">
                <a:ea typeface="ＭＳ Ｐゴシック" pitchFamily="34" charset="-128"/>
              </a:rPr>
              <a:t>Lidar</a:t>
            </a:r>
            <a:r>
              <a:rPr lang="en-US" dirty="0" smtClean="0">
                <a:ea typeface="ＭＳ Ｐゴシック" pitchFamily="34" charset="-128"/>
              </a:rPr>
              <a:t> 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412" name="Content Placeholder 5"/>
          <p:cNvSpPr>
            <a:spLocks noGrp="1"/>
          </p:cNvSpPr>
          <p:nvPr>
            <p:ph idx="4294967295"/>
          </p:nvPr>
        </p:nvSpPr>
        <p:spPr bwMode="auto">
          <a:xfrm>
            <a:off x="0" y="17526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Impact experiments for GWOS mission concept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NASA Tier-3 Decadal Survey mission concept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Four telescopes, full vector winds on either side of spacecraft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Two technologies, direct and coherent detection</a:t>
            </a:r>
          </a:p>
          <a:p>
            <a:r>
              <a:rPr lang="en-US" sz="2400" smtClean="0">
                <a:ea typeface="ＭＳ Ｐゴシック" pitchFamily="34" charset="-128"/>
              </a:rPr>
              <a:t>Experiments funded under Wind Lidar Science element of NASA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ROSES 2007</a:t>
            </a:r>
          </a:p>
          <a:p>
            <a:r>
              <a:rPr lang="en-US" sz="2400" smtClean="0">
                <a:ea typeface="ＭＳ Ｐゴシック" pitchFamily="34" charset="-128"/>
              </a:rPr>
              <a:t>GWOS observations simulated by Simpson Weather Associates using DLSM</a:t>
            </a:r>
          </a:p>
        </p:txBody>
      </p:sp>
    </p:spTree>
    <p:extLst>
      <p:ext uri="{BB962C8B-B14F-4D97-AF65-F5344CB8AC3E}">
        <p14:creationId xmlns:p14="http://schemas.microsoft.com/office/powerpoint/2010/main" val="289594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7818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 smtClean="0">
                <a:latin typeface="Arial Narrow"/>
                <a:ea typeface="ＭＳ Ｐゴシック" pitchFamily="34" charset="-128"/>
                <a:cs typeface="Arial Narrow"/>
              </a:rPr>
              <a:t>Which upper air observations do we need?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133600"/>
            <a:ext cx="7729537" cy="385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Numerical weather prediction requires independent and global observations of the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</a:rPr>
              <a:t>mass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(temperature) and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</a:rPr>
              <a:t>wind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fields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global three-dimensional mass field is well observed from space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No existing space-based observing system provides vertically resolved wind information =&gt; horizontal coverage of wind profiles is sparse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10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114300"/>
            <a:ext cx="7081838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  <a:ea typeface="ＭＳ Ｐゴシック" pitchFamily="34" charset="-128"/>
              </a:rPr>
              <a:t>Temperature profiles (AMSU; 6 hours)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483" name="Picture 4" descr="ato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976313"/>
            <a:ext cx="747712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4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891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82688" y="114300"/>
            <a:ext cx="71802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600" b="1" dirty="0">
                <a:latin typeface="+mj-lt"/>
              </a:rPr>
              <a:t>Observed wind profiles (RAOBs, 6 h)</a:t>
            </a:r>
          </a:p>
        </p:txBody>
      </p:sp>
      <p:pic>
        <p:nvPicPr>
          <p:cNvPr id="22532" name="Picture 5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046163"/>
            <a:ext cx="747712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92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942975" y="227013"/>
            <a:ext cx="7405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Doppler Lidar Measurement Concept</a:t>
            </a:r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 rot="-2936044">
            <a:off x="3647281" y="3436144"/>
            <a:ext cx="36513" cy="263525"/>
          </a:xfrm>
          <a:custGeom>
            <a:avLst/>
            <a:gdLst>
              <a:gd name="T0" fmla="*/ 861667 w 925"/>
              <a:gd name="T1" fmla="*/ 2147483647 h 852"/>
              <a:gd name="T2" fmla="*/ 1844874 w 925"/>
              <a:gd name="T3" fmla="*/ 2147483647 h 852"/>
              <a:gd name="T4" fmla="*/ 2767291 w 925"/>
              <a:gd name="T5" fmla="*/ 2147483647 h 852"/>
              <a:gd name="T6" fmla="*/ 3689708 w 925"/>
              <a:gd name="T7" fmla="*/ 2147483647 h 852"/>
              <a:gd name="T8" fmla="*/ 4674493 w 925"/>
              <a:gd name="T9" fmla="*/ 2147483647 h 852"/>
              <a:gd name="T10" fmla="*/ 5596910 w 925"/>
              <a:gd name="T11" fmla="*/ 2147483647 h 852"/>
              <a:gd name="T12" fmla="*/ 6519327 w 925"/>
              <a:gd name="T13" fmla="*/ 2147483647 h 852"/>
              <a:gd name="T14" fmla="*/ 7504073 w 925"/>
              <a:gd name="T15" fmla="*/ 2147483647 h 852"/>
              <a:gd name="T16" fmla="*/ 8426529 w 925"/>
              <a:gd name="T17" fmla="*/ 2147483647 h 852"/>
              <a:gd name="T18" fmla="*/ 9409736 w 925"/>
              <a:gd name="T19" fmla="*/ 2147483647 h 852"/>
              <a:gd name="T20" fmla="*/ 10333692 w 925"/>
              <a:gd name="T21" fmla="*/ 2147483647 h 852"/>
              <a:gd name="T22" fmla="*/ 11316898 w 925"/>
              <a:gd name="T23" fmla="*/ 2147483647 h 852"/>
              <a:gd name="T24" fmla="*/ 12239315 w 925"/>
              <a:gd name="T25" fmla="*/ 2147483647 h 852"/>
              <a:gd name="T26" fmla="*/ 13161772 w 925"/>
              <a:gd name="T27" fmla="*/ 2147483647 h 852"/>
              <a:gd name="T28" fmla="*/ 14146518 w 925"/>
              <a:gd name="T29" fmla="*/ 2147483647 h 852"/>
              <a:gd name="T30" fmla="*/ 15068935 w 925"/>
              <a:gd name="T31" fmla="*/ 2147483647 h 852"/>
              <a:gd name="T32" fmla="*/ 15991391 w 925"/>
              <a:gd name="T33" fmla="*/ 2147483647 h 852"/>
              <a:gd name="T34" fmla="*/ 16976137 w 925"/>
              <a:gd name="T35" fmla="*/ 2147483647 h 852"/>
              <a:gd name="T36" fmla="*/ 17898554 w 925"/>
              <a:gd name="T37" fmla="*/ 2147483647 h 852"/>
              <a:gd name="T38" fmla="*/ 18881760 w 925"/>
              <a:gd name="T39" fmla="*/ 2147483647 h 852"/>
              <a:gd name="T40" fmla="*/ 19804178 w 925"/>
              <a:gd name="T41" fmla="*/ 2147483647 h 852"/>
              <a:gd name="T42" fmla="*/ 20788963 w 925"/>
              <a:gd name="T43" fmla="*/ 2147483647 h 852"/>
              <a:gd name="T44" fmla="*/ 21711380 w 925"/>
              <a:gd name="T45" fmla="*/ 2147483647 h 852"/>
              <a:gd name="T46" fmla="*/ 22633797 w 925"/>
              <a:gd name="T47" fmla="*/ 2147483647 h 852"/>
              <a:gd name="T48" fmla="*/ 23618582 w 925"/>
              <a:gd name="T49" fmla="*/ 2147483647 h 852"/>
              <a:gd name="T50" fmla="*/ 24540999 w 925"/>
              <a:gd name="T51" fmla="*/ 2147483647 h 852"/>
              <a:gd name="T52" fmla="*/ 25463416 w 925"/>
              <a:gd name="T53" fmla="*/ 2147483647 h 852"/>
              <a:gd name="T54" fmla="*/ 26448162 w 925"/>
              <a:gd name="T55" fmla="*/ 1183598412 h 852"/>
              <a:gd name="T56" fmla="*/ 27370618 w 925"/>
              <a:gd name="T57" fmla="*/ 325460798 h 852"/>
              <a:gd name="T58" fmla="*/ 28353825 w 925"/>
              <a:gd name="T59" fmla="*/ 0 h 852"/>
              <a:gd name="T60" fmla="*/ 29276242 w 925"/>
              <a:gd name="T61" fmla="*/ 236681329 h 852"/>
              <a:gd name="T62" fmla="*/ 30198659 w 925"/>
              <a:gd name="T63" fmla="*/ 976478278 h 852"/>
              <a:gd name="T64" fmla="*/ 31183405 w 925"/>
              <a:gd name="T65" fmla="*/ 2147483647 h 852"/>
              <a:gd name="T66" fmla="*/ 32105861 w 925"/>
              <a:gd name="T67" fmla="*/ 2147483647 h 852"/>
              <a:gd name="T68" fmla="*/ 33028278 w 925"/>
              <a:gd name="T69" fmla="*/ 2147483647 h 852"/>
              <a:gd name="T70" fmla="*/ 34013024 w 925"/>
              <a:gd name="T71" fmla="*/ 2147483647 h 852"/>
              <a:gd name="T72" fmla="*/ 34935481 w 925"/>
              <a:gd name="T73" fmla="*/ 2147483647 h 852"/>
              <a:gd name="T74" fmla="*/ 35920226 w 925"/>
              <a:gd name="T75" fmla="*/ 2147483647 h 852"/>
              <a:gd name="T76" fmla="*/ 36842643 w 925"/>
              <a:gd name="T77" fmla="*/ 2147483647 h 852"/>
              <a:gd name="T78" fmla="*/ 37825850 w 925"/>
              <a:gd name="T79" fmla="*/ 2147483647 h 852"/>
              <a:gd name="T80" fmla="*/ 38748267 w 925"/>
              <a:gd name="T81" fmla="*/ 2147483647 h 852"/>
              <a:gd name="T82" fmla="*/ 39670723 w 925"/>
              <a:gd name="T83" fmla="*/ 2147483647 h 852"/>
              <a:gd name="T84" fmla="*/ 40655469 w 925"/>
              <a:gd name="T85" fmla="*/ 2147483647 h 852"/>
              <a:gd name="T86" fmla="*/ 41577886 w 925"/>
              <a:gd name="T87" fmla="*/ 2147483647 h 852"/>
              <a:gd name="T88" fmla="*/ 42500343 w 925"/>
              <a:gd name="T89" fmla="*/ 2147483647 h 852"/>
              <a:gd name="T90" fmla="*/ 43485088 w 925"/>
              <a:gd name="T91" fmla="*/ 2147483647 h 852"/>
              <a:gd name="T92" fmla="*/ 44407505 w 925"/>
              <a:gd name="T93" fmla="*/ 2147483647 h 852"/>
              <a:gd name="T94" fmla="*/ 45390712 w 925"/>
              <a:gd name="T95" fmla="*/ 2147483647 h 852"/>
              <a:gd name="T96" fmla="*/ 46314708 w 925"/>
              <a:gd name="T97" fmla="*/ 2147483647 h 852"/>
              <a:gd name="T98" fmla="*/ 47297914 w 925"/>
              <a:gd name="T99" fmla="*/ 2147483647 h 852"/>
              <a:gd name="T100" fmla="*/ 48220331 w 925"/>
              <a:gd name="T101" fmla="*/ 2147483647 h 852"/>
              <a:gd name="T102" fmla="*/ 49142748 w 925"/>
              <a:gd name="T103" fmla="*/ 2147483647 h 852"/>
              <a:gd name="T104" fmla="*/ 50127494 w 925"/>
              <a:gd name="T105" fmla="*/ 2147483647 h 852"/>
              <a:gd name="T106" fmla="*/ 51049950 w 925"/>
              <a:gd name="T107" fmla="*/ 2147483647 h 852"/>
              <a:gd name="T108" fmla="*/ 51972367 w 925"/>
              <a:gd name="T109" fmla="*/ 2147483647 h 852"/>
              <a:gd name="T110" fmla="*/ 52957113 w 925"/>
              <a:gd name="T111" fmla="*/ 2147483647 h 852"/>
              <a:gd name="T112" fmla="*/ 53879570 w 925"/>
              <a:gd name="T113" fmla="*/ 2147483647 h 852"/>
              <a:gd name="T114" fmla="*/ 54862736 w 925"/>
              <a:gd name="T115" fmla="*/ 2147483647 h 852"/>
              <a:gd name="T116" fmla="*/ 55785193 w 925"/>
              <a:gd name="T117" fmla="*/ 2147483647 h 852"/>
              <a:gd name="T118" fmla="*/ 56769939 w 925"/>
              <a:gd name="T119" fmla="*/ 2147483647 h 8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25"/>
              <a:gd name="T181" fmla="*/ 0 h 852"/>
              <a:gd name="T182" fmla="*/ 925 w 925"/>
              <a:gd name="T183" fmla="*/ 852 h 8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25" h="852">
                <a:moveTo>
                  <a:pt x="0" y="851"/>
                </a:moveTo>
                <a:lnTo>
                  <a:pt x="2" y="850"/>
                </a:lnTo>
                <a:lnTo>
                  <a:pt x="3" y="849"/>
                </a:lnTo>
                <a:lnTo>
                  <a:pt x="5" y="849"/>
                </a:lnTo>
                <a:lnTo>
                  <a:pt x="6" y="848"/>
                </a:lnTo>
                <a:lnTo>
                  <a:pt x="8" y="848"/>
                </a:lnTo>
                <a:lnTo>
                  <a:pt x="9" y="847"/>
                </a:lnTo>
                <a:lnTo>
                  <a:pt x="11" y="847"/>
                </a:lnTo>
                <a:lnTo>
                  <a:pt x="12" y="846"/>
                </a:lnTo>
                <a:lnTo>
                  <a:pt x="14" y="845"/>
                </a:lnTo>
                <a:lnTo>
                  <a:pt x="16" y="845"/>
                </a:lnTo>
                <a:lnTo>
                  <a:pt x="17" y="844"/>
                </a:lnTo>
                <a:lnTo>
                  <a:pt x="19" y="843"/>
                </a:lnTo>
                <a:lnTo>
                  <a:pt x="20" y="843"/>
                </a:lnTo>
                <a:lnTo>
                  <a:pt x="22" y="842"/>
                </a:lnTo>
                <a:lnTo>
                  <a:pt x="24" y="842"/>
                </a:lnTo>
                <a:lnTo>
                  <a:pt x="25" y="841"/>
                </a:lnTo>
                <a:lnTo>
                  <a:pt x="27" y="840"/>
                </a:lnTo>
                <a:lnTo>
                  <a:pt x="28" y="840"/>
                </a:lnTo>
                <a:lnTo>
                  <a:pt x="30" y="839"/>
                </a:lnTo>
                <a:lnTo>
                  <a:pt x="31" y="838"/>
                </a:lnTo>
                <a:lnTo>
                  <a:pt x="33" y="838"/>
                </a:lnTo>
                <a:lnTo>
                  <a:pt x="34" y="837"/>
                </a:lnTo>
                <a:lnTo>
                  <a:pt x="36" y="836"/>
                </a:lnTo>
                <a:lnTo>
                  <a:pt x="37" y="836"/>
                </a:lnTo>
                <a:lnTo>
                  <a:pt x="39" y="835"/>
                </a:lnTo>
                <a:lnTo>
                  <a:pt x="40" y="834"/>
                </a:lnTo>
                <a:lnTo>
                  <a:pt x="42" y="834"/>
                </a:lnTo>
                <a:lnTo>
                  <a:pt x="43" y="833"/>
                </a:lnTo>
                <a:lnTo>
                  <a:pt x="45" y="832"/>
                </a:lnTo>
                <a:lnTo>
                  <a:pt x="46" y="831"/>
                </a:lnTo>
                <a:lnTo>
                  <a:pt x="48" y="830"/>
                </a:lnTo>
                <a:lnTo>
                  <a:pt x="50" y="829"/>
                </a:lnTo>
                <a:lnTo>
                  <a:pt x="51" y="829"/>
                </a:lnTo>
                <a:lnTo>
                  <a:pt x="53" y="828"/>
                </a:lnTo>
                <a:lnTo>
                  <a:pt x="54" y="827"/>
                </a:lnTo>
                <a:lnTo>
                  <a:pt x="56" y="827"/>
                </a:lnTo>
                <a:lnTo>
                  <a:pt x="57" y="826"/>
                </a:lnTo>
                <a:lnTo>
                  <a:pt x="59" y="825"/>
                </a:lnTo>
                <a:lnTo>
                  <a:pt x="60" y="824"/>
                </a:lnTo>
                <a:lnTo>
                  <a:pt x="62" y="823"/>
                </a:lnTo>
                <a:lnTo>
                  <a:pt x="63" y="823"/>
                </a:lnTo>
                <a:lnTo>
                  <a:pt x="65" y="822"/>
                </a:lnTo>
                <a:lnTo>
                  <a:pt x="66" y="821"/>
                </a:lnTo>
                <a:lnTo>
                  <a:pt x="68" y="820"/>
                </a:lnTo>
                <a:lnTo>
                  <a:pt x="69" y="819"/>
                </a:lnTo>
                <a:lnTo>
                  <a:pt x="71" y="818"/>
                </a:lnTo>
                <a:lnTo>
                  <a:pt x="72" y="818"/>
                </a:lnTo>
                <a:lnTo>
                  <a:pt x="74" y="816"/>
                </a:lnTo>
                <a:lnTo>
                  <a:pt x="76" y="816"/>
                </a:lnTo>
                <a:lnTo>
                  <a:pt x="77" y="815"/>
                </a:lnTo>
                <a:lnTo>
                  <a:pt x="79" y="814"/>
                </a:lnTo>
                <a:lnTo>
                  <a:pt x="80" y="813"/>
                </a:lnTo>
                <a:lnTo>
                  <a:pt x="82" y="812"/>
                </a:lnTo>
                <a:lnTo>
                  <a:pt x="84" y="811"/>
                </a:lnTo>
                <a:lnTo>
                  <a:pt x="85" y="810"/>
                </a:lnTo>
                <a:lnTo>
                  <a:pt x="87" y="809"/>
                </a:lnTo>
                <a:lnTo>
                  <a:pt x="88" y="808"/>
                </a:lnTo>
                <a:lnTo>
                  <a:pt x="90" y="807"/>
                </a:lnTo>
                <a:lnTo>
                  <a:pt x="91" y="806"/>
                </a:lnTo>
                <a:lnTo>
                  <a:pt x="93" y="805"/>
                </a:lnTo>
                <a:lnTo>
                  <a:pt x="94" y="804"/>
                </a:lnTo>
                <a:lnTo>
                  <a:pt x="96" y="803"/>
                </a:lnTo>
                <a:lnTo>
                  <a:pt x="97" y="802"/>
                </a:lnTo>
                <a:lnTo>
                  <a:pt x="99" y="801"/>
                </a:lnTo>
                <a:lnTo>
                  <a:pt x="100" y="800"/>
                </a:lnTo>
                <a:lnTo>
                  <a:pt x="102" y="799"/>
                </a:lnTo>
                <a:lnTo>
                  <a:pt x="103" y="798"/>
                </a:lnTo>
                <a:lnTo>
                  <a:pt x="105" y="797"/>
                </a:lnTo>
                <a:lnTo>
                  <a:pt x="106" y="796"/>
                </a:lnTo>
                <a:lnTo>
                  <a:pt x="108" y="795"/>
                </a:lnTo>
                <a:lnTo>
                  <a:pt x="110" y="794"/>
                </a:lnTo>
                <a:lnTo>
                  <a:pt x="111" y="793"/>
                </a:lnTo>
                <a:lnTo>
                  <a:pt x="113" y="792"/>
                </a:lnTo>
                <a:lnTo>
                  <a:pt x="114" y="790"/>
                </a:lnTo>
                <a:lnTo>
                  <a:pt x="116" y="789"/>
                </a:lnTo>
                <a:lnTo>
                  <a:pt x="117" y="788"/>
                </a:lnTo>
                <a:lnTo>
                  <a:pt x="119" y="787"/>
                </a:lnTo>
                <a:lnTo>
                  <a:pt x="121" y="786"/>
                </a:lnTo>
                <a:lnTo>
                  <a:pt x="122" y="785"/>
                </a:lnTo>
                <a:lnTo>
                  <a:pt x="124" y="783"/>
                </a:lnTo>
                <a:lnTo>
                  <a:pt x="125" y="782"/>
                </a:lnTo>
                <a:lnTo>
                  <a:pt x="126" y="781"/>
                </a:lnTo>
                <a:lnTo>
                  <a:pt x="128" y="780"/>
                </a:lnTo>
                <a:lnTo>
                  <a:pt x="129" y="778"/>
                </a:lnTo>
                <a:lnTo>
                  <a:pt x="131" y="777"/>
                </a:lnTo>
                <a:lnTo>
                  <a:pt x="132" y="776"/>
                </a:lnTo>
                <a:lnTo>
                  <a:pt x="134" y="774"/>
                </a:lnTo>
                <a:lnTo>
                  <a:pt x="136" y="773"/>
                </a:lnTo>
                <a:lnTo>
                  <a:pt x="137" y="772"/>
                </a:lnTo>
                <a:lnTo>
                  <a:pt x="139" y="770"/>
                </a:lnTo>
                <a:lnTo>
                  <a:pt x="140" y="769"/>
                </a:lnTo>
                <a:lnTo>
                  <a:pt x="142" y="768"/>
                </a:lnTo>
                <a:lnTo>
                  <a:pt x="144" y="766"/>
                </a:lnTo>
                <a:lnTo>
                  <a:pt x="145" y="765"/>
                </a:lnTo>
                <a:lnTo>
                  <a:pt x="147" y="763"/>
                </a:lnTo>
                <a:lnTo>
                  <a:pt x="148" y="762"/>
                </a:lnTo>
                <a:lnTo>
                  <a:pt x="150" y="761"/>
                </a:lnTo>
                <a:lnTo>
                  <a:pt x="151" y="759"/>
                </a:lnTo>
                <a:lnTo>
                  <a:pt x="153" y="758"/>
                </a:lnTo>
                <a:lnTo>
                  <a:pt x="154" y="756"/>
                </a:lnTo>
                <a:lnTo>
                  <a:pt x="156" y="755"/>
                </a:lnTo>
                <a:lnTo>
                  <a:pt x="157" y="753"/>
                </a:lnTo>
                <a:lnTo>
                  <a:pt x="159" y="752"/>
                </a:lnTo>
                <a:lnTo>
                  <a:pt x="160" y="750"/>
                </a:lnTo>
                <a:lnTo>
                  <a:pt x="162" y="748"/>
                </a:lnTo>
                <a:lnTo>
                  <a:pt x="163" y="747"/>
                </a:lnTo>
                <a:lnTo>
                  <a:pt x="165" y="745"/>
                </a:lnTo>
                <a:lnTo>
                  <a:pt x="166" y="743"/>
                </a:lnTo>
                <a:lnTo>
                  <a:pt x="168" y="742"/>
                </a:lnTo>
                <a:lnTo>
                  <a:pt x="170" y="740"/>
                </a:lnTo>
                <a:lnTo>
                  <a:pt x="171" y="738"/>
                </a:lnTo>
                <a:lnTo>
                  <a:pt x="173" y="737"/>
                </a:lnTo>
                <a:lnTo>
                  <a:pt x="174" y="735"/>
                </a:lnTo>
                <a:lnTo>
                  <a:pt x="176" y="733"/>
                </a:lnTo>
                <a:lnTo>
                  <a:pt x="177" y="732"/>
                </a:lnTo>
                <a:lnTo>
                  <a:pt x="179" y="730"/>
                </a:lnTo>
                <a:lnTo>
                  <a:pt x="181" y="728"/>
                </a:lnTo>
                <a:lnTo>
                  <a:pt x="182" y="726"/>
                </a:lnTo>
                <a:lnTo>
                  <a:pt x="184" y="724"/>
                </a:lnTo>
                <a:lnTo>
                  <a:pt x="185" y="722"/>
                </a:lnTo>
                <a:lnTo>
                  <a:pt x="187" y="721"/>
                </a:lnTo>
                <a:lnTo>
                  <a:pt x="188" y="719"/>
                </a:lnTo>
                <a:lnTo>
                  <a:pt x="190" y="716"/>
                </a:lnTo>
                <a:lnTo>
                  <a:pt x="191" y="714"/>
                </a:lnTo>
                <a:lnTo>
                  <a:pt x="193" y="712"/>
                </a:lnTo>
                <a:lnTo>
                  <a:pt x="194" y="710"/>
                </a:lnTo>
                <a:lnTo>
                  <a:pt x="196" y="708"/>
                </a:lnTo>
                <a:lnTo>
                  <a:pt x="197" y="706"/>
                </a:lnTo>
                <a:lnTo>
                  <a:pt x="199" y="704"/>
                </a:lnTo>
                <a:lnTo>
                  <a:pt x="200" y="702"/>
                </a:lnTo>
                <a:lnTo>
                  <a:pt x="202" y="700"/>
                </a:lnTo>
                <a:lnTo>
                  <a:pt x="204" y="698"/>
                </a:lnTo>
                <a:lnTo>
                  <a:pt x="205" y="696"/>
                </a:lnTo>
                <a:lnTo>
                  <a:pt x="207" y="694"/>
                </a:lnTo>
                <a:lnTo>
                  <a:pt x="208" y="691"/>
                </a:lnTo>
                <a:lnTo>
                  <a:pt x="210" y="689"/>
                </a:lnTo>
                <a:lnTo>
                  <a:pt x="211" y="687"/>
                </a:lnTo>
                <a:lnTo>
                  <a:pt x="213" y="684"/>
                </a:lnTo>
                <a:lnTo>
                  <a:pt x="214" y="682"/>
                </a:lnTo>
                <a:lnTo>
                  <a:pt x="216" y="680"/>
                </a:lnTo>
                <a:lnTo>
                  <a:pt x="217" y="677"/>
                </a:lnTo>
                <a:lnTo>
                  <a:pt x="219" y="675"/>
                </a:lnTo>
                <a:lnTo>
                  <a:pt x="220" y="672"/>
                </a:lnTo>
                <a:lnTo>
                  <a:pt x="222" y="670"/>
                </a:lnTo>
                <a:lnTo>
                  <a:pt x="223" y="668"/>
                </a:lnTo>
                <a:lnTo>
                  <a:pt x="225" y="665"/>
                </a:lnTo>
                <a:lnTo>
                  <a:pt x="226" y="662"/>
                </a:lnTo>
                <a:lnTo>
                  <a:pt x="228" y="660"/>
                </a:lnTo>
                <a:lnTo>
                  <a:pt x="230" y="657"/>
                </a:lnTo>
                <a:lnTo>
                  <a:pt x="231" y="654"/>
                </a:lnTo>
                <a:lnTo>
                  <a:pt x="233" y="652"/>
                </a:lnTo>
                <a:lnTo>
                  <a:pt x="234" y="649"/>
                </a:lnTo>
                <a:lnTo>
                  <a:pt x="236" y="646"/>
                </a:lnTo>
                <a:lnTo>
                  <a:pt x="237" y="643"/>
                </a:lnTo>
                <a:lnTo>
                  <a:pt x="239" y="641"/>
                </a:lnTo>
                <a:lnTo>
                  <a:pt x="241" y="638"/>
                </a:lnTo>
                <a:lnTo>
                  <a:pt x="242" y="635"/>
                </a:lnTo>
                <a:lnTo>
                  <a:pt x="244" y="632"/>
                </a:lnTo>
                <a:lnTo>
                  <a:pt x="245" y="629"/>
                </a:lnTo>
                <a:lnTo>
                  <a:pt x="247" y="626"/>
                </a:lnTo>
                <a:lnTo>
                  <a:pt x="248" y="623"/>
                </a:lnTo>
                <a:lnTo>
                  <a:pt x="250" y="620"/>
                </a:lnTo>
                <a:lnTo>
                  <a:pt x="251" y="617"/>
                </a:lnTo>
                <a:lnTo>
                  <a:pt x="253" y="614"/>
                </a:lnTo>
                <a:lnTo>
                  <a:pt x="254" y="610"/>
                </a:lnTo>
                <a:lnTo>
                  <a:pt x="256" y="607"/>
                </a:lnTo>
                <a:lnTo>
                  <a:pt x="257" y="604"/>
                </a:lnTo>
                <a:lnTo>
                  <a:pt x="259" y="601"/>
                </a:lnTo>
                <a:lnTo>
                  <a:pt x="260" y="597"/>
                </a:lnTo>
                <a:lnTo>
                  <a:pt x="262" y="594"/>
                </a:lnTo>
                <a:lnTo>
                  <a:pt x="264" y="590"/>
                </a:lnTo>
                <a:lnTo>
                  <a:pt x="265" y="587"/>
                </a:lnTo>
                <a:lnTo>
                  <a:pt x="267" y="584"/>
                </a:lnTo>
                <a:lnTo>
                  <a:pt x="268" y="580"/>
                </a:lnTo>
                <a:lnTo>
                  <a:pt x="270" y="576"/>
                </a:lnTo>
                <a:lnTo>
                  <a:pt x="271" y="573"/>
                </a:lnTo>
                <a:lnTo>
                  <a:pt x="273" y="569"/>
                </a:lnTo>
                <a:lnTo>
                  <a:pt x="274" y="565"/>
                </a:lnTo>
                <a:lnTo>
                  <a:pt x="276" y="562"/>
                </a:lnTo>
                <a:lnTo>
                  <a:pt x="277" y="558"/>
                </a:lnTo>
                <a:lnTo>
                  <a:pt x="279" y="554"/>
                </a:lnTo>
                <a:lnTo>
                  <a:pt x="280" y="550"/>
                </a:lnTo>
                <a:lnTo>
                  <a:pt x="282" y="546"/>
                </a:lnTo>
                <a:lnTo>
                  <a:pt x="283" y="542"/>
                </a:lnTo>
                <a:lnTo>
                  <a:pt x="285" y="538"/>
                </a:lnTo>
                <a:lnTo>
                  <a:pt x="286" y="534"/>
                </a:lnTo>
                <a:lnTo>
                  <a:pt x="288" y="530"/>
                </a:lnTo>
                <a:lnTo>
                  <a:pt x="290" y="526"/>
                </a:lnTo>
                <a:lnTo>
                  <a:pt x="291" y="522"/>
                </a:lnTo>
                <a:lnTo>
                  <a:pt x="293" y="517"/>
                </a:lnTo>
                <a:lnTo>
                  <a:pt x="294" y="513"/>
                </a:lnTo>
                <a:lnTo>
                  <a:pt x="296" y="509"/>
                </a:lnTo>
                <a:lnTo>
                  <a:pt x="297" y="504"/>
                </a:lnTo>
                <a:lnTo>
                  <a:pt x="299" y="500"/>
                </a:lnTo>
                <a:lnTo>
                  <a:pt x="301" y="496"/>
                </a:lnTo>
                <a:lnTo>
                  <a:pt x="302" y="491"/>
                </a:lnTo>
                <a:lnTo>
                  <a:pt x="304" y="486"/>
                </a:lnTo>
                <a:lnTo>
                  <a:pt x="305" y="482"/>
                </a:lnTo>
                <a:lnTo>
                  <a:pt x="307" y="477"/>
                </a:lnTo>
                <a:lnTo>
                  <a:pt x="308" y="473"/>
                </a:lnTo>
                <a:lnTo>
                  <a:pt x="310" y="468"/>
                </a:lnTo>
                <a:lnTo>
                  <a:pt x="311" y="463"/>
                </a:lnTo>
                <a:lnTo>
                  <a:pt x="313" y="458"/>
                </a:lnTo>
                <a:lnTo>
                  <a:pt x="314" y="453"/>
                </a:lnTo>
                <a:lnTo>
                  <a:pt x="316" y="449"/>
                </a:lnTo>
                <a:lnTo>
                  <a:pt x="317" y="444"/>
                </a:lnTo>
                <a:lnTo>
                  <a:pt x="319" y="438"/>
                </a:lnTo>
                <a:lnTo>
                  <a:pt x="320" y="433"/>
                </a:lnTo>
                <a:lnTo>
                  <a:pt x="322" y="428"/>
                </a:lnTo>
                <a:lnTo>
                  <a:pt x="324" y="423"/>
                </a:lnTo>
                <a:lnTo>
                  <a:pt x="325" y="418"/>
                </a:lnTo>
                <a:lnTo>
                  <a:pt x="327" y="413"/>
                </a:lnTo>
                <a:lnTo>
                  <a:pt x="328" y="407"/>
                </a:lnTo>
                <a:lnTo>
                  <a:pt x="330" y="402"/>
                </a:lnTo>
                <a:lnTo>
                  <a:pt x="331" y="396"/>
                </a:lnTo>
                <a:lnTo>
                  <a:pt x="333" y="391"/>
                </a:lnTo>
                <a:lnTo>
                  <a:pt x="335" y="386"/>
                </a:lnTo>
                <a:lnTo>
                  <a:pt x="336" y="380"/>
                </a:lnTo>
                <a:lnTo>
                  <a:pt x="338" y="375"/>
                </a:lnTo>
                <a:lnTo>
                  <a:pt x="339" y="369"/>
                </a:lnTo>
                <a:lnTo>
                  <a:pt x="341" y="363"/>
                </a:lnTo>
                <a:lnTo>
                  <a:pt x="342" y="358"/>
                </a:lnTo>
                <a:lnTo>
                  <a:pt x="344" y="352"/>
                </a:lnTo>
                <a:lnTo>
                  <a:pt x="345" y="346"/>
                </a:lnTo>
                <a:lnTo>
                  <a:pt x="346" y="340"/>
                </a:lnTo>
                <a:lnTo>
                  <a:pt x="348" y="334"/>
                </a:lnTo>
                <a:lnTo>
                  <a:pt x="350" y="329"/>
                </a:lnTo>
                <a:lnTo>
                  <a:pt x="351" y="323"/>
                </a:lnTo>
                <a:lnTo>
                  <a:pt x="353" y="317"/>
                </a:lnTo>
                <a:lnTo>
                  <a:pt x="354" y="311"/>
                </a:lnTo>
                <a:lnTo>
                  <a:pt x="356" y="305"/>
                </a:lnTo>
                <a:lnTo>
                  <a:pt x="357" y="299"/>
                </a:lnTo>
                <a:lnTo>
                  <a:pt x="359" y="293"/>
                </a:lnTo>
                <a:lnTo>
                  <a:pt x="361" y="287"/>
                </a:lnTo>
                <a:lnTo>
                  <a:pt x="362" y="281"/>
                </a:lnTo>
                <a:lnTo>
                  <a:pt x="364" y="275"/>
                </a:lnTo>
                <a:lnTo>
                  <a:pt x="365" y="269"/>
                </a:lnTo>
                <a:lnTo>
                  <a:pt x="367" y="263"/>
                </a:lnTo>
                <a:lnTo>
                  <a:pt x="368" y="256"/>
                </a:lnTo>
                <a:lnTo>
                  <a:pt x="370" y="250"/>
                </a:lnTo>
                <a:lnTo>
                  <a:pt x="371" y="244"/>
                </a:lnTo>
                <a:lnTo>
                  <a:pt x="373" y="238"/>
                </a:lnTo>
                <a:lnTo>
                  <a:pt x="374" y="232"/>
                </a:lnTo>
                <a:lnTo>
                  <a:pt x="376" y="226"/>
                </a:lnTo>
                <a:lnTo>
                  <a:pt x="377" y="220"/>
                </a:lnTo>
                <a:lnTo>
                  <a:pt x="379" y="214"/>
                </a:lnTo>
                <a:lnTo>
                  <a:pt x="380" y="208"/>
                </a:lnTo>
                <a:lnTo>
                  <a:pt x="382" y="201"/>
                </a:lnTo>
                <a:lnTo>
                  <a:pt x="384" y="195"/>
                </a:lnTo>
                <a:lnTo>
                  <a:pt x="385" y="189"/>
                </a:lnTo>
                <a:lnTo>
                  <a:pt x="387" y="183"/>
                </a:lnTo>
                <a:lnTo>
                  <a:pt x="388" y="177"/>
                </a:lnTo>
                <a:lnTo>
                  <a:pt x="390" y="171"/>
                </a:lnTo>
                <a:lnTo>
                  <a:pt x="391" y="165"/>
                </a:lnTo>
                <a:lnTo>
                  <a:pt x="393" y="159"/>
                </a:lnTo>
                <a:lnTo>
                  <a:pt x="395" y="153"/>
                </a:lnTo>
                <a:lnTo>
                  <a:pt x="396" y="148"/>
                </a:lnTo>
                <a:lnTo>
                  <a:pt x="398" y="142"/>
                </a:lnTo>
                <a:lnTo>
                  <a:pt x="399" y="136"/>
                </a:lnTo>
                <a:lnTo>
                  <a:pt x="401" y="130"/>
                </a:lnTo>
                <a:lnTo>
                  <a:pt x="402" y="125"/>
                </a:lnTo>
                <a:lnTo>
                  <a:pt x="404" y="119"/>
                </a:lnTo>
                <a:lnTo>
                  <a:pt x="405" y="114"/>
                </a:lnTo>
                <a:lnTo>
                  <a:pt x="407" y="108"/>
                </a:lnTo>
                <a:lnTo>
                  <a:pt x="408" y="103"/>
                </a:lnTo>
                <a:lnTo>
                  <a:pt x="410" y="98"/>
                </a:lnTo>
                <a:lnTo>
                  <a:pt x="411" y="93"/>
                </a:lnTo>
                <a:lnTo>
                  <a:pt x="413" y="88"/>
                </a:lnTo>
                <a:lnTo>
                  <a:pt x="414" y="83"/>
                </a:lnTo>
                <a:lnTo>
                  <a:pt x="416" y="78"/>
                </a:lnTo>
                <a:lnTo>
                  <a:pt x="417" y="73"/>
                </a:lnTo>
                <a:lnTo>
                  <a:pt x="419" y="69"/>
                </a:lnTo>
                <a:lnTo>
                  <a:pt x="421" y="64"/>
                </a:lnTo>
                <a:lnTo>
                  <a:pt x="422" y="60"/>
                </a:lnTo>
                <a:lnTo>
                  <a:pt x="424" y="56"/>
                </a:lnTo>
                <a:lnTo>
                  <a:pt x="425" y="52"/>
                </a:lnTo>
                <a:lnTo>
                  <a:pt x="427" y="48"/>
                </a:lnTo>
                <a:lnTo>
                  <a:pt x="428" y="44"/>
                </a:lnTo>
                <a:lnTo>
                  <a:pt x="430" y="40"/>
                </a:lnTo>
                <a:lnTo>
                  <a:pt x="431" y="37"/>
                </a:lnTo>
                <a:lnTo>
                  <a:pt x="433" y="33"/>
                </a:lnTo>
                <a:lnTo>
                  <a:pt x="434" y="30"/>
                </a:lnTo>
                <a:lnTo>
                  <a:pt x="436" y="27"/>
                </a:lnTo>
                <a:lnTo>
                  <a:pt x="437" y="24"/>
                </a:lnTo>
                <a:lnTo>
                  <a:pt x="439" y="21"/>
                </a:lnTo>
                <a:lnTo>
                  <a:pt x="440" y="18"/>
                </a:lnTo>
                <a:lnTo>
                  <a:pt x="442" y="16"/>
                </a:lnTo>
                <a:lnTo>
                  <a:pt x="444" y="13"/>
                </a:lnTo>
                <a:lnTo>
                  <a:pt x="445" y="11"/>
                </a:lnTo>
                <a:lnTo>
                  <a:pt x="447" y="9"/>
                </a:lnTo>
                <a:lnTo>
                  <a:pt x="448" y="8"/>
                </a:lnTo>
                <a:lnTo>
                  <a:pt x="450" y="6"/>
                </a:lnTo>
                <a:lnTo>
                  <a:pt x="451" y="5"/>
                </a:lnTo>
                <a:lnTo>
                  <a:pt x="453" y="4"/>
                </a:lnTo>
                <a:lnTo>
                  <a:pt x="455" y="2"/>
                </a:lnTo>
                <a:lnTo>
                  <a:pt x="456" y="2"/>
                </a:lnTo>
                <a:lnTo>
                  <a:pt x="458" y="1"/>
                </a:lnTo>
                <a:lnTo>
                  <a:pt x="459" y="0"/>
                </a:lnTo>
                <a:lnTo>
                  <a:pt x="461" y="0"/>
                </a:lnTo>
                <a:lnTo>
                  <a:pt x="462" y="0"/>
                </a:lnTo>
                <a:lnTo>
                  <a:pt x="464" y="0"/>
                </a:lnTo>
                <a:lnTo>
                  <a:pt x="465" y="0"/>
                </a:lnTo>
                <a:lnTo>
                  <a:pt x="467" y="1"/>
                </a:lnTo>
                <a:lnTo>
                  <a:pt x="468" y="2"/>
                </a:lnTo>
                <a:lnTo>
                  <a:pt x="470" y="2"/>
                </a:lnTo>
                <a:lnTo>
                  <a:pt x="471" y="4"/>
                </a:lnTo>
                <a:lnTo>
                  <a:pt x="473" y="5"/>
                </a:lnTo>
                <a:lnTo>
                  <a:pt x="474" y="6"/>
                </a:lnTo>
                <a:lnTo>
                  <a:pt x="476" y="8"/>
                </a:lnTo>
                <a:lnTo>
                  <a:pt x="477" y="9"/>
                </a:lnTo>
                <a:lnTo>
                  <a:pt x="479" y="11"/>
                </a:lnTo>
                <a:lnTo>
                  <a:pt x="481" y="13"/>
                </a:lnTo>
                <a:lnTo>
                  <a:pt x="482" y="16"/>
                </a:lnTo>
                <a:lnTo>
                  <a:pt x="484" y="18"/>
                </a:lnTo>
                <a:lnTo>
                  <a:pt x="485" y="21"/>
                </a:lnTo>
                <a:lnTo>
                  <a:pt x="487" y="24"/>
                </a:lnTo>
                <a:lnTo>
                  <a:pt x="488" y="27"/>
                </a:lnTo>
                <a:lnTo>
                  <a:pt x="490" y="30"/>
                </a:lnTo>
                <a:lnTo>
                  <a:pt x="491" y="33"/>
                </a:lnTo>
                <a:lnTo>
                  <a:pt x="493" y="37"/>
                </a:lnTo>
                <a:lnTo>
                  <a:pt x="494" y="40"/>
                </a:lnTo>
                <a:lnTo>
                  <a:pt x="496" y="44"/>
                </a:lnTo>
                <a:lnTo>
                  <a:pt x="497" y="48"/>
                </a:lnTo>
                <a:lnTo>
                  <a:pt x="499" y="52"/>
                </a:lnTo>
                <a:lnTo>
                  <a:pt x="500" y="56"/>
                </a:lnTo>
                <a:lnTo>
                  <a:pt x="502" y="60"/>
                </a:lnTo>
                <a:lnTo>
                  <a:pt x="503" y="64"/>
                </a:lnTo>
                <a:lnTo>
                  <a:pt x="505" y="69"/>
                </a:lnTo>
                <a:lnTo>
                  <a:pt x="507" y="73"/>
                </a:lnTo>
                <a:lnTo>
                  <a:pt x="508" y="78"/>
                </a:lnTo>
                <a:lnTo>
                  <a:pt x="510" y="83"/>
                </a:lnTo>
                <a:lnTo>
                  <a:pt x="511" y="88"/>
                </a:lnTo>
                <a:lnTo>
                  <a:pt x="513" y="93"/>
                </a:lnTo>
                <a:lnTo>
                  <a:pt x="515" y="98"/>
                </a:lnTo>
                <a:lnTo>
                  <a:pt x="516" y="103"/>
                </a:lnTo>
                <a:lnTo>
                  <a:pt x="518" y="108"/>
                </a:lnTo>
                <a:lnTo>
                  <a:pt x="519" y="114"/>
                </a:lnTo>
                <a:lnTo>
                  <a:pt x="521" y="119"/>
                </a:lnTo>
                <a:lnTo>
                  <a:pt x="522" y="125"/>
                </a:lnTo>
                <a:lnTo>
                  <a:pt x="524" y="130"/>
                </a:lnTo>
                <a:lnTo>
                  <a:pt x="525" y="136"/>
                </a:lnTo>
                <a:lnTo>
                  <a:pt x="527" y="142"/>
                </a:lnTo>
                <a:lnTo>
                  <a:pt x="528" y="148"/>
                </a:lnTo>
                <a:lnTo>
                  <a:pt x="530" y="153"/>
                </a:lnTo>
                <a:lnTo>
                  <a:pt x="531" y="159"/>
                </a:lnTo>
                <a:lnTo>
                  <a:pt x="533" y="165"/>
                </a:lnTo>
                <a:lnTo>
                  <a:pt x="534" y="171"/>
                </a:lnTo>
                <a:lnTo>
                  <a:pt x="536" y="177"/>
                </a:lnTo>
                <a:lnTo>
                  <a:pt x="537" y="183"/>
                </a:lnTo>
                <a:lnTo>
                  <a:pt x="539" y="189"/>
                </a:lnTo>
                <a:lnTo>
                  <a:pt x="541" y="195"/>
                </a:lnTo>
                <a:lnTo>
                  <a:pt x="542" y="201"/>
                </a:lnTo>
                <a:lnTo>
                  <a:pt x="544" y="208"/>
                </a:lnTo>
                <a:lnTo>
                  <a:pt x="545" y="214"/>
                </a:lnTo>
                <a:lnTo>
                  <a:pt x="547" y="220"/>
                </a:lnTo>
                <a:lnTo>
                  <a:pt x="548" y="226"/>
                </a:lnTo>
                <a:lnTo>
                  <a:pt x="550" y="232"/>
                </a:lnTo>
                <a:lnTo>
                  <a:pt x="552" y="238"/>
                </a:lnTo>
                <a:lnTo>
                  <a:pt x="553" y="244"/>
                </a:lnTo>
                <a:lnTo>
                  <a:pt x="555" y="250"/>
                </a:lnTo>
                <a:lnTo>
                  <a:pt x="556" y="256"/>
                </a:lnTo>
                <a:lnTo>
                  <a:pt x="558" y="263"/>
                </a:lnTo>
                <a:lnTo>
                  <a:pt x="559" y="269"/>
                </a:lnTo>
                <a:lnTo>
                  <a:pt x="561" y="275"/>
                </a:lnTo>
                <a:lnTo>
                  <a:pt x="562" y="281"/>
                </a:lnTo>
                <a:lnTo>
                  <a:pt x="563" y="287"/>
                </a:lnTo>
                <a:lnTo>
                  <a:pt x="565" y="293"/>
                </a:lnTo>
                <a:lnTo>
                  <a:pt x="567" y="299"/>
                </a:lnTo>
                <a:lnTo>
                  <a:pt x="568" y="305"/>
                </a:lnTo>
                <a:lnTo>
                  <a:pt x="570" y="311"/>
                </a:lnTo>
                <a:lnTo>
                  <a:pt x="571" y="317"/>
                </a:lnTo>
                <a:lnTo>
                  <a:pt x="573" y="323"/>
                </a:lnTo>
                <a:lnTo>
                  <a:pt x="575" y="329"/>
                </a:lnTo>
                <a:lnTo>
                  <a:pt x="576" y="334"/>
                </a:lnTo>
                <a:lnTo>
                  <a:pt x="578" y="340"/>
                </a:lnTo>
                <a:lnTo>
                  <a:pt x="579" y="346"/>
                </a:lnTo>
                <a:lnTo>
                  <a:pt x="581" y="352"/>
                </a:lnTo>
                <a:lnTo>
                  <a:pt x="582" y="358"/>
                </a:lnTo>
                <a:lnTo>
                  <a:pt x="584" y="363"/>
                </a:lnTo>
                <a:lnTo>
                  <a:pt x="585" y="369"/>
                </a:lnTo>
                <a:lnTo>
                  <a:pt x="587" y="375"/>
                </a:lnTo>
                <a:lnTo>
                  <a:pt x="588" y="380"/>
                </a:lnTo>
                <a:lnTo>
                  <a:pt x="590" y="386"/>
                </a:lnTo>
                <a:lnTo>
                  <a:pt x="591" y="391"/>
                </a:lnTo>
                <a:lnTo>
                  <a:pt x="593" y="396"/>
                </a:lnTo>
                <a:lnTo>
                  <a:pt x="594" y="402"/>
                </a:lnTo>
                <a:lnTo>
                  <a:pt x="596" y="407"/>
                </a:lnTo>
                <a:lnTo>
                  <a:pt x="597" y="413"/>
                </a:lnTo>
                <a:lnTo>
                  <a:pt x="599" y="418"/>
                </a:lnTo>
                <a:lnTo>
                  <a:pt x="601" y="423"/>
                </a:lnTo>
                <a:lnTo>
                  <a:pt x="602" y="428"/>
                </a:lnTo>
                <a:lnTo>
                  <a:pt x="604" y="433"/>
                </a:lnTo>
                <a:lnTo>
                  <a:pt x="605" y="438"/>
                </a:lnTo>
                <a:lnTo>
                  <a:pt x="607" y="444"/>
                </a:lnTo>
                <a:lnTo>
                  <a:pt x="608" y="449"/>
                </a:lnTo>
                <a:lnTo>
                  <a:pt x="610" y="453"/>
                </a:lnTo>
                <a:lnTo>
                  <a:pt x="612" y="458"/>
                </a:lnTo>
                <a:lnTo>
                  <a:pt x="613" y="463"/>
                </a:lnTo>
                <a:lnTo>
                  <a:pt x="615" y="468"/>
                </a:lnTo>
                <a:lnTo>
                  <a:pt x="616" y="473"/>
                </a:lnTo>
                <a:lnTo>
                  <a:pt x="618" y="477"/>
                </a:lnTo>
                <a:lnTo>
                  <a:pt x="619" y="482"/>
                </a:lnTo>
                <a:lnTo>
                  <a:pt x="621" y="486"/>
                </a:lnTo>
                <a:lnTo>
                  <a:pt x="622" y="491"/>
                </a:lnTo>
                <a:lnTo>
                  <a:pt x="624" y="496"/>
                </a:lnTo>
                <a:lnTo>
                  <a:pt x="625" y="500"/>
                </a:lnTo>
                <a:lnTo>
                  <a:pt x="627" y="504"/>
                </a:lnTo>
                <a:lnTo>
                  <a:pt x="628" y="509"/>
                </a:lnTo>
                <a:lnTo>
                  <a:pt x="630" y="513"/>
                </a:lnTo>
                <a:lnTo>
                  <a:pt x="631" y="517"/>
                </a:lnTo>
                <a:lnTo>
                  <a:pt x="633" y="522"/>
                </a:lnTo>
                <a:lnTo>
                  <a:pt x="635" y="526"/>
                </a:lnTo>
                <a:lnTo>
                  <a:pt x="636" y="530"/>
                </a:lnTo>
                <a:lnTo>
                  <a:pt x="638" y="534"/>
                </a:lnTo>
                <a:lnTo>
                  <a:pt x="639" y="538"/>
                </a:lnTo>
                <a:lnTo>
                  <a:pt x="641" y="542"/>
                </a:lnTo>
                <a:lnTo>
                  <a:pt x="642" y="546"/>
                </a:lnTo>
                <a:lnTo>
                  <a:pt x="644" y="550"/>
                </a:lnTo>
                <a:lnTo>
                  <a:pt x="645" y="554"/>
                </a:lnTo>
                <a:lnTo>
                  <a:pt x="647" y="558"/>
                </a:lnTo>
                <a:lnTo>
                  <a:pt x="648" y="562"/>
                </a:lnTo>
                <a:lnTo>
                  <a:pt x="650" y="565"/>
                </a:lnTo>
                <a:lnTo>
                  <a:pt x="651" y="569"/>
                </a:lnTo>
                <a:lnTo>
                  <a:pt x="653" y="573"/>
                </a:lnTo>
                <a:lnTo>
                  <a:pt x="654" y="576"/>
                </a:lnTo>
                <a:lnTo>
                  <a:pt x="656" y="580"/>
                </a:lnTo>
                <a:lnTo>
                  <a:pt x="657" y="584"/>
                </a:lnTo>
                <a:lnTo>
                  <a:pt x="659" y="587"/>
                </a:lnTo>
                <a:lnTo>
                  <a:pt x="661" y="590"/>
                </a:lnTo>
                <a:lnTo>
                  <a:pt x="662" y="594"/>
                </a:lnTo>
                <a:lnTo>
                  <a:pt x="664" y="597"/>
                </a:lnTo>
                <a:lnTo>
                  <a:pt x="665" y="601"/>
                </a:lnTo>
                <a:lnTo>
                  <a:pt x="667" y="604"/>
                </a:lnTo>
                <a:lnTo>
                  <a:pt x="668" y="607"/>
                </a:lnTo>
                <a:lnTo>
                  <a:pt x="670" y="610"/>
                </a:lnTo>
                <a:lnTo>
                  <a:pt x="672" y="614"/>
                </a:lnTo>
                <a:lnTo>
                  <a:pt x="673" y="617"/>
                </a:lnTo>
                <a:lnTo>
                  <a:pt x="675" y="620"/>
                </a:lnTo>
                <a:lnTo>
                  <a:pt x="676" y="623"/>
                </a:lnTo>
                <a:lnTo>
                  <a:pt x="678" y="626"/>
                </a:lnTo>
                <a:lnTo>
                  <a:pt x="679" y="629"/>
                </a:lnTo>
                <a:lnTo>
                  <a:pt x="681" y="632"/>
                </a:lnTo>
                <a:lnTo>
                  <a:pt x="682" y="635"/>
                </a:lnTo>
                <a:lnTo>
                  <a:pt x="684" y="638"/>
                </a:lnTo>
                <a:lnTo>
                  <a:pt x="685" y="641"/>
                </a:lnTo>
                <a:lnTo>
                  <a:pt x="687" y="643"/>
                </a:lnTo>
                <a:lnTo>
                  <a:pt x="688" y="646"/>
                </a:lnTo>
                <a:lnTo>
                  <a:pt x="690" y="649"/>
                </a:lnTo>
                <a:lnTo>
                  <a:pt x="691" y="652"/>
                </a:lnTo>
                <a:lnTo>
                  <a:pt x="693" y="654"/>
                </a:lnTo>
                <a:lnTo>
                  <a:pt x="695" y="657"/>
                </a:lnTo>
                <a:lnTo>
                  <a:pt x="696" y="660"/>
                </a:lnTo>
                <a:lnTo>
                  <a:pt x="698" y="662"/>
                </a:lnTo>
                <a:lnTo>
                  <a:pt x="699" y="665"/>
                </a:lnTo>
                <a:lnTo>
                  <a:pt x="701" y="668"/>
                </a:lnTo>
                <a:lnTo>
                  <a:pt x="702" y="670"/>
                </a:lnTo>
                <a:lnTo>
                  <a:pt x="704" y="672"/>
                </a:lnTo>
                <a:lnTo>
                  <a:pt x="706" y="675"/>
                </a:lnTo>
                <a:lnTo>
                  <a:pt x="707" y="677"/>
                </a:lnTo>
                <a:lnTo>
                  <a:pt x="708" y="680"/>
                </a:lnTo>
                <a:lnTo>
                  <a:pt x="710" y="682"/>
                </a:lnTo>
                <a:lnTo>
                  <a:pt x="711" y="684"/>
                </a:lnTo>
                <a:lnTo>
                  <a:pt x="713" y="687"/>
                </a:lnTo>
                <a:lnTo>
                  <a:pt x="714" y="689"/>
                </a:lnTo>
                <a:lnTo>
                  <a:pt x="716" y="691"/>
                </a:lnTo>
                <a:lnTo>
                  <a:pt x="717" y="694"/>
                </a:lnTo>
                <a:lnTo>
                  <a:pt x="719" y="696"/>
                </a:lnTo>
                <a:lnTo>
                  <a:pt x="721" y="698"/>
                </a:lnTo>
                <a:lnTo>
                  <a:pt x="722" y="700"/>
                </a:lnTo>
                <a:lnTo>
                  <a:pt x="724" y="702"/>
                </a:lnTo>
                <a:lnTo>
                  <a:pt x="725" y="704"/>
                </a:lnTo>
                <a:lnTo>
                  <a:pt x="727" y="706"/>
                </a:lnTo>
                <a:lnTo>
                  <a:pt x="728" y="708"/>
                </a:lnTo>
                <a:lnTo>
                  <a:pt x="730" y="710"/>
                </a:lnTo>
                <a:lnTo>
                  <a:pt x="732" y="712"/>
                </a:lnTo>
                <a:lnTo>
                  <a:pt x="733" y="714"/>
                </a:lnTo>
                <a:lnTo>
                  <a:pt x="735" y="716"/>
                </a:lnTo>
                <a:lnTo>
                  <a:pt x="736" y="719"/>
                </a:lnTo>
                <a:lnTo>
                  <a:pt x="738" y="721"/>
                </a:lnTo>
                <a:lnTo>
                  <a:pt x="739" y="722"/>
                </a:lnTo>
                <a:lnTo>
                  <a:pt x="741" y="724"/>
                </a:lnTo>
                <a:lnTo>
                  <a:pt x="742" y="726"/>
                </a:lnTo>
                <a:lnTo>
                  <a:pt x="744" y="728"/>
                </a:lnTo>
                <a:lnTo>
                  <a:pt x="745" y="730"/>
                </a:lnTo>
                <a:lnTo>
                  <a:pt x="747" y="732"/>
                </a:lnTo>
                <a:lnTo>
                  <a:pt x="748" y="733"/>
                </a:lnTo>
                <a:lnTo>
                  <a:pt x="750" y="735"/>
                </a:lnTo>
                <a:lnTo>
                  <a:pt x="751" y="737"/>
                </a:lnTo>
                <a:lnTo>
                  <a:pt x="753" y="738"/>
                </a:lnTo>
                <a:lnTo>
                  <a:pt x="755" y="740"/>
                </a:lnTo>
                <a:lnTo>
                  <a:pt x="756" y="742"/>
                </a:lnTo>
                <a:lnTo>
                  <a:pt x="758" y="743"/>
                </a:lnTo>
                <a:lnTo>
                  <a:pt x="759" y="745"/>
                </a:lnTo>
                <a:lnTo>
                  <a:pt x="761" y="747"/>
                </a:lnTo>
                <a:lnTo>
                  <a:pt x="762" y="748"/>
                </a:lnTo>
                <a:lnTo>
                  <a:pt x="764" y="750"/>
                </a:lnTo>
                <a:lnTo>
                  <a:pt x="766" y="752"/>
                </a:lnTo>
                <a:lnTo>
                  <a:pt x="767" y="753"/>
                </a:lnTo>
                <a:lnTo>
                  <a:pt x="769" y="755"/>
                </a:lnTo>
                <a:lnTo>
                  <a:pt x="770" y="756"/>
                </a:lnTo>
                <a:lnTo>
                  <a:pt x="772" y="758"/>
                </a:lnTo>
                <a:lnTo>
                  <a:pt x="773" y="759"/>
                </a:lnTo>
                <a:lnTo>
                  <a:pt x="775" y="761"/>
                </a:lnTo>
                <a:lnTo>
                  <a:pt x="776" y="762"/>
                </a:lnTo>
                <a:lnTo>
                  <a:pt x="778" y="763"/>
                </a:lnTo>
                <a:lnTo>
                  <a:pt x="779" y="765"/>
                </a:lnTo>
                <a:lnTo>
                  <a:pt x="781" y="766"/>
                </a:lnTo>
                <a:lnTo>
                  <a:pt x="782" y="768"/>
                </a:lnTo>
                <a:lnTo>
                  <a:pt x="784" y="769"/>
                </a:lnTo>
                <a:lnTo>
                  <a:pt x="785" y="770"/>
                </a:lnTo>
                <a:lnTo>
                  <a:pt x="787" y="772"/>
                </a:lnTo>
                <a:lnTo>
                  <a:pt x="788" y="773"/>
                </a:lnTo>
                <a:lnTo>
                  <a:pt x="790" y="774"/>
                </a:lnTo>
                <a:lnTo>
                  <a:pt x="792" y="776"/>
                </a:lnTo>
                <a:lnTo>
                  <a:pt x="793" y="777"/>
                </a:lnTo>
                <a:lnTo>
                  <a:pt x="795" y="778"/>
                </a:lnTo>
                <a:lnTo>
                  <a:pt x="796" y="780"/>
                </a:lnTo>
                <a:lnTo>
                  <a:pt x="798" y="781"/>
                </a:lnTo>
                <a:lnTo>
                  <a:pt x="799" y="782"/>
                </a:lnTo>
                <a:lnTo>
                  <a:pt x="801" y="783"/>
                </a:lnTo>
                <a:lnTo>
                  <a:pt x="802" y="785"/>
                </a:lnTo>
                <a:lnTo>
                  <a:pt x="804" y="786"/>
                </a:lnTo>
                <a:lnTo>
                  <a:pt x="805" y="787"/>
                </a:lnTo>
                <a:lnTo>
                  <a:pt x="807" y="788"/>
                </a:lnTo>
                <a:lnTo>
                  <a:pt x="808" y="789"/>
                </a:lnTo>
                <a:lnTo>
                  <a:pt x="810" y="790"/>
                </a:lnTo>
                <a:lnTo>
                  <a:pt x="811" y="792"/>
                </a:lnTo>
                <a:lnTo>
                  <a:pt x="813" y="793"/>
                </a:lnTo>
                <a:lnTo>
                  <a:pt x="815" y="794"/>
                </a:lnTo>
                <a:lnTo>
                  <a:pt x="816" y="795"/>
                </a:lnTo>
                <a:lnTo>
                  <a:pt x="818" y="796"/>
                </a:lnTo>
                <a:lnTo>
                  <a:pt x="819" y="797"/>
                </a:lnTo>
                <a:lnTo>
                  <a:pt x="821" y="798"/>
                </a:lnTo>
                <a:lnTo>
                  <a:pt x="822" y="799"/>
                </a:lnTo>
                <a:lnTo>
                  <a:pt x="824" y="800"/>
                </a:lnTo>
                <a:lnTo>
                  <a:pt x="826" y="801"/>
                </a:lnTo>
                <a:lnTo>
                  <a:pt x="827" y="802"/>
                </a:lnTo>
                <a:lnTo>
                  <a:pt x="829" y="803"/>
                </a:lnTo>
                <a:lnTo>
                  <a:pt x="830" y="804"/>
                </a:lnTo>
                <a:lnTo>
                  <a:pt x="832" y="805"/>
                </a:lnTo>
                <a:lnTo>
                  <a:pt x="833" y="806"/>
                </a:lnTo>
                <a:lnTo>
                  <a:pt x="835" y="807"/>
                </a:lnTo>
                <a:lnTo>
                  <a:pt x="836" y="808"/>
                </a:lnTo>
                <a:lnTo>
                  <a:pt x="838" y="809"/>
                </a:lnTo>
                <a:lnTo>
                  <a:pt x="839" y="810"/>
                </a:lnTo>
                <a:lnTo>
                  <a:pt x="841" y="811"/>
                </a:lnTo>
                <a:lnTo>
                  <a:pt x="842" y="812"/>
                </a:lnTo>
                <a:lnTo>
                  <a:pt x="844" y="813"/>
                </a:lnTo>
                <a:lnTo>
                  <a:pt x="845" y="814"/>
                </a:lnTo>
                <a:lnTo>
                  <a:pt x="847" y="815"/>
                </a:lnTo>
                <a:lnTo>
                  <a:pt x="848" y="816"/>
                </a:lnTo>
                <a:lnTo>
                  <a:pt x="850" y="816"/>
                </a:lnTo>
                <a:lnTo>
                  <a:pt x="852" y="818"/>
                </a:lnTo>
                <a:lnTo>
                  <a:pt x="853" y="818"/>
                </a:lnTo>
                <a:lnTo>
                  <a:pt x="855" y="819"/>
                </a:lnTo>
                <a:lnTo>
                  <a:pt x="856" y="820"/>
                </a:lnTo>
                <a:lnTo>
                  <a:pt x="858" y="821"/>
                </a:lnTo>
                <a:lnTo>
                  <a:pt x="859" y="822"/>
                </a:lnTo>
                <a:lnTo>
                  <a:pt x="861" y="823"/>
                </a:lnTo>
                <a:lnTo>
                  <a:pt x="862" y="823"/>
                </a:lnTo>
                <a:lnTo>
                  <a:pt x="864" y="824"/>
                </a:lnTo>
                <a:lnTo>
                  <a:pt x="865" y="825"/>
                </a:lnTo>
                <a:lnTo>
                  <a:pt x="867" y="826"/>
                </a:lnTo>
                <a:lnTo>
                  <a:pt x="868" y="827"/>
                </a:lnTo>
                <a:lnTo>
                  <a:pt x="870" y="827"/>
                </a:lnTo>
                <a:lnTo>
                  <a:pt x="871" y="828"/>
                </a:lnTo>
                <a:lnTo>
                  <a:pt x="873" y="829"/>
                </a:lnTo>
                <a:lnTo>
                  <a:pt x="875" y="829"/>
                </a:lnTo>
                <a:lnTo>
                  <a:pt x="876" y="830"/>
                </a:lnTo>
                <a:lnTo>
                  <a:pt x="878" y="831"/>
                </a:lnTo>
                <a:lnTo>
                  <a:pt x="879" y="832"/>
                </a:lnTo>
                <a:lnTo>
                  <a:pt x="881" y="833"/>
                </a:lnTo>
                <a:lnTo>
                  <a:pt x="882" y="834"/>
                </a:lnTo>
                <a:lnTo>
                  <a:pt x="884" y="834"/>
                </a:lnTo>
                <a:lnTo>
                  <a:pt x="886" y="835"/>
                </a:lnTo>
                <a:lnTo>
                  <a:pt x="887" y="836"/>
                </a:lnTo>
                <a:lnTo>
                  <a:pt x="889" y="836"/>
                </a:lnTo>
                <a:lnTo>
                  <a:pt x="890" y="837"/>
                </a:lnTo>
                <a:lnTo>
                  <a:pt x="892" y="838"/>
                </a:lnTo>
                <a:lnTo>
                  <a:pt x="893" y="838"/>
                </a:lnTo>
                <a:lnTo>
                  <a:pt x="895" y="839"/>
                </a:lnTo>
                <a:lnTo>
                  <a:pt x="896" y="840"/>
                </a:lnTo>
                <a:lnTo>
                  <a:pt x="898" y="840"/>
                </a:lnTo>
                <a:lnTo>
                  <a:pt x="899" y="841"/>
                </a:lnTo>
                <a:lnTo>
                  <a:pt x="901" y="842"/>
                </a:lnTo>
                <a:lnTo>
                  <a:pt x="902" y="842"/>
                </a:lnTo>
                <a:lnTo>
                  <a:pt x="904" y="843"/>
                </a:lnTo>
                <a:lnTo>
                  <a:pt x="905" y="843"/>
                </a:lnTo>
                <a:lnTo>
                  <a:pt x="907" y="844"/>
                </a:lnTo>
                <a:lnTo>
                  <a:pt x="908" y="845"/>
                </a:lnTo>
                <a:lnTo>
                  <a:pt x="910" y="845"/>
                </a:lnTo>
                <a:lnTo>
                  <a:pt x="912" y="846"/>
                </a:lnTo>
                <a:lnTo>
                  <a:pt x="913" y="847"/>
                </a:lnTo>
                <a:lnTo>
                  <a:pt x="915" y="847"/>
                </a:lnTo>
                <a:lnTo>
                  <a:pt x="916" y="848"/>
                </a:lnTo>
                <a:lnTo>
                  <a:pt x="918" y="848"/>
                </a:lnTo>
                <a:lnTo>
                  <a:pt x="920" y="849"/>
                </a:lnTo>
                <a:lnTo>
                  <a:pt x="921" y="849"/>
                </a:lnTo>
                <a:lnTo>
                  <a:pt x="923" y="850"/>
                </a:lnTo>
                <a:lnTo>
                  <a:pt x="924" y="851"/>
                </a:lnTo>
              </a:path>
            </a:pathLst>
          </a:custGeom>
          <a:noFill/>
          <a:ln w="12700" cap="rnd">
            <a:solidFill>
              <a:srgbClr val="CC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Freeform 4"/>
          <p:cNvSpPr>
            <a:spLocks/>
          </p:cNvSpPr>
          <p:nvPr/>
        </p:nvSpPr>
        <p:spPr bwMode="auto">
          <a:xfrm rot="-2879041">
            <a:off x="2205038" y="3071812"/>
            <a:ext cx="871538" cy="544513"/>
          </a:xfrm>
          <a:custGeom>
            <a:avLst/>
            <a:gdLst>
              <a:gd name="T0" fmla="*/ 2147483647 w 1777"/>
              <a:gd name="T1" fmla="*/ 2147483647 h 808"/>
              <a:gd name="T2" fmla="*/ 2147483647 w 1777"/>
              <a:gd name="T3" fmla="*/ 2147483647 h 808"/>
              <a:gd name="T4" fmla="*/ 2147483647 w 1777"/>
              <a:gd name="T5" fmla="*/ 2147483647 h 808"/>
              <a:gd name="T6" fmla="*/ 2147483647 w 1777"/>
              <a:gd name="T7" fmla="*/ 2147483647 h 808"/>
              <a:gd name="T8" fmla="*/ 2147483647 w 1777"/>
              <a:gd name="T9" fmla="*/ 2147483647 h 808"/>
              <a:gd name="T10" fmla="*/ 2147483647 w 1777"/>
              <a:gd name="T11" fmla="*/ 2147483647 h 808"/>
              <a:gd name="T12" fmla="*/ 2147483647 w 1777"/>
              <a:gd name="T13" fmla="*/ 2147483647 h 808"/>
              <a:gd name="T14" fmla="*/ 2147483647 w 1777"/>
              <a:gd name="T15" fmla="*/ 2147483647 h 808"/>
              <a:gd name="T16" fmla="*/ 2147483647 w 1777"/>
              <a:gd name="T17" fmla="*/ 2147483647 h 808"/>
              <a:gd name="T18" fmla="*/ 2147483647 w 1777"/>
              <a:gd name="T19" fmla="*/ 2147483647 h 808"/>
              <a:gd name="T20" fmla="*/ 2147483647 w 1777"/>
              <a:gd name="T21" fmla="*/ 2147483647 h 808"/>
              <a:gd name="T22" fmla="*/ 2147483647 w 1777"/>
              <a:gd name="T23" fmla="*/ 2147483647 h 808"/>
              <a:gd name="T24" fmla="*/ 2147483647 w 1777"/>
              <a:gd name="T25" fmla="*/ 2147483647 h 808"/>
              <a:gd name="T26" fmla="*/ 2147483647 w 1777"/>
              <a:gd name="T27" fmla="*/ 2147483647 h 808"/>
              <a:gd name="T28" fmla="*/ 2147483647 w 1777"/>
              <a:gd name="T29" fmla="*/ 2147483647 h 808"/>
              <a:gd name="T30" fmla="*/ 2147483647 w 1777"/>
              <a:gd name="T31" fmla="*/ 2147483647 h 808"/>
              <a:gd name="T32" fmla="*/ 2147483647 w 1777"/>
              <a:gd name="T33" fmla="*/ 2147483647 h 808"/>
              <a:gd name="T34" fmla="*/ 2147483647 w 1777"/>
              <a:gd name="T35" fmla="*/ 2147483647 h 808"/>
              <a:gd name="T36" fmla="*/ 2147483647 w 1777"/>
              <a:gd name="T37" fmla="*/ 2147483647 h 808"/>
              <a:gd name="T38" fmla="*/ 2147483647 w 1777"/>
              <a:gd name="T39" fmla="*/ 2147483647 h 808"/>
              <a:gd name="T40" fmla="*/ 2147483647 w 1777"/>
              <a:gd name="T41" fmla="*/ 2147483647 h 808"/>
              <a:gd name="T42" fmla="*/ 2147483647 w 1777"/>
              <a:gd name="T43" fmla="*/ 2147483647 h 808"/>
              <a:gd name="T44" fmla="*/ 2147483647 w 1777"/>
              <a:gd name="T45" fmla="*/ 2147483647 h 808"/>
              <a:gd name="T46" fmla="*/ 2147483647 w 1777"/>
              <a:gd name="T47" fmla="*/ 2147483647 h 808"/>
              <a:gd name="T48" fmla="*/ 2147483647 w 1777"/>
              <a:gd name="T49" fmla="*/ 2147483647 h 808"/>
              <a:gd name="T50" fmla="*/ 2147483647 w 1777"/>
              <a:gd name="T51" fmla="*/ 2147483647 h 808"/>
              <a:gd name="T52" fmla="*/ 2147483647 w 1777"/>
              <a:gd name="T53" fmla="*/ 2147483647 h 808"/>
              <a:gd name="T54" fmla="*/ 2147483647 w 1777"/>
              <a:gd name="T55" fmla="*/ 2147483647 h 808"/>
              <a:gd name="T56" fmla="*/ 2147483647 w 1777"/>
              <a:gd name="T57" fmla="*/ 2147483647 h 808"/>
              <a:gd name="T58" fmla="*/ 2147483647 w 1777"/>
              <a:gd name="T59" fmla="*/ 2147483647 h 808"/>
              <a:gd name="T60" fmla="*/ 2147483647 w 1777"/>
              <a:gd name="T61" fmla="*/ 2147483647 h 808"/>
              <a:gd name="T62" fmla="*/ 2147483647 w 1777"/>
              <a:gd name="T63" fmla="*/ 2147483647 h 808"/>
              <a:gd name="T64" fmla="*/ 2147483647 w 1777"/>
              <a:gd name="T65" fmla="*/ 2147483647 h 808"/>
              <a:gd name="T66" fmla="*/ 2147483647 w 1777"/>
              <a:gd name="T67" fmla="*/ 2147483647 h 808"/>
              <a:gd name="T68" fmla="*/ 2147483647 w 1777"/>
              <a:gd name="T69" fmla="*/ 2147483647 h 808"/>
              <a:gd name="T70" fmla="*/ 2147483647 w 1777"/>
              <a:gd name="T71" fmla="*/ 2147483647 h 808"/>
              <a:gd name="T72" fmla="*/ 2147483647 w 1777"/>
              <a:gd name="T73" fmla="*/ 2147483647 h 808"/>
              <a:gd name="T74" fmla="*/ 2147483647 w 1777"/>
              <a:gd name="T75" fmla="*/ 2147483647 h 808"/>
              <a:gd name="T76" fmla="*/ 2147483647 w 1777"/>
              <a:gd name="T77" fmla="*/ 2147483647 h 808"/>
              <a:gd name="T78" fmla="*/ 2147483647 w 1777"/>
              <a:gd name="T79" fmla="*/ 2147483647 h 808"/>
              <a:gd name="T80" fmla="*/ 2147483647 w 1777"/>
              <a:gd name="T81" fmla="*/ 2147483647 h 808"/>
              <a:gd name="T82" fmla="*/ 2147483647 w 1777"/>
              <a:gd name="T83" fmla="*/ 2147483647 h 808"/>
              <a:gd name="T84" fmla="*/ 2147483647 w 1777"/>
              <a:gd name="T85" fmla="*/ 2147483647 h 808"/>
              <a:gd name="T86" fmla="*/ 2147483647 w 1777"/>
              <a:gd name="T87" fmla="*/ 2147483647 h 808"/>
              <a:gd name="T88" fmla="*/ 2147483647 w 1777"/>
              <a:gd name="T89" fmla="*/ 2147483647 h 808"/>
              <a:gd name="T90" fmla="*/ 2147483647 w 1777"/>
              <a:gd name="T91" fmla="*/ 2147483647 h 808"/>
              <a:gd name="T92" fmla="*/ 2147483647 w 1777"/>
              <a:gd name="T93" fmla="*/ 2147483647 h 808"/>
              <a:gd name="T94" fmla="*/ 2147483647 w 1777"/>
              <a:gd name="T95" fmla="*/ 2147483647 h 808"/>
              <a:gd name="T96" fmla="*/ 2147483647 w 1777"/>
              <a:gd name="T97" fmla="*/ 2147483647 h 808"/>
              <a:gd name="T98" fmla="*/ 2147483647 w 1777"/>
              <a:gd name="T99" fmla="*/ 2147483647 h 808"/>
              <a:gd name="T100" fmla="*/ 2147483647 w 1777"/>
              <a:gd name="T101" fmla="*/ 2147483647 h 808"/>
              <a:gd name="T102" fmla="*/ 2147483647 w 1777"/>
              <a:gd name="T103" fmla="*/ 2147483647 h 808"/>
              <a:gd name="T104" fmla="*/ 2147483647 w 1777"/>
              <a:gd name="T105" fmla="*/ 2147483647 h 808"/>
              <a:gd name="T106" fmla="*/ 2147483647 w 1777"/>
              <a:gd name="T107" fmla="*/ 2147483647 h 808"/>
              <a:gd name="T108" fmla="*/ 2147483647 w 1777"/>
              <a:gd name="T109" fmla="*/ 2147483647 h 808"/>
              <a:gd name="T110" fmla="*/ 2147483647 w 1777"/>
              <a:gd name="T111" fmla="*/ 2147483647 h 808"/>
              <a:gd name="T112" fmla="*/ 2147483647 w 1777"/>
              <a:gd name="T113" fmla="*/ 2147483647 h 808"/>
              <a:gd name="T114" fmla="*/ 2147483647 w 1777"/>
              <a:gd name="T115" fmla="*/ 2147483647 h 808"/>
              <a:gd name="T116" fmla="*/ 2147483647 w 1777"/>
              <a:gd name="T117" fmla="*/ 2147483647 h 808"/>
              <a:gd name="T118" fmla="*/ 2147483647 w 1777"/>
              <a:gd name="T119" fmla="*/ 2147483647 h 8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77"/>
              <a:gd name="T181" fmla="*/ 0 h 808"/>
              <a:gd name="T182" fmla="*/ 1777 w 1777"/>
              <a:gd name="T183" fmla="*/ 808 h 8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77" h="808">
                <a:moveTo>
                  <a:pt x="0" y="787"/>
                </a:moveTo>
                <a:lnTo>
                  <a:pt x="5" y="786"/>
                </a:lnTo>
                <a:lnTo>
                  <a:pt x="11" y="784"/>
                </a:lnTo>
                <a:lnTo>
                  <a:pt x="17" y="782"/>
                </a:lnTo>
                <a:lnTo>
                  <a:pt x="23" y="781"/>
                </a:lnTo>
                <a:lnTo>
                  <a:pt x="30" y="779"/>
                </a:lnTo>
                <a:lnTo>
                  <a:pt x="35" y="777"/>
                </a:lnTo>
                <a:lnTo>
                  <a:pt x="41" y="776"/>
                </a:lnTo>
                <a:lnTo>
                  <a:pt x="47" y="773"/>
                </a:lnTo>
                <a:lnTo>
                  <a:pt x="52" y="772"/>
                </a:lnTo>
                <a:lnTo>
                  <a:pt x="58" y="770"/>
                </a:lnTo>
                <a:lnTo>
                  <a:pt x="64" y="768"/>
                </a:lnTo>
                <a:lnTo>
                  <a:pt x="71" y="766"/>
                </a:lnTo>
                <a:lnTo>
                  <a:pt x="77" y="764"/>
                </a:lnTo>
                <a:lnTo>
                  <a:pt x="82" y="762"/>
                </a:lnTo>
                <a:lnTo>
                  <a:pt x="88" y="760"/>
                </a:lnTo>
                <a:lnTo>
                  <a:pt x="94" y="758"/>
                </a:lnTo>
                <a:lnTo>
                  <a:pt x="100" y="756"/>
                </a:lnTo>
                <a:lnTo>
                  <a:pt x="106" y="753"/>
                </a:lnTo>
                <a:lnTo>
                  <a:pt x="112" y="752"/>
                </a:lnTo>
                <a:lnTo>
                  <a:pt x="118" y="749"/>
                </a:lnTo>
                <a:lnTo>
                  <a:pt x="124" y="746"/>
                </a:lnTo>
                <a:lnTo>
                  <a:pt x="130" y="744"/>
                </a:lnTo>
                <a:lnTo>
                  <a:pt x="135" y="742"/>
                </a:lnTo>
                <a:lnTo>
                  <a:pt x="141" y="739"/>
                </a:lnTo>
                <a:lnTo>
                  <a:pt x="147" y="737"/>
                </a:lnTo>
                <a:lnTo>
                  <a:pt x="153" y="735"/>
                </a:lnTo>
                <a:lnTo>
                  <a:pt x="160" y="732"/>
                </a:lnTo>
                <a:lnTo>
                  <a:pt x="165" y="729"/>
                </a:lnTo>
                <a:lnTo>
                  <a:pt x="171" y="727"/>
                </a:lnTo>
                <a:lnTo>
                  <a:pt x="177" y="724"/>
                </a:lnTo>
                <a:lnTo>
                  <a:pt x="183" y="721"/>
                </a:lnTo>
                <a:lnTo>
                  <a:pt x="189" y="719"/>
                </a:lnTo>
                <a:lnTo>
                  <a:pt x="194" y="716"/>
                </a:lnTo>
                <a:lnTo>
                  <a:pt x="201" y="713"/>
                </a:lnTo>
                <a:lnTo>
                  <a:pt x="207" y="710"/>
                </a:lnTo>
                <a:lnTo>
                  <a:pt x="213" y="707"/>
                </a:lnTo>
                <a:lnTo>
                  <a:pt x="218" y="704"/>
                </a:lnTo>
                <a:lnTo>
                  <a:pt x="224" y="701"/>
                </a:lnTo>
                <a:lnTo>
                  <a:pt x="230" y="699"/>
                </a:lnTo>
                <a:lnTo>
                  <a:pt x="236" y="696"/>
                </a:lnTo>
                <a:lnTo>
                  <a:pt x="242" y="693"/>
                </a:lnTo>
                <a:lnTo>
                  <a:pt x="248" y="690"/>
                </a:lnTo>
                <a:lnTo>
                  <a:pt x="254" y="686"/>
                </a:lnTo>
                <a:lnTo>
                  <a:pt x="260" y="683"/>
                </a:lnTo>
                <a:lnTo>
                  <a:pt x="266" y="680"/>
                </a:lnTo>
                <a:lnTo>
                  <a:pt x="272" y="677"/>
                </a:lnTo>
                <a:lnTo>
                  <a:pt x="277" y="674"/>
                </a:lnTo>
                <a:lnTo>
                  <a:pt x="283" y="671"/>
                </a:lnTo>
                <a:lnTo>
                  <a:pt x="290" y="667"/>
                </a:lnTo>
                <a:lnTo>
                  <a:pt x="296" y="664"/>
                </a:lnTo>
                <a:lnTo>
                  <a:pt x="301" y="661"/>
                </a:lnTo>
                <a:lnTo>
                  <a:pt x="307" y="658"/>
                </a:lnTo>
                <a:lnTo>
                  <a:pt x="313" y="654"/>
                </a:lnTo>
                <a:lnTo>
                  <a:pt x="319" y="650"/>
                </a:lnTo>
                <a:lnTo>
                  <a:pt x="325" y="647"/>
                </a:lnTo>
                <a:lnTo>
                  <a:pt x="331" y="644"/>
                </a:lnTo>
                <a:lnTo>
                  <a:pt x="337" y="641"/>
                </a:lnTo>
                <a:lnTo>
                  <a:pt x="343" y="637"/>
                </a:lnTo>
                <a:lnTo>
                  <a:pt x="349" y="633"/>
                </a:lnTo>
                <a:lnTo>
                  <a:pt x="354" y="630"/>
                </a:lnTo>
                <a:lnTo>
                  <a:pt x="360" y="626"/>
                </a:lnTo>
                <a:lnTo>
                  <a:pt x="366" y="623"/>
                </a:lnTo>
                <a:lnTo>
                  <a:pt x="372" y="619"/>
                </a:lnTo>
                <a:lnTo>
                  <a:pt x="378" y="616"/>
                </a:lnTo>
                <a:lnTo>
                  <a:pt x="384" y="612"/>
                </a:lnTo>
                <a:lnTo>
                  <a:pt x="390" y="608"/>
                </a:lnTo>
                <a:lnTo>
                  <a:pt x="396" y="605"/>
                </a:lnTo>
                <a:lnTo>
                  <a:pt x="402" y="601"/>
                </a:lnTo>
                <a:lnTo>
                  <a:pt x="408" y="597"/>
                </a:lnTo>
                <a:lnTo>
                  <a:pt x="414" y="594"/>
                </a:lnTo>
                <a:lnTo>
                  <a:pt x="420" y="590"/>
                </a:lnTo>
                <a:lnTo>
                  <a:pt x="426" y="587"/>
                </a:lnTo>
                <a:lnTo>
                  <a:pt x="432" y="583"/>
                </a:lnTo>
                <a:lnTo>
                  <a:pt x="437" y="579"/>
                </a:lnTo>
                <a:lnTo>
                  <a:pt x="443" y="576"/>
                </a:lnTo>
                <a:lnTo>
                  <a:pt x="449" y="572"/>
                </a:lnTo>
                <a:lnTo>
                  <a:pt x="455" y="568"/>
                </a:lnTo>
                <a:lnTo>
                  <a:pt x="461" y="565"/>
                </a:lnTo>
                <a:lnTo>
                  <a:pt x="467" y="561"/>
                </a:lnTo>
                <a:lnTo>
                  <a:pt x="473" y="558"/>
                </a:lnTo>
                <a:lnTo>
                  <a:pt x="479" y="554"/>
                </a:lnTo>
                <a:lnTo>
                  <a:pt x="485" y="551"/>
                </a:lnTo>
                <a:lnTo>
                  <a:pt x="491" y="547"/>
                </a:lnTo>
                <a:lnTo>
                  <a:pt x="497" y="544"/>
                </a:lnTo>
                <a:lnTo>
                  <a:pt x="502" y="540"/>
                </a:lnTo>
                <a:lnTo>
                  <a:pt x="508" y="537"/>
                </a:lnTo>
                <a:lnTo>
                  <a:pt x="515" y="533"/>
                </a:lnTo>
                <a:lnTo>
                  <a:pt x="520" y="530"/>
                </a:lnTo>
                <a:lnTo>
                  <a:pt x="526" y="526"/>
                </a:lnTo>
                <a:lnTo>
                  <a:pt x="532" y="523"/>
                </a:lnTo>
                <a:lnTo>
                  <a:pt x="538" y="519"/>
                </a:lnTo>
                <a:lnTo>
                  <a:pt x="544" y="516"/>
                </a:lnTo>
                <a:lnTo>
                  <a:pt x="550" y="512"/>
                </a:lnTo>
                <a:lnTo>
                  <a:pt x="556" y="509"/>
                </a:lnTo>
                <a:lnTo>
                  <a:pt x="562" y="506"/>
                </a:lnTo>
                <a:lnTo>
                  <a:pt x="568" y="503"/>
                </a:lnTo>
                <a:lnTo>
                  <a:pt x="574" y="499"/>
                </a:lnTo>
                <a:lnTo>
                  <a:pt x="580" y="497"/>
                </a:lnTo>
                <a:lnTo>
                  <a:pt x="585" y="494"/>
                </a:lnTo>
                <a:lnTo>
                  <a:pt x="591" y="490"/>
                </a:lnTo>
                <a:lnTo>
                  <a:pt x="597" y="487"/>
                </a:lnTo>
                <a:lnTo>
                  <a:pt x="603" y="484"/>
                </a:lnTo>
                <a:lnTo>
                  <a:pt x="609" y="481"/>
                </a:lnTo>
                <a:lnTo>
                  <a:pt x="615" y="478"/>
                </a:lnTo>
                <a:lnTo>
                  <a:pt x="621" y="476"/>
                </a:lnTo>
                <a:lnTo>
                  <a:pt x="627" y="473"/>
                </a:lnTo>
                <a:lnTo>
                  <a:pt x="633" y="470"/>
                </a:lnTo>
                <a:lnTo>
                  <a:pt x="639" y="467"/>
                </a:lnTo>
                <a:lnTo>
                  <a:pt x="645" y="464"/>
                </a:lnTo>
                <a:lnTo>
                  <a:pt x="651" y="462"/>
                </a:lnTo>
                <a:lnTo>
                  <a:pt x="657" y="459"/>
                </a:lnTo>
                <a:lnTo>
                  <a:pt x="662" y="457"/>
                </a:lnTo>
                <a:lnTo>
                  <a:pt x="668" y="455"/>
                </a:lnTo>
                <a:lnTo>
                  <a:pt x="674" y="452"/>
                </a:lnTo>
                <a:lnTo>
                  <a:pt x="680" y="450"/>
                </a:lnTo>
                <a:lnTo>
                  <a:pt x="686" y="447"/>
                </a:lnTo>
                <a:lnTo>
                  <a:pt x="692" y="445"/>
                </a:lnTo>
                <a:lnTo>
                  <a:pt x="698" y="443"/>
                </a:lnTo>
                <a:lnTo>
                  <a:pt x="704" y="441"/>
                </a:lnTo>
                <a:lnTo>
                  <a:pt x="710" y="439"/>
                </a:lnTo>
                <a:lnTo>
                  <a:pt x="716" y="436"/>
                </a:lnTo>
                <a:lnTo>
                  <a:pt x="722" y="434"/>
                </a:lnTo>
                <a:lnTo>
                  <a:pt x="727" y="432"/>
                </a:lnTo>
                <a:lnTo>
                  <a:pt x="734" y="430"/>
                </a:lnTo>
                <a:lnTo>
                  <a:pt x="740" y="428"/>
                </a:lnTo>
                <a:lnTo>
                  <a:pt x="745" y="426"/>
                </a:lnTo>
                <a:lnTo>
                  <a:pt x="751" y="424"/>
                </a:lnTo>
                <a:lnTo>
                  <a:pt x="757" y="422"/>
                </a:lnTo>
                <a:lnTo>
                  <a:pt x="763" y="419"/>
                </a:lnTo>
                <a:lnTo>
                  <a:pt x="769" y="417"/>
                </a:lnTo>
                <a:lnTo>
                  <a:pt x="775" y="415"/>
                </a:lnTo>
                <a:lnTo>
                  <a:pt x="781" y="412"/>
                </a:lnTo>
                <a:lnTo>
                  <a:pt x="787" y="408"/>
                </a:lnTo>
                <a:lnTo>
                  <a:pt x="793" y="403"/>
                </a:lnTo>
                <a:lnTo>
                  <a:pt x="799" y="398"/>
                </a:lnTo>
                <a:lnTo>
                  <a:pt x="805" y="390"/>
                </a:lnTo>
                <a:lnTo>
                  <a:pt x="810" y="378"/>
                </a:lnTo>
                <a:lnTo>
                  <a:pt x="816" y="361"/>
                </a:lnTo>
                <a:lnTo>
                  <a:pt x="822" y="333"/>
                </a:lnTo>
                <a:lnTo>
                  <a:pt x="828" y="284"/>
                </a:lnTo>
                <a:lnTo>
                  <a:pt x="834" y="199"/>
                </a:lnTo>
                <a:lnTo>
                  <a:pt x="840" y="69"/>
                </a:lnTo>
                <a:lnTo>
                  <a:pt x="846" y="0"/>
                </a:lnTo>
                <a:lnTo>
                  <a:pt x="852" y="96"/>
                </a:lnTo>
                <a:lnTo>
                  <a:pt x="857" y="220"/>
                </a:lnTo>
                <a:lnTo>
                  <a:pt x="863" y="296"/>
                </a:lnTo>
                <a:lnTo>
                  <a:pt x="870" y="340"/>
                </a:lnTo>
                <a:lnTo>
                  <a:pt x="876" y="365"/>
                </a:lnTo>
                <a:lnTo>
                  <a:pt x="882" y="381"/>
                </a:lnTo>
                <a:lnTo>
                  <a:pt x="888" y="391"/>
                </a:lnTo>
                <a:lnTo>
                  <a:pt x="893" y="399"/>
                </a:lnTo>
                <a:lnTo>
                  <a:pt x="899" y="404"/>
                </a:lnTo>
                <a:lnTo>
                  <a:pt x="905" y="409"/>
                </a:lnTo>
                <a:lnTo>
                  <a:pt x="911" y="412"/>
                </a:lnTo>
                <a:lnTo>
                  <a:pt x="917" y="415"/>
                </a:lnTo>
                <a:lnTo>
                  <a:pt x="923" y="418"/>
                </a:lnTo>
                <a:lnTo>
                  <a:pt x="929" y="420"/>
                </a:lnTo>
                <a:lnTo>
                  <a:pt x="935" y="423"/>
                </a:lnTo>
                <a:lnTo>
                  <a:pt x="940" y="425"/>
                </a:lnTo>
                <a:lnTo>
                  <a:pt x="946" y="427"/>
                </a:lnTo>
                <a:lnTo>
                  <a:pt x="952" y="429"/>
                </a:lnTo>
                <a:lnTo>
                  <a:pt x="959" y="431"/>
                </a:lnTo>
                <a:lnTo>
                  <a:pt x="965" y="433"/>
                </a:lnTo>
                <a:lnTo>
                  <a:pt x="970" y="435"/>
                </a:lnTo>
                <a:lnTo>
                  <a:pt x="976" y="437"/>
                </a:lnTo>
                <a:lnTo>
                  <a:pt x="982" y="439"/>
                </a:lnTo>
                <a:lnTo>
                  <a:pt x="988" y="441"/>
                </a:lnTo>
                <a:lnTo>
                  <a:pt x="994" y="443"/>
                </a:lnTo>
                <a:lnTo>
                  <a:pt x="1000" y="446"/>
                </a:lnTo>
                <a:lnTo>
                  <a:pt x="1006" y="448"/>
                </a:lnTo>
                <a:lnTo>
                  <a:pt x="1012" y="450"/>
                </a:lnTo>
                <a:lnTo>
                  <a:pt x="1018" y="453"/>
                </a:lnTo>
                <a:lnTo>
                  <a:pt x="1023" y="455"/>
                </a:lnTo>
                <a:lnTo>
                  <a:pt x="1029" y="457"/>
                </a:lnTo>
                <a:lnTo>
                  <a:pt x="1035" y="460"/>
                </a:lnTo>
                <a:lnTo>
                  <a:pt x="1041" y="462"/>
                </a:lnTo>
                <a:lnTo>
                  <a:pt x="1048" y="465"/>
                </a:lnTo>
                <a:lnTo>
                  <a:pt x="1053" y="468"/>
                </a:lnTo>
                <a:lnTo>
                  <a:pt x="1059" y="470"/>
                </a:lnTo>
                <a:lnTo>
                  <a:pt x="1065" y="473"/>
                </a:lnTo>
                <a:lnTo>
                  <a:pt x="1071" y="476"/>
                </a:lnTo>
                <a:lnTo>
                  <a:pt x="1077" y="479"/>
                </a:lnTo>
                <a:lnTo>
                  <a:pt x="1082" y="482"/>
                </a:lnTo>
                <a:lnTo>
                  <a:pt x="1089" y="485"/>
                </a:lnTo>
                <a:lnTo>
                  <a:pt x="1095" y="488"/>
                </a:lnTo>
                <a:lnTo>
                  <a:pt x="1101" y="491"/>
                </a:lnTo>
                <a:lnTo>
                  <a:pt x="1106" y="494"/>
                </a:lnTo>
                <a:lnTo>
                  <a:pt x="1112" y="497"/>
                </a:lnTo>
                <a:lnTo>
                  <a:pt x="1118" y="500"/>
                </a:lnTo>
                <a:lnTo>
                  <a:pt x="1124" y="503"/>
                </a:lnTo>
                <a:lnTo>
                  <a:pt x="1130" y="506"/>
                </a:lnTo>
                <a:lnTo>
                  <a:pt x="1136" y="510"/>
                </a:lnTo>
                <a:lnTo>
                  <a:pt x="1142" y="513"/>
                </a:lnTo>
                <a:lnTo>
                  <a:pt x="1148" y="516"/>
                </a:lnTo>
                <a:lnTo>
                  <a:pt x="1154" y="520"/>
                </a:lnTo>
                <a:lnTo>
                  <a:pt x="1160" y="523"/>
                </a:lnTo>
                <a:lnTo>
                  <a:pt x="1165" y="527"/>
                </a:lnTo>
                <a:lnTo>
                  <a:pt x="1171" y="530"/>
                </a:lnTo>
                <a:lnTo>
                  <a:pt x="1178" y="534"/>
                </a:lnTo>
                <a:lnTo>
                  <a:pt x="1184" y="537"/>
                </a:lnTo>
                <a:lnTo>
                  <a:pt x="1189" y="541"/>
                </a:lnTo>
                <a:lnTo>
                  <a:pt x="1195" y="544"/>
                </a:lnTo>
                <a:lnTo>
                  <a:pt x="1201" y="548"/>
                </a:lnTo>
                <a:lnTo>
                  <a:pt x="1207" y="551"/>
                </a:lnTo>
                <a:lnTo>
                  <a:pt x="1213" y="555"/>
                </a:lnTo>
                <a:lnTo>
                  <a:pt x="1219" y="558"/>
                </a:lnTo>
                <a:lnTo>
                  <a:pt x="1225" y="562"/>
                </a:lnTo>
                <a:lnTo>
                  <a:pt x="1231" y="565"/>
                </a:lnTo>
                <a:lnTo>
                  <a:pt x="1237" y="569"/>
                </a:lnTo>
                <a:lnTo>
                  <a:pt x="1242" y="573"/>
                </a:lnTo>
                <a:lnTo>
                  <a:pt x="1248" y="577"/>
                </a:lnTo>
                <a:lnTo>
                  <a:pt x="1254" y="580"/>
                </a:lnTo>
                <a:lnTo>
                  <a:pt x="1260" y="584"/>
                </a:lnTo>
                <a:lnTo>
                  <a:pt x="1266" y="587"/>
                </a:lnTo>
                <a:lnTo>
                  <a:pt x="1272" y="591"/>
                </a:lnTo>
                <a:lnTo>
                  <a:pt x="1278" y="595"/>
                </a:lnTo>
                <a:lnTo>
                  <a:pt x="1284" y="598"/>
                </a:lnTo>
                <a:lnTo>
                  <a:pt x="1290" y="602"/>
                </a:lnTo>
                <a:lnTo>
                  <a:pt x="1296" y="605"/>
                </a:lnTo>
                <a:lnTo>
                  <a:pt x="1302" y="609"/>
                </a:lnTo>
                <a:lnTo>
                  <a:pt x="1308" y="613"/>
                </a:lnTo>
                <a:lnTo>
                  <a:pt x="1314" y="616"/>
                </a:lnTo>
                <a:lnTo>
                  <a:pt x="1320" y="620"/>
                </a:lnTo>
                <a:lnTo>
                  <a:pt x="1325" y="623"/>
                </a:lnTo>
                <a:lnTo>
                  <a:pt x="1331" y="627"/>
                </a:lnTo>
                <a:lnTo>
                  <a:pt x="1337" y="630"/>
                </a:lnTo>
                <a:lnTo>
                  <a:pt x="1343" y="634"/>
                </a:lnTo>
                <a:lnTo>
                  <a:pt x="1349" y="637"/>
                </a:lnTo>
                <a:lnTo>
                  <a:pt x="1355" y="641"/>
                </a:lnTo>
                <a:lnTo>
                  <a:pt x="1361" y="644"/>
                </a:lnTo>
                <a:lnTo>
                  <a:pt x="1367" y="648"/>
                </a:lnTo>
                <a:lnTo>
                  <a:pt x="1373" y="651"/>
                </a:lnTo>
                <a:lnTo>
                  <a:pt x="1379" y="655"/>
                </a:lnTo>
                <a:lnTo>
                  <a:pt x="1385" y="658"/>
                </a:lnTo>
                <a:lnTo>
                  <a:pt x="1390" y="661"/>
                </a:lnTo>
                <a:lnTo>
                  <a:pt x="1396" y="665"/>
                </a:lnTo>
                <a:lnTo>
                  <a:pt x="1403" y="668"/>
                </a:lnTo>
                <a:lnTo>
                  <a:pt x="1408" y="671"/>
                </a:lnTo>
                <a:lnTo>
                  <a:pt x="1414" y="674"/>
                </a:lnTo>
                <a:lnTo>
                  <a:pt x="1420" y="677"/>
                </a:lnTo>
                <a:lnTo>
                  <a:pt x="1426" y="681"/>
                </a:lnTo>
                <a:lnTo>
                  <a:pt x="1432" y="684"/>
                </a:lnTo>
                <a:lnTo>
                  <a:pt x="1438" y="687"/>
                </a:lnTo>
                <a:lnTo>
                  <a:pt x="1444" y="690"/>
                </a:lnTo>
                <a:lnTo>
                  <a:pt x="1450" y="693"/>
                </a:lnTo>
                <a:lnTo>
                  <a:pt x="1456" y="696"/>
                </a:lnTo>
                <a:lnTo>
                  <a:pt x="1462" y="699"/>
                </a:lnTo>
                <a:lnTo>
                  <a:pt x="1468" y="702"/>
                </a:lnTo>
                <a:lnTo>
                  <a:pt x="1473" y="705"/>
                </a:lnTo>
                <a:lnTo>
                  <a:pt x="1479" y="708"/>
                </a:lnTo>
                <a:lnTo>
                  <a:pt x="1485" y="711"/>
                </a:lnTo>
                <a:lnTo>
                  <a:pt x="1491" y="714"/>
                </a:lnTo>
                <a:lnTo>
                  <a:pt x="1497" y="716"/>
                </a:lnTo>
                <a:lnTo>
                  <a:pt x="1503" y="719"/>
                </a:lnTo>
                <a:lnTo>
                  <a:pt x="1509" y="722"/>
                </a:lnTo>
                <a:lnTo>
                  <a:pt x="1515" y="725"/>
                </a:lnTo>
                <a:lnTo>
                  <a:pt x="1521" y="727"/>
                </a:lnTo>
                <a:lnTo>
                  <a:pt x="1527" y="730"/>
                </a:lnTo>
                <a:lnTo>
                  <a:pt x="1533" y="732"/>
                </a:lnTo>
                <a:lnTo>
                  <a:pt x="1539" y="735"/>
                </a:lnTo>
                <a:lnTo>
                  <a:pt x="1545" y="738"/>
                </a:lnTo>
                <a:lnTo>
                  <a:pt x="1550" y="740"/>
                </a:lnTo>
                <a:lnTo>
                  <a:pt x="1556" y="742"/>
                </a:lnTo>
                <a:lnTo>
                  <a:pt x="1562" y="745"/>
                </a:lnTo>
                <a:lnTo>
                  <a:pt x="1568" y="747"/>
                </a:lnTo>
                <a:lnTo>
                  <a:pt x="1574" y="749"/>
                </a:lnTo>
                <a:lnTo>
                  <a:pt x="1580" y="752"/>
                </a:lnTo>
                <a:lnTo>
                  <a:pt x="1586" y="754"/>
                </a:lnTo>
                <a:lnTo>
                  <a:pt x="1592" y="756"/>
                </a:lnTo>
                <a:lnTo>
                  <a:pt x="1598" y="758"/>
                </a:lnTo>
                <a:lnTo>
                  <a:pt x="1604" y="760"/>
                </a:lnTo>
                <a:lnTo>
                  <a:pt x="1610" y="762"/>
                </a:lnTo>
                <a:lnTo>
                  <a:pt x="1615" y="764"/>
                </a:lnTo>
                <a:lnTo>
                  <a:pt x="1622" y="766"/>
                </a:lnTo>
                <a:lnTo>
                  <a:pt x="1628" y="768"/>
                </a:lnTo>
                <a:lnTo>
                  <a:pt x="1633" y="770"/>
                </a:lnTo>
                <a:lnTo>
                  <a:pt x="1639" y="772"/>
                </a:lnTo>
                <a:lnTo>
                  <a:pt x="1645" y="774"/>
                </a:lnTo>
                <a:lnTo>
                  <a:pt x="1651" y="776"/>
                </a:lnTo>
                <a:lnTo>
                  <a:pt x="1657" y="778"/>
                </a:lnTo>
                <a:lnTo>
                  <a:pt x="1663" y="780"/>
                </a:lnTo>
                <a:lnTo>
                  <a:pt x="1669" y="781"/>
                </a:lnTo>
                <a:lnTo>
                  <a:pt x="1675" y="783"/>
                </a:lnTo>
                <a:lnTo>
                  <a:pt x="1681" y="784"/>
                </a:lnTo>
                <a:lnTo>
                  <a:pt x="1687" y="786"/>
                </a:lnTo>
                <a:lnTo>
                  <a:pt x="1693" y="788"/>
                </a:lnTo>
                <a:lnTo>
                  <a:pt x="1698" y="789"/>
                </a:lnTo>
                <a:lnTo>
                  <a:pt x="1704" y="791"/>
                </a:lnTo>
                <a:lnTo>
                  <a:pt x="1710" y="792"/>
                </a:lnTo>
                <a:lnTo>
                  <a:pt x="1716" y="794"/>
                </a:lnTo>
                <a:lnTo>
                  <a:pt x="1722" y="795"/>
                </a:lnTo>
                <a:lnTo>
                  <a:pt x="1728" y="797"/>
                </a:lnTo>
                <a:lnTo>
                  <a:pt x="1734" y="798"/>
                </a:lnTo>
                <a:lnTo>
                  <a:pt x="1740" y="799"/>
                </a:lnTo>
                <a:lnTo>
                  <a:pt x="1745" y="800"/>
                </a:lnTo>
                <a:lnTo>
                  <a:pt x="1751" y="802"/>
                </a:lnTo>
                <a:lnTo>
                  <a:pt x="1758" y="803"/>
                </a:lnTo>
                <a:lnTo>
                  <a:pt x="1764" y="804"/>
                </a:lnTo>
                <a:lnTo>
                  <a:pt x="1770" y="805"/>
                </a:lnTo>
                <a:lnTo>
                  <a:pt x="1776" y="807"/>
                </a:lnTo>
              </a:path>
            </a:pathLst>
          </a:custGeom>
          <a:noFill/>
          <a:ln w="12700" cap="rnd">
            <a:solidFill>
              <a:srgbClr val="CC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5"/>
          <p:cNvSpPr>
            <a:spLocks/>
          </p:cNvSpPr>
          <p:nvPr/>
        </p:nvSpPr>
        <p:spPr bwMode="auto">
          <a:xfrm rot="-2936044">
            <a:off x="3793332" y="3240881"/>
            <a:ext cx="38100" cy="261937"/>
          </a:xfrm>
          <a:custGeom>
            <a:avLst/>
            <a:gdLst>
              <a:gd name="T0" fmla="*/ 978902 w 925"/>
              <a:gd name="T1" fmla="*/ 2147483647 h 852"/>
              <a:gd name="T2" fmla="*/ 2096942 w 925"/>
              <a:gd name="T3" fmla="*/ 2147483647 h 852"/>
              <a:gd name="T4" fmla="*/ 3145412 w 925"/>
              <a:gd name="T5" fmla="*/ 2147483647 h 852"/>
              <a:gd name="T6" fmla="*/ 4192153 w 925"/>
              <a:gd name="T7" fmla="*/ 2147483647 h 852"/>
              <a:gd name="T8" fmla="*/ 5310193 w 925"/>
              <a:gd name="T9" fmla="*/ 2147483647 h 852"/>
              <a:gd name="T10" fmla="*/ 6358663 w 925"/>
              <a:gd name="T11" fmla="*/ 2147483647 h 852"/>
              <a:gd name="T12" fmla="*/ 7407134 w 925"/>
              <a:gd name="T13" fmla="*/ 2147483647 h 852"/>
              <a:gd name="T14" fmla="*/ 8525174 w 925"/>
              <a:gd name="T15" fmla="*/ 2147483647 h 852"/>
              <a:gd name="T16" fmla="*/ 9573644 w 925"/>
              <a:gd name="T17" fmla="*/ 2147483647 h 852"/>
              <a:gd name="T18" fmla="*/ 10691643 w 925"/>
              <a:gd name="T19" fmla="*/ 2147483647 h 852"/>
              <a:gd name="T20" fmla="*/ 11740113 w 925"/>
              <a:gd name="T21" fmla="*/ 2147483647 h 852"/>
              <a:gd name="T22" fmla="*/ 12858153 w 925"/>
              <a:gd name="T23" fmla="*/ 2147483647 h 852"/>
              <a:gd name="T24" fmla="*/ 13906624 w 925"/>
              <a:gd name="T25" fmla="*/ 2147483647 h 852"/>
              <a:gd name="T26" fmla="*/ 14953406 w 925"/>
              <a:gd name="T27" fmla="*/ 2147483647 h 852"/>
              <a:gd name="T28" fmla="*/ 16073093 w 925"/>
              <a:gd name="T29" fmla="*/ 2147483647 h 852"/>
              <a:gd name="T30" fmla="*/ 17119875 w 925"/>
              <a:gd name="T31" fmla="*/ 2147483647 h 852"/>
              <a:gd name="T32" fmla="*/ 18168345 w 925"/>
              <a:gd name="T33" fmla="*/ 2147483647 h 852"/>
              <a:gd name="T34" fmla="*/ 19286385 w 925"/>
              <a:gd name="T35" fmla="*/ 2147483647 h 852"/>
              <a:gd name="T36" fmla="*/ 20334856 w 925"/>
              <a:gd name="T37" fmla="*/ 2147483647 h 852"/>
              <a:gd name="T38" fmla="*/ 21452854 w 925"/>
              <a:gd name="T39" fmla="*/ 2147483647 h 852"/>
              <a:gd name="T40" fmla="*/ 22501325 w 925"/>
              <a:gd name="T41" fmla="*/ 2147483647 h 852"/>
              <a:gd name="T42" fmla="*/ 23619364 w 925"/>
              <a:gd name="T43" fmla="*/ 2147483647 h 852"/>
              <a:gd name="T44" fmla="*/ 24667835 w 925"/>
              <a:gd name="T45" fmla="*/ 2147483647 h 852"/>
              <a:gd name="T46" fmla="*/ 25716306 w 925"/>
              <a:gd name="T47" fmla="*/ 2147483647 h 852"/>
              <a:gd name="T48" fmla="*/ 26834304 w 925"/>
              <a:gd name="T49" fmla="*/ 2147483647 h 852"/>
              <a:gd name="T50" fmla="*/ 27881086 w 925"/>
              <a:gd name="T51" fmla="*/ 2147483647 h 852"/>
              <a:gd name="T52" fmla="*/ 28929557 w 925"/>
              <a:gd name="T53" fmla="*/ 2147483647 h 852"/>
              <a:gd name="T54" fmla="*/ 30047596 w 925"/>
              <a:gd name="T55" fmla="*/ 1162382330 h 852"/>
              <a:gd name="T56" fmla="*/ 31096067 w 925"/>
              <a:gd name="T57" fmla="*/ 319659983 h 852"/>
              <a:gd name="T58" fmla="*/ 32214065 w 925"/>
              <a:gd name="T59" fmla="*/ 0 h 852"/>
              <a:gd name="T60" fmla="*/ 33262536 w 925"/>
              <a:gd name="T61" fmla="*/ 232514281 h 852"/>
              <a:gd name="T62" fmla="*/ 34311006 w 925"/>
              <a:gd name="T63" fmla="*/ 958884950 h 852"/>
              <a:gd name="T64" fmla="*/ 35429046 w 925"/>
              <a:gd name="T65" fmla="*/ 2121267280 h 852"/>
              <a:gd name="T66" fmla="*/ 36477517 w 925"/>
              <a:gd name="T67" fmla="*/ 2147483647 h 852"/>
              <a:gd name="T68" fmla="*/ 37525987 w 925"/>
              <a:gd name="T69" fmla="*/ 2147483647 h 852"/>
              <a:gd name="T70" fmla="*/ 38643986 w 925"/>
              <a:gd name="T71" fmla="*/ 2147483647 h 852"/>
              <a:gd name="T72" fmla="*/ 39690768 w 925"/>
              <a:gd name="T73" fmla="*/ 2147483647 h 852"/>
              <a:gd name="T74" fmla="*/ 40808807 w 925"/>
              <a:gd name="T75" fmla="*/ 2147483647 h 852"/>
              <a:gd name="T76" fmla="*/ 41857278 w 925"/>
              <a:gd name="T77" fmla="*/ 2147483647 h 852"/>
              <a:gd name="T78" fmla="*/ 42975276 w 925"/>
              <a:gd name="T79" fmla="*/ 2147483647 h 852"/>
              <a:gd name="T80" fmla="*/ 44023747 w 925"/>
              <a:gd name="T81" fmla="*/ 2147483647 h 852"/>
              <a:gd name="T82" fmla="*/ 45072218 w 925"/>
              <a:gd name="T83" fmla="*/ 2147483647 h 852"/>
              <a:gd name="T84" fmla="*/ 46190257 w 925"/>
              <a:gd name="T85" fmla="*/ 2147483647 h 852"/>
              <a:gd name="T86" fmla="*/ 47238728 w 925"/>
              <a:gd name="T87" fmla="*/ 2147483647 h 852"/>
              <a:gd name="T88" fmla="*/ 48287199 w 925"/>
              <a:gd name="T89" fmla="*/ 2147483647 h 852"/>
              <a:gd name="T90" fmla="*/ 49405197 w 925"/>
              <a:gd name="T91" fmla="*/ 2147483647 h 852"/>
              <a:gd name="T92" fmla="*/ 50453668 w 925"/>
              <a:gd name="T93" fmla="*/ 2147483647 h 852"/>
              <a:gd name="T94" fmla="*/ 51571707 w 925"/>
              <a:gd name="T95" fmla="*/ 2147483647 h 852"/>
              <a:gd name="T96" fmla="*/ 52618489 w 925"/>
              <a:gd name="T97" fmla="*/ 2147483647 h 852"/>
              <a:gd name="T98" fmla="*/ 53736487 w 925"/>
              <a:gd name="T99" fmla="*/ 2147483647 h 852"/>
              <a:gd name="T100" fmla="*/ 54784958 w 925"/>
              <a:gd name="T101" fmla="*/ 2147483647 h 852"/>
              <a:gd name="T102" fmla="*/ 55833429 w 925"/>
              <a:gd name="T103" fmla="*/ 2147483647 h 852"/>
              <a:gd name="T104" fmla="*/ 56951468 w 925"/>
              <a:gd name="T105" fmla="*/ 2147483647 h 852"/>
              <a:gd name="T106" fmla="*/ 57999939 w 925"/>
              <a:gd name="T107" fmla="*/ 2147483647 h 852"/>
              <a:gd name="T108" fmla="*/ 59048410 w 925"/>
              <a:gd name="T109" fmla="*/ 2147483647 h 852"/>
              <a:gd name="T110" fmla="*/ 60166408 w 925"/>
              <a:gd name="T111" fmla="*/ 2147483647 h 852"/>
              <a:gd name="T112" fmla="*/ 61214879 w 925"/>
              <a:gd name="T113" fmla="*/ 2147483647 h 852"/>
              <a:gd name="T114" fmla="*/ 62332918 w 925"/>
              <a:gd name="T115" fmla="*/ 2147483647 h 852"/>
              <a:gd name="T116" fmla="*/ 63381389 w 925"/>
              <a:gd name="T117" fmla="*/ 2147483647 h 852"/>
              <a:gd name="T118" fmla="*/ 64499428 w 925"/>
              <a:gd name="T119" fmla="*/ 2147483647 h 8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25"/>
              <a:gd name="T181" fmla="*/ 0 h 852"/>
              <a:gd name="T182" fmla="*/ 925 w 925"/>
              <a:gd name="T183" fmla="*/ 852 h 8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25" h="852">
                <a:moveTo>
                  <a:pt x="0" y="851"/>
                </a:moveTo>
                <a:lnTo>
                  <a:pt x="2" y="850"/>
                </a:lnTo>
                <a:lnTo>
                  <a:pt x="3" y="849"/>
                </a:lnTo>
                <a:lnTo>
                  <a:pt x="5" y="849"/>
                </a:lnTo>
                <a:lnTo>
                  <a:pt x="6" y="848"/>
                </a:lnTo>
                <a:lnTo>
                  <a:pt x="8" y="848"/>
                </a:lnTo>
                <a:lnTo>
                  <a:pt x="9" y="847"/>
                </a:lnTo>
                <a:lnTo>
                  <a:pt x="11" y="847"/>
                </a:lnTo>
                <a:lnTo>
                  <a:pt x="12" y="846"/>
                </a:lnTo>
                <a:lnTo>
                  <a:pt x="14" y="845"/>
                </a:lnTo>
                <a:lnTo>
                  <a:pt x="16" y="845"/>
                </a:lnTo>
                <a:lnTo>
                  <a:pt x="17" y="844"/>
                </a:lnTo>
                <a:lnTo>
                  <a:pt x="19" y="843"/>
                </a:lnTo>
                <a:lnTo>
                  <a:pt x="20" y="843"/>
                </a:lnTo>
                <a:lnTo>
                  <a:pt x="22" y="842"/>
                </a:lnTo>
                <a:lnTo>
                  <a:pt x="24" y="842"/>
                </a:lnTo>
                <a:lnTo>
                  <a:pt x="25" y="841"/>
                </a:lnTo>
                <a:lnTo>
                  <a:pt x="27" y="840"/>
                </a:lnTo>
                <a:lnTo>
                  <a:pt x="28" y="840"/>
                </a:lnTo>
                <a:lnTo>
                  <a:pt x="30" y="839"/>
                </a:lnTo>
                <a:lnTo>
                  <a:pt x="31" y="838"/>
                </a:lnTo>
                <a:lnTo>
                  <a:pt x="33" y="838"/>
                </a:lnTo>
                <a:lnTo>
                  <a:pt x="34" y="837"/>
                </a:lnTo>
                <a:lnTo>
                  <a:pt x="36" y="836"/>
                </a:lnTo>
                <a:lnTo>
                  <a:pt x="37" y="836"/>
                </a:lnTo>
                <a:lnTo>
                  <a:pt x="39" y="835"/>
                </a:lnTo>
                <a:lnTo>
                  <a:pt x="40" y="834"/>
                </a:lnTo>
                <a:lnTo>
                  <a:pt x="42" y="834"/>
                </a:lnTo>
                <a:lnTo>
                  <a:pt x="43" y="833"/>
                </a:lnTo>
                <a:lnTo>
                  <a:pt x="45" y="832"/>
                </a:lnTo>
                <a:lnTo>
                  <a:pt x="46" y="831"/>
                </a:lnTo>
                <a:lnTo>
                  <a:pt x="48" y="830"/>
                </a:lnTo>
                <a:lnTo>
                  <a:pt x="50" y="829"/>
                </a:lnTo>
                <a:lnTo>
                  <a:pt x="51" y="829"/>
                </a:lnTo>
                <a:lnTo>
                  <a:pt x="53" y="828"/>
                </a:lnTo>
                <a:lnTo>
                  <a:pt x="54" y="827"/>
                </a:lnTo>
                <a:lnTo>
                  <a:pt x="56" y="827"/>
                </a:lnTo>
                <a:lnTo>
                  <a:pt x="57" y="826"/>
                </a:lnTo>
                <a:lnTo>
                  <a:pt x="59" y="825"/>
                </a:lnTo>
                <a:lnTo>
                  <a:pt x="60" y="824"/>
                </a:lnTo>
                <a:lnTo>
                  <a:pt x="62" y="823"/>
                </a:lnTo>
                <a:lnTo>
                  <a:pt x="63" y="823"/>
                </a:lnTo>
                <a:lnTo>
                  <a:pt x="65" y="822"/>
                </a:lnTo>
                <a:lnTo>
                  <a:pt x="66" y="821"/>
                </a:lnTo>
                <a:lnTo>
                  <a:pt x="68" y="820"/>
                </a:lnTo>
                <a:lnTo>
                  <a:pt x="69" y="819"/>
                </a:lnTo>
                <a:lnTo>
                  <a:pt x="71" y="818"/>
                </a:lnTo>
                <a:lnTo>
                  <a:pt x="72" y="818"/>
                </a:lnTo>
                <a:lnTo>
                  <a:pt x="74" y="816"/>
                </a:lnTo>
                <a:lnTo>
                  <a:pt x="76" y="816"/>
                </a:lnTo>
                <a:lnTo>
                  <a:pt x="77" y="815"/>
                </a:lnTo>
                <a:lnTo>
                  <a:pt x="79" y="814"/>
                </a:lnTo>
                <a:lnTo>
                  <a:pt x="80" y="813"/>
                </a:lnTo>
                <a:lnTo>
                  <a:pt x="82" y="812"/>
                </a:lnTo>
                <a:lnTo>
                  <a:pt x="84" y="811"/>
                </a:lnTo>
                <a:lnTo>
                  <a:pt x="85" y="810"/>
                </a:lnTo>
                <a:lnTo>
                  <a:pt x="87" y="809"/>
                </a:lnTo>
                <a:lnTo>
                  <a:pt x="88" y="808"/>
                </a:lnTo>
                <a:lnTo>
                  <a:pt x="90" y="807"/>
                </a:lnTo>
                <a:lnTo>
                  <a:pt x="91" y="806"/>
                </a:lnTo>
                <a:lnTo>
                  <a:pt x="93" y="805"/>
                </a:lnTo>
                <a:lnTo>
                  <a:pt x="94" y="804"/>
                </a:lnTo>
                <a:lnTo>
                  <a:pt x="96" y="803"/>
                </a:lnTo>
                <a:lnTo>
                  <a:pt x="97" y="802"/>
                </a:lnTo>
                <a:lnTo>
                  <a:pt x="99" y="801"/>
                </a:lnTo>
                <a:lnTo>
                  <a:pt x="100" y="800"/>
                </a:lnTo>
                <a:lnTo>
                  <a:pt x="102" y="799"/>
                </a:lnTo>
                <a:lnTo>
                  <a:pt x="103" y="798"/>
                </a:lnTo>
                <a:lnTo>
                  <a:pt x="105" y="797"/>
                </a:lnTo>
                <a:lnTo>
                  <a:pt x="106" y="796"/>
                </a:lnTo>
                <a:lnTo>
                  <a:pt x="108" y="795"/>
                </a:lnTo>
                <a:lnTo>
                  <a:pt x="110" y="794"/>
                </a:lnTo>
                <a:lnTo>
                  <a:pt x="111" y="793"/>
                </a:lnTo>
                <a:lnTo>
                  <a:pt x="113" y="792"/>
                </a:lnTo>
                <a:lnTo>
                  <a:pt x="114" y="790"/>
                </a:lnTo>
                <a:lnTo>
                  <a:pt x="116" y="789"/>
                </a:lnTo>
                <a:lnTo>
                  <a:pt x="117" y="788"/>
                </a:lnTo>
                <a:lnTo>
                  <a:pt x="119" y="787"/>
                </a:lnTo>
                <a:lnTo>
                  <a:pt x="121" y="786"/>
                </a:lnTo>
                <a:lnTo>
                  <a:pt x="122" y="785"/>
                </a:lnTo>
                <a:lnTo>
                  <a:pt x="124" y="783"/>
                </a:lnTo>
                <a:lnTo>
                  <a:pt x="125" y="782"/>
                </a:lnTo>
                <a:lnTo>
                  <a:pt x="126" y="781"/>
                </a:lnTo>
                <a:lnTo>
                  <a:pt x="128" y="780"/>
                </a:lnTo>
                <a:lnTo>
                  <a:pt x="129" y="778"/>
                </a:lnTo>
                <a:lnTo>
                  <a:pt x="131" y="777"/>
                </a:lnTo>
                <a:lnTo>
                  <a:pt x="132" y="776"/>
                </a:lnTo>
                <a:lnTo>
                  <a:pt x="134" y="774"/>
                </a:lnTo>
                <a:lnTo>
                  <a:pt x="136" y="773"/>
                </a:lnTo>
                <a:lnTo>
                  <a:pt x="137" y="772"/>
                </a:lnTo>
                <a:lnTo>
                  <a:pt x="139" y="770"/>
                </a:lnTo>
                <a:lnTo>
                  <a:pt x="140" y="769"/>
                </a:lnTo>
                <a:lnTo>
                  <a:pt x="142" y="768"/>
                </a:lnTo>
                <a:lnTo>
                  <a:pt x="144" y="766"/>
                </a:lnTo>
                <a:lnTo>
                  <a:pt x="145" y="765"/>
                </a:lnTo>
                <a:lnTo>
                  <a:pt x="147" y="763"/>
                </a:lnTo>
                <a:lnTo>
                  <a:pt x="148" y="762"/>
                </a:lnTo>
                <a:lnTo>
                  <a:pt x="150" y="761"/>
                </a:lnTo>
                <a:lnTo>
                  <a:pt x="151" y="759"/>
                </a:lnTo>
                <a:lnTo>
                  <a:pt x="153" y="758"/>
                </a:lnTo>
                <a:lnTo>
                  <a:pt x="154" y="756"/>
                </a:lnTo>
                <a:lnTo>
                  <a:pt x="156" y="755"/>
                </a:lnTo>
                <a:lnTo>
                  <a:pt x="157" y="753"/>
                </a:lnTo>
                <a:lnTo>
                  <a:pt x="159" y="752"/>
                </a:lnTo>
                <a:lnTo>
                  <a:pt x="160" y="750"/>
                </a:lnTo>
                <a:lnTo>
                  <a:pt x="162" y="748"/>
                </a:lnTo>
                <a:lnTo>
                  <a:pt x="163" y="747"/>
                </a:lnTo>
                <a:lnTo>
                  <a:pt x="165" y="745"/>
                </a:lnTo>
                <a:lnTo>
                  <a:pt x="166" y="743"/>
                </a:lnTo>
                <a:lnTo>
                  <a:pt x="168" y="742"/>
                </a:lnTo>
                <a:lnTo>
                  <a:pt x="170" y="740"/>
                </a:lnTo>
                <a:lnTo>
                  <a:pt x="171" y="738"/>
                </a:lnTo>
                <a:lnTo>
                  <a:pt x="173" y="737"/>
                </a:lnTo>
                <a:lnTo>
                  <a:pt x="174" y="735"/>
                </a:lnTo>
                <a:lnTo>
                  <a:pt x="176" y="733"/>
                </a:lnTo>
                <a:lnTo>
                  <a:pt x="177" y="732"/>
                </a:lnTo>
                <a:lnTo>
                  <a:pt x="179" y="730"/>
                </a:lnTo>
                <a:lnTo>
                  <a:pt x="181" y="728"/>
                </a:lnTo>
                <a:lnTo>
                  <a:pt x="182" y="726"/>
                </a:lnTo>
                <a:lnTo>
                  <a:pt x="184" y="724"/>
                </a:lnTo>
                <a:lnTo>
                  <a:pt x="185" y="722"/>
                </a:lnTo>
                <a:lnTo>
                  <a:pt x="187" y="721"/>
                </a:lnTo>
                <a:lnTo>
                  <a:pt x="188" y="719"/>
                </a:lnTo>
                <a:lnTo>
                  <a:pt x="190" y="716"/>
                </a:lnTo>
                <a:lnTo>
                  <a:pt x="191" y="714"/>
                </a:lnTo>
                <a:lnTo>
                  <a:pt x="193" y="712"/>
                </a:lnTo>
                <a:lnTo>
                  <a:pt x="194" y="710"/>
                </a:lnTo>
                <a:lnTo>
                  <a:pt x="196" y="708"/>
                </a:lnTo>
                <a:lnTo>
                  <a:pt x="197" y="706"/>
                </a:lnTo>
                <a:lnTo>
                  <a:pt x="199" y="704"/>
                </a:lnTo>
                <a:lnTo>
                  <a:pt x="200" y="702"/>
                </a:lnTo>
                <a:lnTo>
                  <a:pt x="202" y="700"/>
                </a:lnTo>
                <a:lnTo>
                  <a:pt x="204" y="698"/>
                </a:lnTo>
                <a:lnTo>
                  <a:pt x="205" y="696"/>
                </a:lnTo>
                <a:lnTo>
                  <a:pt x="207" y="694"/>
                </a:lnTo>
                <a:lnTo>
                  <a:pt x="208" y="691"/>
                </a:lnTo>
                <a:lnTo>
                  <a:pt x="210" y="689"/>
                </a:lnTo>
                <a:lnTo>
                  <a:pt x="211" y="687"/>
                </a:lnTo>
                <a:lnTo>
                  <a:pt x="213" y="684"/>
                </a:lnTo>
                <a:lnTo>
                  <a:pt x="214" y="682"/>
                </a:lnTo>
                <a:lnTo>
                  <a:pt x="216" y="680"/>
                </a:lnTo>
                <a:lnTo>
                  <a:pt x="217" y="677"/>
                </a:lnTo>
                <a:lnTo>
                  <a:pt x="219" y="675"/>
                </a:lnTo>
                <a:lnTo>
                  <a:pt x="220" y="672"/>
                </a:lnTo>
                <a:lnTo>
                  <a:pt x="222" y="670"/>
                </a:lnTo>
                <a:lnTo>
                  <a:pt x="223" y="668"/>
                </a:lnTo>
                <a:lnTo>
                  <a:pt x="225" y="665"/>
                </a:lnTo>
                <a:lnTo>
                  <a:pt x="226" y="662"/>
                </a:lnTo>
                <a:lnTo>
                  <a:pt x="228" y="660"/>
                </a:lnTo>
                <a:lnTo>
                  <a:pt x="230" y="657"/>
                </a:lnTo>
                <a:lnTo>
                  <a:pt x="231" y="654"/>
                </a:lnTo>
                <a:lnTo>
                  <a:pt x="233" y="652"/>
                </a:lnTo>
                <a:lnTo>
                  <a:pt x="234" y="649"/>
                </a:lnTo>
                <a:lnTo>
                  <a:pt x="236" y="646"/>
                </a:lnTo>
                <a:lnTo>
                  <a:pt x="237" y="643"/>
                </a:lnTo>
                <a:lnTo>
                  <a:pt x="239" y="641"/>
                </a:lnTo>
                <a:lnTo>
                  <a:pt x="241" y="638"/>
                </a:lnTo>
                <a:lnTo>
                  <a:pt x="242" y="635"/>
                </a:lnTo>
                <a:lnTo>
                  <a:pt x="244" y="632"/>
                </a:lnTo>
                <a:lnTo>
                  <a:pt x="245" y="629"/>
                </a:lnTo>
                <a:lnTo>
                  <a:pt x="247" y="626"/>
                </a:lnTo>
                <a:lnTo>
                  <a:pt x="248" y="623"/>
                </a:lnTo>
                <a:lnTo>
                  <a:pt x="250" y="620"/>
                </a:lnTo>
                <a:lnTo>
                  <a:pt x="251" y="617"/>
                </a:lnTo>
                <a:lnTo>
                  <a:pt x="253" y="614"/>
                </a:lnTo>
                <a:lnTo>
                  <a:pt x="254" y="610"/>
                </a:lnTo>
                <a:lnTo>
                  <a:pt x="256" y="607"/>
                </a:lnTo>
                <a:lnTo>
                  <a:pt x="257" y="604"/>
                </a:lnTo>
                <a:lnTo>
                  <a:pt x="259" y="601"/>
                </a:lnTo>
                <a:lnTo>
                  <a:pt x="260" y="597"/>
                </a:lnTo>
                <a:lnTo>
                  <a:pt x="262" y="594"/>
                </a:lnTo>
                <a:lnTo>
                  <a:pt x="264" y="590"/>
                </a:lnTo>
                <a:lnTo>
                  <a:pt x="265" y="587"/>
                </a:lnTo>
                <a:lnTo>
                  <a:pt x="267" y="584"/>
                </a:lnTo>
                <a:lnTo>
                  <a:pt x="268" y="580"/>
                </a:lnTo>
                <a:lnTo>
                  <a:pt x="270" y="576"/>
                </a:lnTo>
                <a:lnTo>
                  <a:pt x="271" y="573"/>
                </a:lnTo>
                <a:lnTo>
                  <a:pt x="273" y="569"/>
                </a:lnTo>
                <a:lnTo>
                  <a:pt x="274" y="565"/>
                </a:lnTo>
                <a:lnTo>
                  <a:pt x="276" y="562"/>
                </a:lnTo>
                <a:lnTo>
                  <a:pt x="277" y="558"/>
                </a:lnTo>
                <a:lnTo>
                  <a:pt x="279" y="554"/>
                </a:lnTo>
                <a:lnTo>
                  <a:pt x="280" y="550"/>
                </a:lnTo>
                <a:lnTo>
                  <a:pt x="282" y="546"/>
                </a:lnTo>
                <a:lnTo>
                  <a:pt x="283" y="542"/>
                </a:lnTo>
                <a:lnTo>
                  <a:pt x="285" y="538"/>
                </a:lnTo>
                <a:lnTo>
                  <a:pt x="286" y="534"/>
                </a:lnTo>
                <a:lnTo>
                  <a:pt x="288" y="530"/>
                </a:lnTo>
                <a:lnTo>
                  <a:pt x="290" y="526"/>
                </a:lnTo>
                <a:lnTo>
                  <a:pt x="291" y="522"/>
                </a:lnTo>
                <a:lnTo>
                  <a:pt x="293" y="517"/>
                </a:lnTo>
                <a:lnTo>
                  <a:pt x="294" y="513"/>
                </a:lnTo>
                <a:lnTo>
                  <a:pt x="296" y="509"/>
                </a:lnTo>
                <a:lnTo>
                  <a:pt x="297" y="504"/>
                </a:lnTo>
                <a:lnTo>
                  <a:pt x="299" y="500"/>
                </a:lnTo>
                <a:lnTo>
                  <a:pt x="301" y="496"/>
                </a:lnTo>
                <a:lnTo>
                  <a:pt x="302" y="491"/>
                </a:lnTo>
                <a:lnTo>
                  <a:pt x="304" y="486"/>
                </a:lnTo>
                <a:lnTo>
                  <a:pt x="305" y="482"/>
                </a:lnTo>
                <a:lnTo>
                  <a:pt x="307" y="477"/>
                </a:lnTo>
                <a:lnTo>
                  <a:pt x="308" y="473"/>
                </a:lnTo>
                <a:lnTo>
                  <a:pt x="310" y="468"/>
                </a:lnTo>
                <a:lnTo>
                  <a:pt x="311" y="463"/>
                </a:lnTo>
                <a:lnTo>
                  <a:pt x="313" y="458"/>
                </a:lnTo>
                <a:lnTo>
                  <a:pt x="314" y="453"/>
                </a:lnTo>
                <a:lnTo>
                  <a:pt x="316" y="449"/>
                </a:lnTo>
                <a:lnTo>
                  <a:pt x="317" y="444"/>
                </a:lnTo>
                <a:lnTo>
                  <a:pt x="319" y="438"/>
                </a:lnTo>
                <a:lnTo>
                  <a:pt x="320" y="433"/>
                </a:lnTo>
                <a:lnTo>
                  <a:pt x="322" y="428"/>
                </a:lnTo>
                <a:lnTo>
                  <a:pt x="324" y="423"/>
                </a:lnTo>
                <a:lnTo>
                  <a:pt x="325" y="418"/>
                </a:lnTo>
                <a:lnTo>
                  <a:pt x="327" y="413"/>
                </a:lnTo>
                <a:lnTo>
                  <a:pt x="328" y="407"/>
                </a:lnTo>
                <a:lnTo>
                  <a:pt x="330" y="402"/>
                </a:lnTo>
                <a:lnTo>
                  <a:pt x="331" y="396"/>
                </a:lnTo>
                <a:lnTo>
                  <a:pt x="333" y="391"/>
                </a:lnTo>
                <a:lnTo>
                  <a:pt x="335" y="386"/>
                </a:lnTo>
                <a:lnTo>
                  <a:pt x="336" y="380"/>
                </a:lnTo>
                <a:lnTo>
                  <a:pt x="338" y="375"/>
                </a:lnTo>
                <a:lnTo>
                  <a:pt x="339" y="369"/>
                </a:lnTo>
                <a:lnTo>
                  <a:pt x="341" y="363"/>
                </a:lnTo>
                <a:lnTo>
                  <a:pt x="342" y="358"/>
                </a:lnTo>
                <a:lnTo>
                  <a:pt x="344" y="352"/>
                </a:lnTo>
                <a:lnTo>
                  <a:pt x="345" y="346"/>
                </a:lnTo>
                <a:lnTo>
                  <a:pt x="346" y="340"/>
                </a:lnTo>
                <a:lnTo>
                  <a:pt x="348" y="334"/>
                </a:lnTo>
                <a:lnTo>
                  <a:pt x="350" y="329"/>
                </a:lnTo>
                <a:lnTo>
                  <a:pt x="351" y="323"/>
                </a:lnTo>
                <a:lnTo>
                  <a:pt x="353" y="317"/>
                </a:lnTo>
                <a:lnTo>
                  <a:pt x="354" y="311"/>
                </a:lnTo>
                <a:lnTo>
                  <a:pt x="356" y="305"/>
                </a:lnTo>
                <a:lnTo>
                  <a:pt x="357" y="299"/>
                </a:lnTo>
                <a:lnTo>
                  <a:pt x="359" y="293"/>
                </a:lnTo>
                <a:lnTo>
                  <a:pt x="361" y="287"/>
                </a:lnTo>
                <a:lnTo>
                  <a:pt x="362" y="281"/>
                </a:lnTo>
                <a:lnTo>
                  <a:pt x="364" y="275"/>
                </a:lnTo>
                <a:lnTo>
                  <a:pt x="365" y="269"/>
                </a:lnTo>
                <a:lnTo>
                  <a:pt x="367" y="263"/>
                </a:lnTo>
                <a:lnTo>
                  <a:pt x="368" y="256"/>
                </a:lnTo>
                <a:lnTo>
                  <a:pt x="370" y="250"/>
                </a:lnTo>
                <a:lnTo>
                  <a:pt x="371" y="244"/>
                </a:lnTo>
                <a:lnTo>
                  <a:pt x="373" y="238"/>
                </a:lnTo>
                <a:lnTo>
                  <a:pt x="374" y="232"/>
                </a:lnTo>
                <a:lnTo>
                  <a:pt x="376" y="226"/>
                </a:lnTo>
                <a:lnTo>
                  <a:pt x="377" y="220"/>
                </a:lnTo>
                <a:lnTo>
                  <a:pt x="379" y="214"/>
                </a:lnTo>
                <a:lnTo>
                  <a:pt x="380" y="208"/>
                </a:lnTo>
                <a:lnTo>
                  <a:pt x="382" y="201"/>
                </a:lnTo>
                <a:lnTo>
                  <a:pt x="384" y="195"/>
                </a:lnTo>
                <a:lnTo>
                  <a:pt x="385" y="189"/>
                </a:lnTo>
                <a:lnTo>
                  <a:pt x="387" y="183"/>
                </a:lnTo>
                <a:lnTo>
                  <a:pt x="388" y="177"/>
                </a:lnTo>
                <a:lnTo>
                  <a:pt x="390" y="171"/>
                </a:lnTo>
                <a:lnTo>
                  <a:pt x="391" y="165"/>
                </a:lnTo>
                <a:lnTo>
                  <a:pt x="393" y="159"/>
                </a:lnTo>
                <a:lnTo>
                  <a:pt x="395" y="153"/>
                </a:lnTo>
                <a:lnTo>
                  <a:pt x="396" y="148"/>
                </a:lnTo>
                <a:lnTo>
                  <a:pt x="398" y="142"/>
                </a:lnTo>
                <a:lnTo>
                  <a:pt x="399" y="136"/>
                </a:lnTo>
                <a:lnTo>
                  <a:pt x="401" y="130"/>
                </a:lnTo>
                <a:lnTo>
                  <a:pt x="402" y="125"/>
                </a:lnTo>
                <a:lnTo>
                  <a:pt x="404" y="119"/>
                </a:lnTo>
                <a:lnTo>
                  <a:pt x="405" y="114"/>
                </a:lnTo>
                <a:lnTo>
                  <a:pt x="407" y="108"/>
                </a:lnTo>
                <a:lnTo>
                  <a:pt x="408" y="103"/>
                </a:lnTo>
                <a:lnTo>
                  <a:pt x="410" y="98"/>
                </a:lnTo>
                <a:lnTo>
                  <a:pt x="411" y="93"/>
                </a:lnTo>
                <a:lnTo>
                  <a:pt x="413" y="88"/>
                </a:lnTo>
                <a:lnTo>
                  <a:pt x="414" y="83"/>
                </a:lnTo>
                <a:lnTo>
                  <a:pt x="416" y="78"/>
                </a:lnTo>
                <a:lnTo>
                  <a:pt x="417" y="73"/>
                </a:lnTo>
                <a:lnTo>
                  <a:pt x="419" y="69"/>
                </a:lnTo>
                <a:lnTo>
                  <a:pt x="421" y="64"/>
                </a:lnTo>
                <a:lnTo>
                  <a:pt x="422" y="60"/>
                </a:lnTo>
                <a:lnTo>
                  <a:pt x="424" y="56"/>
                </a:lnTo>
                <a:lnTo>
                  <a:pt x="425" y="52"/>
                </a:lnTo>
                <a:lnTo>
                  <a:pt x="427" y="48"/>
                </a:lnTo>
                <a:lnTo>
                  <a:pt x="428" y="44"/>
                </a:lnTo>
                <a:lnTo>
                  <a:pt x="430" y="40"/>
                </a:lnTo>
                <a:lnTo>
                  <a:pt x="431" y="37"/>
                </a:lnTo>
                <a:lnTo>
                  <a:pt x="433" y="33"/>
                </a:lnTo>
                <a:lnTo>
                  <a:pt x="434" y="30"/>
                </a:lnTo>
                <a:lnTo>
                  <a:pt x="436" y="27"/>
                </a:lnTo>
                <a:lnTo>
                  <a:pt x="437" y="24"/>
                </a:lnTo>
                <a:lnTo>
                  <a:pt x="439" y="21"/>
                </a:lnTo>
                <a:lnTo>
                  <a:pt x="440" y="18"/>
                </a:lnTo>
                <a:lnTo>
                  <a:pt x="442" y="16"/>
                </a:lnTo>
                <a:lnTo>
                  <a:pt x="444" y="13"/>
                </a:lnTo>
                <a:lnTo>
                  <a:pt x="445" y="11"/>
                </a:lnTo>
                <a:lnTo>
                  <a:pt x="447" y="9"/>
                </a:lnTo>
                <a:lnTo>
                  <a:pt x="448" y="8"/>
                </a:lnTo>
                <a:lnTo>
                  <a:pt x="450" y="6"/>
                </a:lnTo>
                <a:lnTo>
                  <a:pt x="451" y="5"/>
                </a:lnTo>
                <a:lnTo>
                  <a:pt x="453" y="4"/>
                </a:lnTo>
                <a:lnTo>
                  <a:pt x="455" y="2"/>
                </a:lnTo>
                <a:lnTo>
                  <a:pt x="456" y="2"/>
                </a:lnTo>
                <a:lnTo>
                  <a:pt x="458" y="1"/>
                </a:lnTo>
                <a:lnTo>
                  <a:pt x="459" y="0"/>
                </a:lnTo>
                <a:lnTo>
                  <a:pt x="461" y="0"/>
                </a:lnTo>
                <a:lnTo>
                  <a:pt x="462" y="0"/>
                </a:lnTo>
                <a:lnTo>
                  <a:pt x="464" y="0"/>
                </a:lnTo>
                <a:lnTo>
                  <a:pt x="465" y="0"/>
                </a:lnTo>
                <a:lnTo>
                  <a:pt x="467" y="1"/>
                </a:lnTo>
                <a:lnTo>
                  <a:pt x="468" y="2"/>
                </a:lnTo>
                <a:lnTo>
                  <a:pt x="470" y="2"/>
                </a:lnTo>
                <a:lnTo>
                  <a:pt x="471" y="4"/>
                </a:lnTo>
                <a:lnTo>
                  <a:pt x="473" y="5"/>
                </a:lnTo>
                <a:lnTo>
                  <a:pt x="474" y="6"/>
                </a:lnTo>
                <a:lnTo>
                  <a:pt x="476" y="8"/>
                </a:lnTo>
                <a:lnTo>
                  <a:pt x="477" y="9"/>
                </a:lnTo>
                <a:lnTo>
                  <a:pt x="479" y="11"/>
                </a:lnTo>
                <a:lnTo>
                  <a:pt x="481" y="13"/>
                </a:lnTo>
                <a:lnTo>
                  <a:pt x="482" y="16"/>
                </a:lnTo>
                <a:lnTo>
                  <a:pt x="484" y="18"/>
                </a:lnTo>
                <a:lnTo>
                  <a:pt x="485" y="21"/>
                </a:lnTo>
                <a:lnTo>
                  <a:pt x="487" y="24"/>
                </a:lnTo>
                <a:lnTo>
                  <a:pt x="488" y="27"/>
                </a:lnTo>
                <a:lnTo>
                  <a:pt x="490" y="30"/>
                </a:lnTo>
                <a:lnTo>
                  <a:pt x="491" y="33"/>
                </a:lnTo>
                <a:lnTo>
                  <a:pt x="493" y="37"/>
                </a:lnTo>
                <a:lnTo>
                  <a:pt x="494" y="40"/>
                </a:lnTo>
                <a:lnTo>
                  <a:pt x="496" y="44"/>
                </a:lnTo>
                <a:lnTo>
                  <a:pt x="497" y="48"/>
                </a:lnTo>
                <a:lnTo>
                  <a:pt x="499" y="52"/>
                </a:lnTo>
                <a:lnTo>
                  <a:pt x="500" y="56"/>
                </a:lnTo>
                <a:lnTo>
                  <a:pt x="502" y="60"/>
                </a:lnTo>
                <a:lnTo>
                  <a:pt x="503" y="64"/>
                </a:lnTo>
                <a:lnTo>
                  <a:pt x="505" y="69"/>
                </a:lnTo>
                <a:lnTo>
                  <a:pt x="507" y="73"/>
                </a:lnTo>
                <a:lnTo>
                  <a:pt x="508" y="78"/>
                </a:lnTo>
                <a:lnTo>
                  <a:pt x="510" y="83"/>
                </a:lnTo>
                <a:lnTo>
                  <a:pt x="511" y="88"/>
                </a:lnTo>
                <a:lnTo>
                  <a:pt x="513" y="93"/>
                </a:lnTo>
                <a:lnTo>
                  <a:pt x="515" y="98"/>
                </a:lnTo>
                <a:lnTo>
                  <a:pt x="516" y="103"/>
                </a:lnTo>
                <a:lnTo>
                  <a:pt x="518" y="108"/>
                </a:lnTo>
                <a:lnTo>
                  <a:pt x="519" y="114"/>
                </a:lnTo>
                <a:lnTo>
                  <a:pt x="521" y="119"/>
                </a:lnTo>
                <a:lnTo>
                  <a:pt x="522" y="125"/>
                </a:lnTo>
                <a:lnTo>
                  <a:pt x="524" y="130"/>
                </a:lnTo>
                <a:lnTo>
                  <a:pt x="525" y="136"/>
                </a:lnTo>
                <a:lnTo>
                  <a:pt x="527" y="142"/>
                </a:lnTo>
                <a:lnTo>
                  <a:pt x="528" y="148"/>
                </a:lnTo>
                <a:lnTo>
                  <a:pt x="530" y="153"/>
                </a:lnTo>
                <a:lnTo>
                  <a:pt x="531" y="159"/>
                </a:lnTo>
                <a:lnTo>
                  <a:pt x="533" y="165"/>
                </a:lnTo>
                <a:lnTo>
                  <a:pt x="534" y="171"/>
                </a:lnTo>
                <a:lnTo>
                  <a:pt x="536" y="177"/>
                </a:lnTo>
                <a:lnTo>
                  <a:pt x="537" y="183"/>
                </a:lnTo>
                <a:lnTo>
                  <a:pt x="539" y="189"/>
                </a:lnTo>
                <a:lnTo>
                  <a:pt x="541" y="195"/>
                </a:lnTo>
                <a:lnTo>
                  <a:pt x="542" y="201"/>
                </a:lnTo>
                <a:lnTo>
                  <a:pt x="544" y="208"/>
                </a:lnTo>
                <a:lnTo>
                  <a:pt x="545" y="214"/>
                </a:lnTo>
                <a:lnTo>
                  <a:pt x="547" y="220"/>
                </a:lnTo>
                <a:lnTo>
                  <a:pt x="548" y="226"/>
                </a:lnTo>
                <a:lnTo>
                  <a:pt x="550" y="232"/>
                </a:lnTo>
                <a:lnTo>
                  <a:pt x="552" y="238"/>
                </a:lnTo>
                <a:lnTo>
                  <a:pt x="553" y="244"/>
                </a:lnTo>
                <a:lnTo>
                  <a:pt x="555" y="250"/>
                </a:lnTo>
                <a:lnTo>
                  <a:pt x="556" y="256"/>
                </a:lnTo>
                <a:lnTo>
                  <a:pt x="558" y="263"/>
                </a:lnTo>
                <a:lnTo>
                  <a:pt x="559" y="269"/>
                </a:lnTo>
                <a:lnTo>
                  <a:pt x="561" y="275"/>
                </a:lnTo>
                <a:lnTo>
                  <a:pt x="562" y="281"/>
                </a:lnTo>
                <a:lnTo>
                  <a:pt x="563" y="287"/>
                </a:lnTo>
                <a:lnTo>
                  <a:pt x="565" y="293"/>
                </a:lnTo>
                <a:lnTo>
                  <a:pt x="567" y="299"/>
                </a:lnTo>
                <a:lnTo>
                  <a:pt x="568" y="305"/>
                </a:lnTo>
                <a:lnTo>
                  <a:pt x="570" y="311"/>
                </a:lnTo>
                <a:lnTo>
                  <a:pt x="571" y="317"/>
                </a:lnTo>
                <a:lnTo>
                  <a:pt x="573" y="323"/>
                </a:lnTo>
                <a:lnTo>
                  <a:pt x="575" y="329"/>
                </a:lnTo>
                <a:lnTo>
                  <a:pt x="576" y="334"/>
                </a:lnTo>
                <a:lnTo>
                  <a:pt x="578" y="340"/>
                </a:lnTo>
                <a:lnTo>
                  <a:pt x="579" y="346"/>
                </a:lnTo>
                <a:lnTo>
                  <a:pt x="581" y="352"/>
                </a:lnTo>
                <a:lnTo>
                  <a:pt x="582" y="358"/>
                </a:lnTo>
                <a:lnTo>
                  <a:pt x="584" y="363"/>
                </a:lnTo>
                <a:lnTo>
                  <a:pt x="585" y="369"/>
                </a:lnTo>
                <a:lnTo>
                  <a:pt x="587" y="375"/>
                </a:lnTo>
                <a:lnTo>
                  <a:pt x="588" y="380"/>
                </a:lnTo>
                <a:lnTo>
                  <a:pt x="590" y="386"/>
                </a:lnTo>
                <a:lnTo>
                  <a:pt x="591" y="391"/>
                </a:lnTo>
                <a:lnTo>
                  <a:pt x="593" y="396"/>
                </a:lnTo>
                <a:lnTo>
                  <a:pt x="594" y="402"/>
                </a:lnTo>
                <a:lnTo>
                  <a:pt x="596" y="407"/>
                </a:lnTo>
                <a:lnTo>
                  <a:pt x="597" y="413"/>
                </a:lnTo>
                <a:lnTo>
                  <a:pt x="599" y="418"/>
                </a:lnTo>
                <a:lnTo>
                  <a:pt x="601" y="423"/>
                </a:lnTo>
                <a:lnTo>
                  <a:pt x="602" y="428"/>
                </a:lnTo>
                <a:lnTo>
                  <a:pt x="604" y="433"/>
                </a:lnTo>
                <a:lnTo>
                  <a:pt x="605" y="438"/>
                </a:lnTo>
                <a:lnTo>
                  <a:pt x="607" y="444"/>
                </a:lnTo>
                <a:lnTo>
                  <a:pt x="608" y="449"/>
                </a:lnTo>
                <a:lnTo>
                  <a:pt x="610" y="453"/>
                </a:lnTo>
                <a:lnTo>
                  <a:pt x="612" y="458"/>
                </a:lnTo>
                <a:lnTo>
                  <a:pt x="613" y="463"/>
                </a:lnTo>
                <a:lnTo>
                  <a:pt x="615" y="468"/>
                </a:lnTo>
                <a:lnTo>
                  <a:pt x="616" y="473"/>
                </a:lnTo>
                <a:lnTo>
                  <a:pt x="618" y="477"/>
                </a:lnTo>
                <a:lnTo>
                  <a:pt x="619" y="482"/>
                </a:lnTo>
                <a:lnTo>
                  <a:pt x="621" y="486"/>
                </a:lnTo>
                <a:lnTo>
                  <a:pt x="622" y="491"/>
                </a:lnTo>
                <a:lnTo>
                  <a:pt x="624" y="496"/>
                </a:lnTo>
                <a:lnTo>
                  <a:pt x="625" y="500"/>
                </a:lnTo>
                <a:lnTo>
                  <a:pt x="627" y="504"/>
                </a:lnTo>
                <a:lnTo>
                  <a:pt x="628" y="509"/>
                </a:lnTo>
                <a:lnTo>
                  <a:pt x="630" y="513"/>
                </a:lnTo>
                <a:lnTo>
                  <a:pt x="631" y="517"/>
                </a:lnTo>
                <a:lnTo>
                  <a:pt x="633" y="522"/>
                </a:lnTo>
                <a:lnTo>
                  <a:pt x="635" y="526"/>
                </a:lnTo>
                <a:lnTo>
                  <a:pt x="636" y="530"/>
                </a:lnTo>
                <a:lnTo>
                  <a:pt x="638" y="534"/>
                </a:lnTo>
                <a:lnTo>
                  <a:pt x="639" y="538"/>
                </a:lnTo>
                <a:lnTo>
                  <a:pt x="641" y="542"/>
                </a:lnTo>
                <a:lnTo>
                  <a:pt x="642" y="546"/>
                </a:lnTo>
                <a:lnTo>
                  <a:pt x="644" y="550"/>
                </a:lnTo>
                <a:lnTo>
                  <a:pt x="645" y="554"/>
                </a:lnTo>
                <a:lnTo>
                  <a:pt x="647" y="558"/>
                </a:lnTo>
                <a:lnTo>
                  <a:pt x="648" y="562"/>
                </a:lnTo>
                <a:lnTo>
                  <a:pt x="650" y="565"/>
                </a:lnTo>
                <a:lnTo>
                  <a:pt x="651" y="569"/>
                </a:lnTo>
                <a:lnTo>
                  <a:pt x="653" y="573"/>
                </a:lnTo>
                <a:lnTo>
                  <a:pt x="654" y="576"/>
                </a:lnTo>
                <a:lnTo>
                  <a:pt x="656" y="580"/>
                </a:lnTo>
                <a:lnTo>
                  <a:pt x="657" y="584"/>
                </a:lnTo>
                <a:lnTo>
                  <a:pt x="659" y="587"/>
                </a:lnTo>
                <a:lnTo>
                  <a:pt x="661" y="590"/>
                </a:lnTo>
                <a:lnTo>
                  <a:pt x="662" y="594"/>
                </a:lnTo>
                <a:lnTo>
                  <a:pt x="664" y="597"/>
                </a:lnTo>
                <a:lnTo>
                  <a:pt x="665" y="601"/>
                </a:lnTo>
                <a:lnTo>
                  <a:pt x="667" y="604"/>
                </a:lnTo>
                <a:lnTo>
                  <a:pt x="668" y="607"/>
                </a:lnTo>
                <a:lnTo>
                  <a:pt x="670" y="610"/>
                </a:lnTo>
                <a:lnTo>
                  <a:pt x="672" y="614"/>
                </a:lnTo>
                <a:lnTo>
                  <a:pt x="673" y="617"/>
                </a:lnTo>
                <a:lnTo>
                  <a:pt x="675" y="620"/>
                </a:lnTo>
                <a:lnTo>
                  <a:pt x="676" y="623"/>
                </a:lnTo>
                <a:lnTo>
                  <a:pt x="678" y="626"/>
                </a:lnTo>
                <a:lnTo>
                  <a:pt x="679" y="629"/>
                </a:lnTo>
                <a:lnTo>
                  <a:pt x="681" y="632"/>
                </a:lnTo>
                <a:lnTo>
                  <a:pt x="682" y="635"/>
                </a:lnTo>
                <a:lnTo>
                  <a:pt x="684" y="638"/>
                </a:lnTo>
                <a:lnTo>
                  <a:pt x="685" y="641"/>
                </a:lnTo>
                <a:lnTo>
                  <a:pt x="687" y="643"/>
                </a:lnTo>
                <a:lnTo>
                  <a:pt x="688" y="646"/>
                </a:lnTo>
                <a:lnTo>
                  <a:pt x="690" y="649"/>
                </a:lnTo>
                <a:lnTo>
                  <a:pt x="691" y="652"/>
                </a:lnTo>
                <a:lnTo>
                  <a:pt x="693" y="654"/>
                </a:lnTo>
                <a:lnTo>
                  <a:pt x="695" y="657"/>
                </a:lnTo>
                <a:lnTo>
                  <a:pt x="696" y="660"/>
                </a:lnTo>
                <a:lnTo>
                  <a:pt x="698" y="662"/>
                </a:lnTo>
                <a:lnTo>
                  <a:pt x="699" y="665"/>
                </a:lnTo>
                <a:lnTo>
                  <a:pt x="701" y="668"/>
                </a:lnTo>
                <a:lnTo>
                  <a:pt x="702" y="670"/>
                </a:lnTo>
                <a:lnTo>
                  <a:pt x="704" y="672"/>
                </a:lnTo>
                <a:lnTo>
                  <a:pt x="706" y="675"/>
                </a:lnTo>
                <a:lnTo>
                  <a:pt x="707" y="677"/>
                </a:lnTo>
                <a:lnTo>
                  <a:pt x="708" y="680"/>
                </a:lnTo>
                <a:lnTo>
                  <a:pt x="710" y="682"/>
                </a:lnTo>
                <a:lnTo>
                  <a:pt x="711" y="684"/>
                </a:lnTo>
                <a:lnTo>
                  <a:pt x="713" y="687"/>
                </a:lnTo>
                <a:lnTo>
                  <a:pt x="714" y="689"/>
                </a:lnTo>
                <a:lnTo>
                  <a:pt x="716" y="691"/>
                </a:lnTo>
                <a:lnTo>
                  <a:pt x="717" y="694"/>
                </a:lnTo>
                <a:lnTo>
                  <a:pt x="719" y="696"/>
                </a:lnTo>
                <a:lnTo>
                  <a:pt x="721" y="698"/>
                </a:lnTo>
                <a:lnTo>
                  <a:pt x="722" y="700"/>
                </a:lnTo>
                <a:lnTo>
                  <a:pt x="724" y="702"/>
                </a:lnTo>
                <a:lnTo>
                  <a:pt x="725" y="704"/>
                </a:lnTo>
                <a:lnTo>
                  <a:pt x="727" y="706"/>
                </a:lnTo>
                <a:lnTo>
                  <a:pt x="728" y="708"/>
                </a:lnTo>
                <a:lnTo>
                  <a:pt x="730" y="710"/>
                </a:lnTo>
                <a:lnTo>
                  <a:pt x="732" y="712"/>
                </a:lnTo>
                <a:lnTo>
                  <a:pt x="733" y="714"/>
                </a:lnTo>
                <a:lnTo>
                  <a:pt x="735" y="716"/>
                </a:lnTo>
                <a:lnTo>
                  <a:pt x="736" y="719"/>
                </a:lnTo>
                <a:lnTo>
                  <a:pt x="738" y="721"/>
                </a:lnTo>
                <a:lnTo>
                  <a:pt x="739" y="722"/>
                </a:lnTo>
                <a:lnTo>
                  <a:pt x="741" y="724"/>
                </a:lnTo>
                <a:lnTo>
                  <a:pt x="742" y="726"/>
                </a:lnTo>
                <a:lnTo>
                  <a:pt x="744" y="728"/>
                </a:lnTo>
                <a:lnTo>
                  <a:pt x="745" y="730"/>
                </a:lnTo>
                <a:lnTo>
                  <a:pt x="747" y="732"/>
                </a:lnTo>
                <a:lnTo>
                  <a:pt x="748" y="733"/>
                </a:lnTo>
                <a:lnTo>
                  <a:pt x="750" y="735"/>
                </a:lnTo>
                <a:lnTo>
                  <a:pt x="751" y="737"/>
                </a:lnTo>
                <a:lnTo>
                  <a:pt x="753" y="738"/>
                </a:lnTo>
                <a:lnTo>
                  <a:pt x="755" y="740"/>
                </a:lnTo>
                <a:lnTo>
                  <a:pt x="756" y="742"/>
                </a:lnTo>
                <a:lnTo>
                  <a:pt x="758" y="743"/>
                </a:lnTo>
                <a:lnTo>
                  <a:pt x="759" y="745"/>
                </a:lnTo>
                <a:lnTo>
                  <a:pt x="761" y="747"/>
                </a:lnTo>
                <a:lnTo>
                  <a:pt x="762" y="748"/>
                </a:lnTo>
                <a:lnTo>
                  <a:pt x="764" y="750"/>
                </a:lnTo>
                <a:lnTo>
                  <a:pt x="766" y="752"/>
                </a:lnTo>
                <a:lnTo>
                  <a:pt x="767" y="753"/>
                </a:lnTo>
                <a:lnTo>
                  <a:pt x="769" y="755"/>
                </a:lnTo>
                <a:lnTo>
                  <a:pt x="770" y="756"/>
                </a:lnTo>
                <a:lnTo>
                  <a:pt x="772" y="758"/>
                </a:lnTo>
                <a:lnTo>
                  <a:pt x="773" y="759"/>
                </a:lnTo>
                <a:lnTo>
                  <a:pt x="775" y="761"/>
                </a:lnTo>
                <a:lnTo>
                  <a:pt x="776" y="762"/>
                </a:lnTo>
                <a:lnTo>
                  <a:pt x="778" y="763"/>
                </a:lnTo>
                <a:lnTo>
                  <a:pt x="779" y="765"/>
                </a:lnTo>
                <a:lnTo>
                  <a:pt x="781" y="766"/>
                </a:lnTo>
                <a:lnTo>
                  <a:pt x="782" y="768"/>
                </a:lnTo>
                <a:lnTo>
                  <a:pt x="784" y="769"/>
                </a:lnTo>
                <a:lnTo>
                  <a:pt x="785" y="770"/>
                </a:lnTo>
                <a:lnTo>
                  <a:pt x="787" y="772"/>
                </a:lnTo>
                <a:lnTo>
                  <a:pt x="788" y="773"/>
                </a:lnTo>
                <a:lnTo>
                  <a:pt x="790" y="774"/>
                </a:lnTo>
                <a:lnTo>
                  <a:pt x="792" y="776"/>
                </a:lnTo>
                <a:lnTo>
                  <a:pt x="793" y="777"/>
                </a:lnTo>
                <a:lnTo>
                  <a:pt x="795" y="778"/>
                </a:lnTo>
                <a:lnTo>
                  <a:pt x="796" y="780"/>
                </a:lnTo>
                <a:lnTo>
                  <a:pt x="798" y="781"/>
                </a:lnTo>
                <a:lnTo>
                  <a:pt x="799" y="782"/>
                </a:lnTo>
                <a:lnTo>
                  <a:pt x="801" y="783"/>
                </a:lnTo>
                <a:lnTo>
                  <a:pt x="802" y="785"/>
                </a:lnTo>
                <a:lnTo>
                  <a:pt x="804" y="786"/>
                </a:lnTo>
                <a:lnTo>
                  <a:pt x="805" y="787"/>
                </a:lnTo>
                <a:lnTo>
                  <a:pt x="807" y="788"/>
                </a:lnTo>
                <a:lnTo>
                  <a:pt x="808" y="789"/>
                </a:lnTo>
                <a:lnTo>
                  <a:pt x="810" y="790"/>
                </a:lnTo>
                <a:lnTo>
                  <a:pt x="811" y="792"/>
                </a:lnTo>
                <a:lnTo>
                  <a:pt x="813" y="793"/>
                </a:lnTo>
                <a:lnTo>
                  <a:pt x="815" y="794"/>
                </a:lnTo>
                <a:lnTo>
                  <a:pt x="816" y="795"/>
                </a:lnTo>
                <a:lnTo>
                  <a:pt x="818" y="796"/>
                </a:lnTo>
                <a:lnTo>
                  <a:pt x="819" y="797"/>
                </a:lnTo>
                <a:lnTo>
                  <a:pt x="821" y="798"/>
                </a:lnTo>
                <a:lnTo>
                  <a:pt x="822" y="799"/>
                </a:lnTo>
                <a:lnTo>
                  <a:pt x="824" y="800"/>
                </a:lnTo>
                <a:lnTo>
                  <a:pt x="826" y="801"/>
                </a:lnTo>
                <a:lnTo>
                  <a:pt x="827" y="802"/>
                </a:lnTo>
                <a:lnTo>
                  <a:pt x="829" y="803"/>
                </a:lnTo>
                <a:lnTo>
                  <a:pt x="830" y="804"/>
                </a:lnTo>
                <a:lnTo>
                  <a:pt x="832" y="805"/>
                </a:lnTo>
                <a:lnTo>
                  <a:pt x="833" y="806"/>
                </a:lnTo>
                <a:lnTo>
                  <a:pt x="835" y="807"/>
                </a:lnTo>
                <a:lnTo>
                  <a:pt x="836" y="808"/>
                </a:lnTo>
                <a:lnTo>
                  <a:pt x="838" y="809"/>
                </a:lnTo>
                <a:lnTo>
                  <a:pt x="839" y="810"/>
                </a:lnTo>
                <a:lnTo>
                  <a:pt x="841" y="811"/>
                </a:lnTo>
                <a:lnTo>
                  <a:pt x="842" y="812"/>
                </a:lnTo>
                <a:lnTo>
                  <a:pt x="844" y="813"/>
                </a:lnTo>
                <a:lnTo>
                  <a:pt x="845" y="814"/>
                </a:lnTo>
                <a:lnTo>
                  <a:pt x="847" y="815"/>
                </a:lnTo>
                <a:lnTo>
                  <a:pt x="848" y="816"/>
                </a:lnTo>
                <a:lnTo>
                  <a:pt x="850" y="816"/>
                </a:lnTo>
                <a:lnTo>
                  <a:pt x="852" y="818"/>
                </a:lnTo>
                <a:lnTo>
                  <a:pt x="853" y="818"/>
                </a:lnTo>
                <a:lnTo>
                  <a:pt x="855" y="819"/>
                </a:lnTo>
                <a:lnTo>
                  <a:pt x="856" y="820"/>
                </a:lnTo>
                <a:lnTo>
                  <a:pt x="858" y="821"/>
                </a:lnTo>
                <a:lnTo>
                  <a:pt x="859" y="822"/>
                </a:lnTo>
                <a:lnTo>
                  <a:pt x="861" y="823"/>
                </a:lnTo>
                <a:lnTo>
                  <a:pt x="862" y="823"/>
                </a:lnTo>
                <a:lnTo>
                  <a:pt x="864" y="824"/>
                </a:lnTo>
                <a:lnTo>
                  <a:pt x="865" y="825"/>
                </a:lnTo>
                <a:lnTo>
                  <a:pt x="867" y="826"/>
                </a:lnTo>
                <a:lnTo>
                  <a:pt x="868" y="827"/>
                </a:lnTo>
                <a:lnTo>
                  <a:pt x="870" y="827"/>
                </a:lnTo>
                <a:lnTo>
                  <a:pt x="871" y="828"/>
                </a:lnTo>
                <a:lnTo>
                  <a:pt x="873" y="829"/>
                </a:lnTo>
                <a:lnTo>
                  <a:pt x="875" y="829"/>
                </a:lnTo>
                <a:lnTo>
                  <a:pt x="876" y="830"/>
                </a:lnTo>
                <a:lnTo>
                  <a:pt x="878" y="831"/>
                </a:lnTo>
                <a:lnTo>
                  <a:pt x="879" y="832"/>
                </a:lnTo>
                <a:lnTo>
                  <a:pt x="881" y="833"/>
                </a:lnTo>
                <a:lnTo>
                  <a:pt x="882" y="834"/>
                </a:lnTo>
                <a:lnTo>
                  <a:pt x="884" y="834"/>
                </a:lnTo>
                <a:lnTo>
                  <a:pt x="886" y="835"/>
                </a:lnTo>
                <a:lnTo>
                  <a:pt x="887" y="836"/>
                </a:lnTo>
                <a:lnTo>
                  <a:pt x="889" y="836"/>
                </a:lnTo>
                <a:lnTo>
                  <a:pt x="890" y="837"/>
                </a:lnTo>
                <a:lnTo>
                  <a:pt x="892" y="838"/>
                </a:lnTo>
                <a:lnTo>
                  <a:pt x="893" y="838"/>
                </a:lnTo>
                <a:lnTo>
                  <a:pt x="895" y="839"/>
                </a:lnTo>
                <a:lnTo>
                  <a:pt x="896" y="840"/>
                </a:lnTo>
                <a:lnTo>
                  <a:pt x="898" y="840"/>
                </a:lnTo>
                <a:lnTo>
                  <a:pt x="899" y="841"/>
                </a:lnTo>
                <a:lnTo>
                  <a:pt x="901" y="842"/>
                </a:lnTo>
                <a:lnTo>
                  <a:pt x="902" y="842"/>
                </a:lnTo>
                <a:lnTo>
                  <a:pt x="904" y="843"/>
                </a:lnTo>
                <a:lnTo>
                  <a:pt x="905" y="843"/>
                </a:lnTo>
                <a:lnTo>
                  <a:pt x="907" y="844"/>
                </a:lnTo>
                <a:lnTo>
                  <a:pt x="908" y="845"/>
                </a:lnTo>
                <a:lnTo>
                  <a:pt x="910" y="845"/>
                </a:lnTo>
                <a:lnTo>
                  <a:pt x="912" y="846"/>
                </a:lnTo>
                <a:lnTo>
                  <a:pt x="913" y="847"/>
                </a:lnTo>
                <a:lnTo>
                  <a:pt x="915" y="847"/>
                </a:lnTo>
                <a:lnTo>
                  <a:pt x="916" y="848"/>
                </a:lnTo>
                <a:lnTo>
                  <a:pt x="918" y="848"/>
                </a:lnTo>
                <a:lnTo>
                  <a:pt x="920" y="849"/>
                </a:lnTo>
                <a:lnTo>
                  <a:pt x="921" y="849"/>
                </a:lnTo>
                <a:lnTo>
                  <a:pt x="923" y="850"/>
                </a:lnTo>
                <a:lnTo>
                  <a:pt x="924" y="851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 rot="-2936044">
            <a:off x="3165476" y="2865437"/>
            <a:ext cx="36512" cy="258763"/>
          </a:xfrm>
          <a:custGeom>
            <a:avLst/>
            <a:gdLst>
              <a:gd name="T0" fmla="*/ 861604 w 925"/>
              <a:gd name="T1" fmla="*/ 2147483647 h 852"/>
              <a:gd name="T2" fmla="*/ 1844744 w 925"/>
              <a:gd name="T3" fmla="*/ 2147483647 h 852"/>
              <a:gd name="T4" fmla="*/ 2767136 w 925"/>
              <a:gd name="T5" fmla="*/ 2147483647 h 852"/>
              <a:gd name="T6" fmla="*/ 3689528 w 925"/>
              <a:gd name="T7" fmla="*/ 2147483647 h 852"/>
              <a:gd name="T8" fmla="*/ 4674207 w 925"/>
              <a:gd name="T9" fmla="*/ 2147483647 h 852"/>
              <a:gd name="T10" fmla="*/ 5596599 w 925"/>
              <a:gd name="T11" fmla="*/ 2147483647 h 852"/>
              <a:gd name="T12" fmla="*/ 6518991 w 925"/>
              <a:gd name="T13" fmla="*/ 2147483647 h 852"/>
              <a:gd name="T14" fmla="*/ 7503670 w 925"/>
              <a:gd name="T15" fmla="*/ 2147483647 h 852"/>
              <a:gd name="T16" fmla="*/ 8426062 w 925"/>
              <a:gd name="T17" fmla="*/ 2147483647 h 852"/>
              <a:gd name="T18" fmla="*/ 9409202 w 925"/>
              <a:gd name="T19" fmla="*/ 2147483647 h 852"/>
              <a:gd name="T20" fmla="*/ 10331593 w 925"/>
              <a:gd name="T21" fmla="*/ 2147483647 h 852"/>
              <a:gd name="T22" fmla="*/ 11316273 w 925"/>
              <a:gd name="T23" fmla="*/ 2147483647 h 852"/>
              <a:gd name="T24" fmla="*/ 12238665 w 925"/>
              <a:gd name="T25" fmla="*/ 2147483647 h 852"/>
              <a:gd name="T26" fmla="*/ 13161056 w 925"/>
              <a:gd name="T27" fmla="*/ 2147483647 h 852"/>
              <a:gd name="T28" fmla="*/ 14145736 w 925"/>
              <a:gd name="T29" fmla="*/ 2147483647 h 852"/>
              <a:gd name="T30" fmla="*/ 15068127 w 925"/>
              <a:gd name="T31" fmla="*/ 2147483647 h 852"/>
              <a:gd name="T32" fmla="*/ 15990519 w 925"/>
              <a:gd name="T33" fmla="*/ 2147483647 h 852"/>
              <a:gd name="T34" fmla="*/ 16973659 w 925"/>
              <a:gd name="T35" fmla="*/ 2147483647 h 852"/>
              <a:gd name="T36" fmla="*/ 17896011 w 925"/>
              <a:gd name="T37" fmla="*/ 2147483647 h 852"/>
              <a:gd name="T38" fmla="*/ 18880730 w 925"/>
              <a:gd name="T39" fmla="*/ 2147483647 h 852"/>
              <a:gd name="T40" fmla="*/ 19803122 w 925"/>
              <a:gd name="T41" fmla="*/ 2147483647 h 852"/>
              <a:gd name="T42" fmla="*/ 20787801 w 925"/>
              <a:gd name="T43" fmla="*/ 2147483647 h 852"/>
              <a:gd name="T44" fmla="*/ 21710193 w 925"/>
              <a:gd name="T45" fmla="*/ 2147483647 h 852"/>
              <a:gd name="T46" fmla="*/ 22632585 w 925"/>
              <a:gd name="T47" fmla="*/ 2147483647 h 852"/>
              <a:gd name="T48" fmla="*/ 23615725 w 925"/>
              <a:gd name="T49" fmla="*/ 2147483647 h 852"/>
              <a:gd name="T50" fmla="*/ 24539656 w 925"/>
              <a:gd name="T51" fmla="*/ 2147483647 h 852"/>
              <a:gd name="T52" fmla="*/ 25462008 w 925"/>
              <a:gd name="T53" fmla="*/ 2147483647 h 852"/>
              <a:gd name="T54" fmla="*/ 26445188 w 925"/>
              <a:gd name="T55" fmla="*/ 1120546749 h 852"/>
              <a:gd name="T56" fmla="*/ 27367540 w 925"/>
              <a:gd name="T57" fmla="*/ 308177925 h 852"/>
              <a:gd name="T58" fmla="*/ 28352259 w 925"/>
              <a:gd name="T59" fmla="*/ 0 h 852"/>
              <a:gd name="T60" fmla="*/ 29274651 w 925"/>
              <a:gd name="T61" fmla="*/ 224146160 h 852"/>
              <a:gd name="T62" fmla="*/ 30197003 w 925"/>
              <a:gd name="T63" fmla="*/ 924534080 h 852"/>
              <a:gd name="T64" fmla="*/ 31181722 w 925"/>
              <a:gd name="T65" fmla="*/ 2045080828 h 852"/>
              <a:gd name="T66" fmla="*/ 32104074 w 925"/>
              <a:gd name="T67" fmla="*/ 2147483647 h 852"/>
              <a:gd name="T68" fmla="*/ 33026466 w 925"/>
              <a:gd name="T69" fmla="*/ 2147483647 h 852"/>
              <a:gd name="T70" fmla="*/ 34009606 w 925"/>
              <a:gd name="T71" fmla="*/ 2147483647 h 852"/>
              <a:gd name="T72" fmla="*/ 34931997 w 925"/>
              <a:gd name="T73" fmla="*/ 2147483647 h 852"/>
              <a:gd name="T74" fmla="*/ 35916716 w 925"/>
              <a:gd name="T75" fmla="*/ 2147483647 h 852"/>
              <a:gd name="T76" fmla="*/ 36839069 w 925"/>
              <a:gd name="T77" fmla="*/ 2147483647 h 852"/>
              <a:gd name="T78" fmla="*/ 37823787 w 925"/>
              <a:gd name="T79" fmla="*/ 2147483647 h 852"/>
              <a:gd name="T80" fmla="*/ 38746140 w 925"/>
              <a:gd name="T81" fmla="*/ 2147483647 h 852"/>
              <a:gd name="T82" fmla="*/ 39668531 w 925"/>
              <a:gd name="T83" fmla="*/ 2147483647 h 852"/>
              <a:gd name="T84" fmla="*/ 40651671 w 925"/>
              <a:gd name="T85" fmla="*/ 2147483647 h 852"/>
              <a:gd name="T86" fmla="*/ 41574063 w 925"/>
              <a:gd name="T87" fmla="*/ 2147483647 h 852"/>
              <a:gd name="T88" fmla="*/ 42496455 w 925"/>
              <a:gd name="T89" fmla="*/ 2147483647 h 852"/>
              <a:gd name="T90" fmla="*/ 43481134 w 925"/>
              <a:gd name="T91" fmla="*/ 2147483647 h 852"/>
              <a:gd name="T92" fmla="*/ 44403526 w 925"/>
              <a:gd name="T93" fmla="*/ 2147483647 h 852"/>
              <a:gd name="T94" fmla="*/ 45388205 w 925"/>
              <a:gd name="T95" fmla="*/ 2147483647 h 852"/>
              <a:gd name="T96" fmla="*/ 46310597 w 925"/>
              <a:gd name="T97" fmla="*/ 2147483647 h 852"/>
              <a:gd name="T98" fmla="*/ 47293737 w 925"/>
              <a:gd name="T99" fmla="*/ 2147483647 h 852"/>
              <a:gd name="T100" fmla="*/ 48216129 w 925"/>
              <a:gd name="T101" fmla="*/ 2147483647 h 852"/>
              <a:gd name="T102" fmla="*/ 49138521 w 925"/>
              <a:gd name="T103" fmla="*/ 2147483647 h 852"/>
              <a:gd name="T104" fmla="*/ 50123200 w 925"/>
              <a:gd name="T105" fmla="*/ 2147483647 h 852"/>
              <a:gd name="T106" fmla="*/ 51045592 w 925"/>
              <a:gd name="T107" fmla="*/ 2147483647 h 852"/>
              <a:gd name="T108" fmla="*/ 51967984 w 925"/>
              <a:gd name="T109" fmla="*/ 2147483647 h 852"/>
              <a:gd name="T110" fmla="*/ 52952663 w 925"/>
              <a:gd name="T111" fmla="*/ 2147483647 h 852"/>
              <a:gd name="T112" fmla="*/ 53875055 w 925"/>
              <a:gd name="T113" fmla="*/ 2147483647 h 852"/>
              <a:gd name="T114" fmla="*/ 54858195 w 925"/>
              <a:gd name="T115" fmla="*/ 2147483647 h 852"/>
              <a:gd name="T116" fmla="*/ 55780586 w 925"/>
              <a:gd name="T117" fmla="*/ 2147483647 h 852"/>
              <a:gd name="T118" fmla="*/ 56765266 w 925"/>
              <a:gd name="T119" fmla="*/ 2147483647 h 8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25"/>
              <a:gd name="T181" fmla="*/ 0 h 852"/>
              <a:gd name="T182" fmla="*/ 925 w 925"/>
              <a:gd name="T183" fmla="*/ 852 h 8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25" h="852">
                <a:moveTo>
                  <a:pt x="0" y="851"/>
                </a:moveTo>
                <a:lnTo>
                  <a:pt x="2" y="850"/>
                </a:lnTo>
                <a:lnTo>
                  <a:pt x="3" y="849"/>
                </a:lnTo>
                <a:lnTo>
                  <a:pt x="5" y="849"/>
                </a:lnTo>
                <a:lnTo>
                  <a:pt x="6" y="848"/>
                </a:lnTo>
                <a:lnTo>
                  <a:pt x="8" y="848"/>
                </a:lnTo>
                <a:lnTo>
                  <a:pt x="9" y="847"/>
                </a:lnTo>
                <a:lnTo>
                  <a:pt x="11" y="847"/>
                </a:lnTo>
                <a:lnTo>
                  <a:pt x="12" y="846"/>
                </a:lnTo>
                <a:lnTo>
                  <a:pt x="14" y="845"/>
                </a:lnTo>
                <a:lnTo>
                  <a:pt x="16" y="845"/>
                </a:lnTo>
                <a:lnTo>
                  <a:pt x="17" y="844"/>
                </a:lnTo>
                <a:lnTo>
                  <a:pt x="19" y="843"/>
                </a:lnTo>
                <a:lnTo>
                  <a:pt x="20" y="843"/>
                </a:lnTo>
                <a:lnTo>
                  <a:pt x="22" y="842"/>
                </a:lnTo>
                <a:lnTo>
                  <a:pt x="24" y="842"/>
                </a:lnTo>
                <a:lnTo>
                  <a:pt x="25" y="841"/>
                </a:lnTo>
                <a:lnTo>
                  <a:pt x="27" y="840"/>
                </a:lnTo>
                <a:lnTo>
                  <a:pt x="28" y="840"/>
                </a:lnTo>
                <a:lnTo>
                  <a:pt x="30" y="839"/>
                </a:lnTo>
                <a:lnTo>
                  <a:pt x="31" y="838"/>
                </a:lnTo>
                <a:lnTo>
                  <a:pt x="33" y="838"/>
                </a:lnTo>
                <a:lnTo>
                  <a:pt x="34" y="837"/>
                </a:lnTo>
                <a:lnTo>
                  <a:pt x="36" y="836"/>
                </a:lnTo>
                <a:lnTo>
                  <a:pt x="37" y="836"/>
                </a:lnTo>
                <a:lnTo>
                  <a:pt x="39" y="835"/>
                </a:lnTo>
                <a:lnTo>
                  <a:pt x="40" y="834"/>
                </a:lnTo>
                <a:lnTo>
                  <a:pt x="42" y="834"/>
                </a:lnTo>
                <a:lnTo>
                  <a:pt x="43" y="833"/>
                </a:lnTo>
                <a:lnTo>
                  <a:pt x="45" y="832"/>
                </a:lnTo>
                <a:lnTo>
                  <a:pt x="46" y="831"/>
                </a:lnTo>
                <a:lnTo>
                  <a:pt x="48" y="830"/>
                </a:lnTo>
                <a:lnTo>
                  <a:pt x="50" y="829"/>
                </a:lnTo>
                <a:lnTo>
                  <a:pt x="51" y="829"/>
                </a:lnTo>
                <a:lnTo>
                  <a:pt x="53" y="828"/>
                </a:lnTo>
                <a:lnTo>
                  <a:pt x="54" y="827"/>
                </a:lnTo>
                <a:lnTo>
                  <a:pt x="56" y="827"/>
                </a:lnTo>
                <a:lnTo>
                  <a:pt x="57" y="826"/>
                </a:lnTo>
                <a:lnTo>
                  <a:pt x="59" y="825"/>
                </a:lnTo>
                <a:lnTo>
                  <a:pt x="60" y="824"/>
                </a:lnTo>
                <a:lnTo>
                  <a:pt x="62" y="823"/>
                </a:lnTo>
                <a:lnTo>
                  <a:pt x="63" y="823"/>
                </a:lnTo>
                <a:lnTo>
                  <a:pt x="65" y="822"/>
                </a:lnTo>
                <a:lnTo>
                  <a:pt x="66" y="821"/>
                </a:lnTo>
                <a:lnTo>
                  <a:pt x="68" y="820"/>
                </a:lnTo>
                <a:lnTo>
                  <a:pt x="69" y="819"/>
                </a:lnTo>
                <a:lnTo>
                  <a:pt x="71" y="818"/>
                </a:lnTo>
                <a:lnTo>
                  <a:pt x="72" y="818"/>
                </a:lnTo>
                <a:lnTo>
                  <a:pt x="74" y="816"/>
                </a:lnTo>
                <a:lnTo>
                  <a:pt x="76" y="816"/>
                </a:lnTo>
                <a:lnTo>
                  <a:pt x="77" y="815"/>
                </a:lnTo>
                <a:lnTo>
                  <a:pt x="79" y="814"/>
                </a:lnTo>
                <a:lnTo>
                  <a:pt x="80" y="813"/>
                </a:lnTo>
                <a:lnTo>
                  <a:pt x="82" y="812"/>
                </a:lnTo>
                <a:lnTo>
                  <a:pt x="84" y="811"/>
                </a:lnTo>
                <a:lnTo>
                  <a:pt x="85" y="810"/>
                </a:lnTo>
                <a:lnTo>
                  <a:pt x="87" y="809"/>
                </a:lnTo>
                <a:lnTo>
                  <a:pt x="88" y="808"/>
                </a:lnTo>
                <a:lnTo>
                  <a:pt x="90" y="807"/>
                </a:lnTo>
                <a:lnTo>
                  <a:pt x="91" y="806"/>
                </a:lnTo>
                <a:lnTo>
                  <a:pt x="93" y="805"/>
                </a:lnTo>
                <a:lnTo>
                  <a:pt x="94" y="804"/>
                </a:lnTo>
                <a:lnTo>
                  <a:pt x="96" y="803"/>
                </a:lnTo>
                <a:lnTo>
                  <a:pt x="97" y="802"/>
                </a:lnTo>
                <a:lnTo>
                  <a:pt x="99" y="801"/>
                </a:lnTo>
                <a:lnTo>
                  <a:pt x="100" y="800"/>
                </a:lnTo>
                <a:lnTo>
                  <a:pt x="102" y="799"/>
                </a:lnTo>
                <a:lnTo>
                  <a:pt x="103" y="798"/>
                </a:lnTo>
                <a:lnTo>
                  <a:pt x="105" y="797"/>
                </a:lnTo>
                <a:lnTo>
                  <a:pt x="106" y="796"/>
                </a:lnTo>
                <a:lnTo>
                  <a:pt x="108" y="795"/>
                </a:lnTo>
                <a:lnTo>
                  <a:pt x="110" y="794"/>
                </a:lnTo>
                <a:lnTo>
                  <a:pt x="111" y="793"/>
                </a:lnTo>
                <a:lnTo>
                  <a:pt x="113" y="792"/>
                </a:lnTo>
                <a:lnTo>
                  <a:pt x="114" y="790"/>
                </a:lnTo>
                <a:lnTo>
                  <a:pt x="116" y="789"/>
                </a:lnTo>
                <a:lnTo>
                  <a:pt x="117" y="788"/>
                </a:lnTo>
                <a:lnTo>
                  <a:pt x="119" y="787"/>
                </a:lnTo>
                <a:lnTo>
                  <a:pt x="121" y="786"/>
                </a:lnTo>
                <a:lnTo>
                  <a:pt x="122" y="785"/>
                </a:lnTo>
                <a:lnTo>
                  <a:pt x="124" y="783"/>
                </a:lnTo>
                <a:lnTo>
                  <a:pt x="125" y="782"/>
                </a:lnTo>
                <a:lnTo>
                  <a:pt x="126" y="781"/>
                </a:lnTo>
                <a:lnTo>
                  <a:pt x="128" y="780"/>
                </a:lnTo>
                <a:lnTo>
                  <a:pt x="129" y="778"/>
                </a:lnTo>
                <a:lnTo>
                  <a:pt x="131" y="777"/>
                </a:lnTo>
                <a:lnTo>
                  <a:pt x="132" y="776"/>
                </a:lnTo>
                <a:lnTo>
                  <a:pt x="134" y="774"/>
                </a:lnTo>
                <a:lnTo>
                  <a:pt x="136" y="773"/>
                </a:lnTo>
                <a:lnTo>
                  <a:pt x="137" y="772"/>
                </a:lnTo>
                <a:lnTo>
                  <a:pt x="139" y="770"/>
                </a:lnTo>
                <a:lnTo>
                  <a:pt x="140" y="769"/>
                </a:lnTo>
                <a:lnTo>
                  <a:pt x="142" y="768"/>
                </a:lnTo>
                <a:lnTo>
                  <a:pt x="144" y="766"/>
                </a:lnTo>
                <a:lnTo>
                  <a:pt x="145" y="765"/>
                </a:lnTo>
                <a:lnTo>
                  <a:pt x="147" y="763"/>
                </a:lnTo>
                <a:lnTo>
                  <a:pt x="148" y="762"/>
                </a:lnTo>
                <a:lnTo>
                  <a:pt x="150" y="761"/>
                </a:lnTo>
                <a:lnTo>
                  <a:pt x="151" y="759"/>
                </a:lnTo>
                <a:lnTo>
                  <a:pt x="153" y="758"/>
                </a:lnTo>
                <a:lnTo>
                  <a:pt x="154" y="756"/>
                </a:lnTo>
                <a:lnTo>
                  <a:pt x="156" y="755"/>
                </a:lnTo>
                <a:lnTo>
                  <a:pt x="157" y="753"/>
                </a:lnTo>
                <a:lnTo>
                  <a:pt x="159" y="752"/>
                </a:lnTo>
                <a:lnTo>
                  <a:pt x="160" y="750"/>
                </a:lnTo>
                <a:lnTo>
                  <a:pt x="162" y="748"/>
                </a:lnTo>
                <a:lnTo>
                  <a:pt x="163" y="747"/>
                </a:lnTo>
                <a:lnTo>
                  <a:pt x="165" y="745"/>
                </a:lnTo>
                <a:lnTo>
                  <a:pt x="166" y="743"/>
                </a:lnTo>
                <a:lnTo>
                  <a:pt x="168" y="742"/>
                </a:lnTo>
                <a:lnTo>
                  <a:pt x="170" y="740"/>
                </a:lnTo>
                <a:lnTo>
                  <a:pt x="171" y="738"/>
                </a:lnTo>
                <a:lnTo>
                  <a:pt x="173" y="737"/>
                </a:lnTo>
                <a:lnTo>
                  <a:pt x="174" y="735"/>
                </a:lnTo>
                <a:lnTo>
                  <a:pt x="176" y="733"/>
                </a:lnTo>
                <a:lnTo>
                  <a:pt x="177" y="732"/>
                </a:lnTo>
                <a:lnTo>
                  <a:pt x="179" y="730"/>
                </a:lnTo>
                <a:lnTo>
                  <a:pt x="181" y="728"/>
                </a:lnTo>
                <a:lnTo>
                  <a:pt x="182" y="726"/>
                </a:lnTo>
                <a:lnTo>
                  <a:pt x="184" y="724"/>
                </a:lnTo>
                <a:lnTo>
                  <a:pt x="185" y="722"/>
                </a:lnTo>
                <a:lnTo>
                  <a:pt x="187" y="721"/>
                </a:lnTo>
                <a:lnTo>
                  <a:pt x="188" y="719"/>
                </a:lnTo>
                <a:lnTo>
                  <a:pt x="190" y="716"/>
                </a:lnTo>
                <a:lnTo>
                  <a:pt x="191" y="714"/>
                </a:lnTo>
                <a:lnTo>
                  <a:pt x="193" y="712"/>
                </a:lnTo>
                <a:lnTo>
                  <a:pt x="194" y="710"/>
                </a:lnTo>
                <a:lnTo>
                  <a:pt x="196" y="708"/>
                </a:lnTo>
                <a:lnTo>
                  <a:pt x="197" y="706"/>
                </a:lnTo>
                <a:lnTo>
                  <a:pt x="199" y="704"/>
                </a:lnTo>
                <a:lnTo>
                  <a:pt x="200" y="702"/>
                </a:lnTo>
                <a:lnTo>
                  <a:pt x="202" y="700"/>
                </a:lnTo>
                <a:lnTo>
                  <a:pt x="204" y="698"/>
                </a:lnTo>
                <a:lnTo>
                  <a:pt x="205" y="696"/>
                </a:lnTo>
                <a:lnTo>
                  <a:pt x="207" y="694"/>
                </a:lnTo>
                <a:lnTo>
                  <a:pt x="208" y="691"/>
                </a:lnTo>
                <a:lnTo>
                  <a:pt x="210" y="689"/>
                </a:lnTo>
                <a:lnTo>
                  <a:pt x="211" y="687"/>
                </a:lnTo>
                <a:lnTo>
                  <a:pt x="213" y="684"/>
                </a:lnTo>
                <a:lnTo>
                  <a:pt x="214" y="682"/>
                </a:lnTo>
                <a:lnTo>
                  <a:pt x="216" y="680"/>
                </a:lnTo>
                <a:lnTo>
                  <a:pt x="217" y="677"/>
                </a:lnTo>
                <a:lnTo>
                  <a:pt x="219" y="675"/>
                </a:lnTo>
                <a:lnTo>
                  <a:pt x="220" y="672"/>
                </a:lnTo>
                <a:lnTo>
                  <a:pt x="222" y="670"/>
                </a:lnTo>
                <a:lnTo>
                  <a:pt x="223" y="668"/>
                </a:lnTo>
                <a:lnTo>
                  <a:pt x="225" y="665"/>
                </a:lnTo>
                <a:lnTo>
                  <a:pt x="226" y="662"/>
                </a:lnTo>
                <a:lnTo>
                  <a:pt x="228" y="660"/>
                </a:lnTo>
                <a:lnTo>
                  <a:pt x="230" y="657"/>
                </a:lnTo>
                <a:lnTo>
                  <a:pt x="231" y="654"/>
                </a:lnTo>
                <a:lnTo>
                  <a:pt x="233" y="652"/>
                </a:lnTo>
                <a:lnTo>
                  <a:pt x="234" y="649"/>
                </a:lnTo>
                <a:lnTo>
                  <a:pt x="236" y="646"/>
                </a:lnTo>
                <a:lnTo>
                  <a:pt x="237" y="643"/>
                </a:lnTo>
                <a:lnTo>
                  <a:pt x="239" y="641"/>
                </a:lnTo>
                <a:lnTo>
                  <a:pt x="241" y="638"/>
                </a:lnTo>
                <a:lnTo>
                  <a:pt x="242" y="635"/>
                </a:lnTo>
                <a:lnTo>
                  <a:pt x="244" y="632"/>
                </a:lnTo>
                <a:lnTo>
                  <a:pt x="245" y="629"/>
                </a:lnTo>
                <a:lnTo>
                  <a:pt x="247" y="626"/>
                </a:lnTo>
                <a:lnTo>
                  <a:pt x="248" y="623"/>
                </a:lnTo>
                <a:lnTo>
                  <a:pt x="250" y="620"/>
                </a:lnTo>
                <a:lnTo>
                  <a:pt x="251" y="617"/>
                </a:lnTo>
                <a:lnTo>
                  <a:pt x="253" y="614"/>
                </a:lnTo>
                <a:lnTo>
                  <a:pt x="254" y="610"/>
                </a:lnTo>
                <a:lnTo>
                  <a:pt x="256" y="607"/>
                </a:lnTo>
                <a:lnTo>
                  <a:pt x="257" y="604"/>
                </a:lnTo>
                <a:lnTo>
                  <a:pt x="259" y="601"/>
                </a:lnTo>
                <a:lnTo>
                  <a:pt x="260" y="597"/>
                </a:lnTo>
                <a:lnTo>
                  <a:pt x="262" y="594"/>
                </a:lnTo>
                <a:lnTo>
                  <a:pt x="264" y="590"/>
                </a:lnTo>
                <a:lnTo>
                  <a:pt x="265" y="587"/>
                </a:lnTo>
                <a:lnTo>
                  <a:pt x="267" y="584"/>
                </a:lnTo>
                <a:lnTo>
                  <a:pt x="268" y="580"/>
                </a:lnTo>
                <a:lnTo>
                  <a:pt x="270" y="576"/>
                </a:lnTo>
                <a:lnTo>
                  <a:pt x="271" y="573"/>
                </a:lnTo>
                <a:lnTo>
                  <a:pt x="273" y="569"/>
                </a:lnTo>
                <a:lnTo>
                  <a:pt x="274" y="565"/>
                </a:lnTo>
                <a:lnTo>
                  <a:pt x="276" y="562"/>
                </a:lnTo>
                <a:lnTo>
                  <a:pt x="277" y="558"/>
                </a:lnTo>
                <a:lnTo>
                  <a:pt x="279" y="554"/>
                </a:lnTo>
                <a:lnTo>
                  <a:pt x="280" y="550"/>
                </a:lnTo>
                <a:lnTo>
                  <a:pt x="282" y="546"/>
                </a:lnTo>
                <a:lnTo>
                  <a:pt x="283" y="542"/>
                </a:lnTo>
                <a:lnTo>
                  <a:pt x="285" y="538"/>
                </a:lnTo>
                <a:lnTo>
                  <a:pt x="286" y="534"/>
                </a:lnTo>
                <a:lnTo>
                  <a:pt x="288" y="530"/>
                </a:lnTo>
                <a:lnTo>
                  <a:pt x="290" y="526"/>
                </a:lnTo>
                <a:lnTo>
                  <a:pt x="291" y="522"/>
                </a:lnTo>
                <a:lnTo>
                  <a:pt x="293" y="517"/>
                </a:lnTo>
                <a:lnTo>
                  <a:pt x="294" y="513"/>
                </a:lnTo>
                <a:lnTo>
                  <a:pt x="296" y="509"/>
                </a:lnTo>
                <a:lnTo>
                  <a:pt x="297" y="504"/>
                </a:lnTo>
                <a:lnTo>
                  <a:pt x="299" y="500"/>
                </a:lnTo>
                <a:lnTo>
                  <a:pt x="301" y="496"/>
                </a:lnTo>
                <a:lnTo>
                  <a:pt x="302" y="491"/>
                </a:lnTo>
                <a:lnTo>
                  <a:pt x="304" y="486"/>
                </a:lnTo>
                <a:lnTo>
                  <a:pt x="305" y="482"/>
                </a:lnTo>
                <a:lnTo>
                  <a:pt x="307" y="477"/>
                </a:lnTo>
                <a:lnTo>
                  <a:pt x="308" y="473"/>
                </a:lnTo>
                <a:lnTo>
                  <a:pt x="310" y="468"/>
                </a:lnTo>
                <a:lnTo>
                  <a:pt x="311" y="463"/>
                </a:lnTo>
                <a:lnTo>
                  <a:pt x="313" y="458"/>
                </a:lnTo>
                <a:lnTo>
                  <a:pt x="314" y="453"/>
                </a:lnTo>
                <a:lnTo>
                  <a:pt x="316" y="449"/>
                </a:lnTo>
                <a:lnTo>
                  <a:pt x="317" y="444"/>
                </a:lnTo>
                <a:lnTo>
                  <a:pt x="319" y="438"/>
                </a:lnTo>
                <a:lnTo>
                  <a:pt x="320" y="433"/>
                </a:lnTo>
                <a:lnTo>
                  <a:pt x="322" y="428"/>
                </a:lnTo>
                <a:lnTo>
                  <a:pt x="324" y="423"/>
                </a:lnTo>
                <a:lnTo>
                  <a:pt x="325" y="418"/>
                </a:lnTo>
                <a:lnTo>
                  <a:pt x="327" y="413"/>
                </a:lnTo>
                <a:lnTo>
                  <a:pt x="328" y="407"/>
                </a:lnTo>
                <a:lnTo>
                  <a:pt x="330" y="402"/>
                </a:lnTo>
                <a:lnTo>
                  <a:pt x="331" y="396"/>
                </a:lnTo>
                <a:lnTo>
                  <a:pt x="333" y="391"/>
                </a:lnTo>
                <a:lnTo>
                  <a:pt x="335" y="386"/>
                </a:lnTo>
                <a:lnTo>
                  <a:pt x="336" y="380"/>
                </a:lnTo>
                <a:lnTo>
                  <a:pt x="338" y="375"/>
                </a:lnTo>
                <a:lnTo>
                  <a:pt x="339" y="369"/>
                </a:lnTo>
                <a:lnTo>
                  <a:pt x="341" y="363"/>
                </a:lnTo>
                <a:lnTo>
                  <a:pt x="342" y="358"/>
                </a:lnTo>
                <a:lnTo>
                  <a:pt x="344" y="352"/>
                </a:lnTo>
                <a:lnTo>
                  <a:pt x="345" y="346"/>
                </a:lnTo>
                <a:lnTo>
                  <a:pt x="346" y="340"/>
                </a:lnTo>
                <a:lnTo>
                  <a:pt x="348" y="334"/>
                </a:lnTo>
                <a:lnTo>
                  <a:pt x="350" y="329"/>
                </a:lnTo>
                <a:lnTo>
                  <a:pt x="351" y="323"/>
                </a:lnTo>
                <a:lnTo>
                  <a:pt x="353" y="317"/>
                </a:lnTo>
                <a:lnTo>
                  <a:pt x="354" y="311"/>
                </a:lnTo>
                <a:lnTo>
                  <a:pt x="356" y="305"/>
                </a:lnTo>
                <a:lnTo>
                  <a:pt x="357" y="299"/>
                </a:lnTo>
                <a:lnTo>
                  <a:pt x="359" y="293"/>
                </a:lnTo>
                <a:lnTo>
                  <a:pt x="361" y="287"/>
                </a:lnTo>
                <a:lnTo>
                  <a:pt x="362" y="281"/>
                </a:lnTo>
                <a:lnTo>
                  <a:pt x="364" y="275"/>
                </a:lnTo>
                <a:lnTo>
                  <a:pt x="365" y="269"/>
                </a:lnTo>
                <a:lnTo>
                  <a:pt x="367" y="263"/>
                </a:lnTo>
                <a:lnTo>
                  <a:pt x="368" y="256"/>
                </a:lnTo>
                <a:lnTo>
                  <a:pt x="370" y="250"/>
                </a:lnTo>
                <a:lnTo>
                  <a:pt x="371" y="244"/>
                </a:lnTo>
                <a:lnTo>
                  <a:pt x="373" y="238"/>
                </a:lnTo>
                <a:lnTo>
                  <a:pt x="374" y="232"/>
                </a:lnTo>
                <a:lnTo>
                  <a:pt x="376" y="226"/>
                </a:lnTo>
                <a:lnTo>
                  <a:pt x="377" y="220"/>
                </a:lnTo>
                <a:lnTo>
                  <a:pt x="379" y="214"/>
                </a:lnTo>
                <a:lnTo>
                  <a:pt x="380" y="208"/>
                </a:lnTo>
                <a:lnTo>
                  <a:pt x="382" y="201"/>
                </a:lnTo>
                <a:lnTo>
                  <a:pt x="384" y="195"/>
                </a:lnTo>
                <a:lnTo>
                  <a:pt x="385" y="189"/>
                </a:lnTo>
                <a:lnTo>
                  <a:pt x="387" y="183"/>
                </a:lnTo>
                <a:lnTo>
                  <a:pt x="388" y="177"/>
                </a:lnTo>
                <a:lnTo>
                  <a:pt x="390" y="171"/>
                </a:lnTo>
                <a:lnTo>
                  <a:pt x="391" y="165"/>
                </a:lnTo>
                <a:lnTo>
                  <a:pt x="393" y="159"/>
                </a:lnTo>
                <a:lnTo>
                  <a:pt x="395" y="153"/>
                </a:lnTo>
                <a:lnTo>
                  <a:pt x="396" y="148"/>
                </a:lnTo>
                <a:lnTo>
                  <a:pt x="398" y="142"/>
                </a:lnTo>
                <a:lnTo>
                  <a:pt x="399" y="136"/>
                </a:lnTo>
                <a:lnTo>
                  <a:pt x="401" y="130"/>
                </a:lnTo>
                <a:lnTo>
                  <a:pt x="402" y="125"/>
                </a:lnTo>
                <a:lnTo>
                  <a:pt x="404" y="119"/>
                </a:lnTo>
                <a:lnTo>
                  <a:pt x="405" y="114"/>
                </a:lnTo>
                <a:lnTo>
                  <a:pt x="407" y="108"/>
                </a:lnTo>
                <a:lnTo>
                  <a:pt x="408" y="103"/>
                </a:lnTo>
                <a:lnTo>
                  <a:pt x="410" y="98"/>
                </a:lnTo>
                <a:lnTo>
                  <a:pt x="411" y="93"/>
                </a:lnTo>
                <a:lnTo>
                  <a:pt x="413" y="88"/>
                </a:lnTo>
                <a:lnTo>
                  <a:pt x="414" y="83"/>
                </a:lnTo>
                <a:lnTo>
                  <a:pt x="416" y="78"/>
                </a:lnTo>
                <a:lnTo>
                  <a:pt x="417" y="73"/>
                </a:lnTo>
                <a:lnTo>
                  <a:pt x="419" y="69"/>
                </a:lnTo>
                <a:lnTo>
                  <a:pt x="421" y="64"/>
                </a:lnTo>
                <a:lnTo>
                  <a:pt x="422" y="60"/>
                </a:lnTo>
                <a:lnTo>
                  <a:pt x="424" y="56"/>
                </a:lnTo>
                <a:lnTo>
                  <a:pt x="425" y="52"/>
                </a:lnTo>
                <a:lnTo>
                  <a:pt x="427" y="48"/>
                </a:lnTo>
                <a:lnTo>
                  <a:pt x="428" y="44"/>
                </a:lnTo>
                <a:lnTo>
                  <a:pt x="430" y="40"/>
                </a:lnTo>
                <a:lnTo>
                  <a:pt x="431" y="37"/>
                </a:lnTo>
                <a:lnTo>
                  <a:pt x="433" y="33"/>
                </a:lnTo>
                <a:lnTo>
                  <a:pt x="434" y="30"/>
                </a:lnTo>
                <a:lnTo>
                  <a:pt x="436" y="27"/>
                </a:lnTo>
                <a:lnTo>
                  <a:pt x="437" y="24"/>
                </a:lnTo>
                <a:lnTo>
                  <a:pt x="439" y="21"/>
                </a:lnTo>
                <a:lnTo>
                  <a:pt x="440" y="18"/>
                </a:lnTo>
                <a:lnTo>
                  <a:pt x="442" y="16"/>
                </a:lnTo>
                <a:lnTo>
                  <a:pt x="444" y="13"/>
                </a:lnTo>
                <a:lnTo>
                  <a:pt x="445" y="11"/>
                </a:lnTo>
                <a:lnTo>
                  <a:pt x="447" y="9"/>
                </a:lnTo>
                <a:lnTo>
                  <a:pt x="448" y="8"/>
                </a:lnTo>
                <a:lnTo>
                  <a:pt x="450" y="6"/>
                </a:lnTo>
                <a:lnTo>
                  <a:pt x="451" y="5"/>
                </a:lnTo>
                <a:lnTo>
                  <a:pt x="453" y="4"/>
                </a:lnTo>
                <a:lnTo>
                  <a:pt x="455" y="2"/>
                </a:lnTo>
                <a:lnTo>
                  <a:pt x="456" y="2"/>
                </a:lnTo>
                <a:lnTo>
                  <a:pt x="458" y="1"/>
                </a:lnTo>
                <a:lnTo>
                  <a:pt x="459" y="0"/>
                </a:lnTo>
                <a:lnTo>
                  <a:pt x="461" y="0"/>
                </a:lnTo>
                <a:lnTo>
                  <a:pt x="462" y="0"/>
                </a:lnTo>
                <a:lnTo>
                  <a:pt x="464" y="0"/>
                </a:lnTo>
                <a:lnTo>
                  <a:pt x="465" y="0"/>
                </a:lnTo>
                <a:lnTo>
                  <a:pt x="467" y="1"/>
                </a:lnTo>
                <a:lnTo>
                  <a:pt x="468" y="2"/>
                </a:lnTo>
                <a:lnTo>
                  <a:pt x="470" y="2"/>
                </a:lnTo>
                <a:lnTo>
                  <a:pt x="471" y="4"/>
                </a:lnTo>
                <a:lnTo>
                  <a:pt x="473" y="5"/>
                </a:lnTo>
                <a:lnTo>
                  <a:pt x="474" y="6"/>
                </a:lnTo>
                <a:lnTo>
                  <a:pt x="476" y="8"/>
                </a:lnTo>
                <a:lnTo>
                  <a:pt x="477" y="9"/>
                </a:lnTo>
                <a:lnTo>
                  <a:pt x="479" y="11"/>
                </a:lnTo>
                <a:lnTo>
                  <a:pt x="481" y="13"/>
                </a:lnTo>
                <a:lnTo>
                  <a:pt x="482" y="16"/>
                </a:lnTo>
                <a:lnTo>
                  <a:pt x="484" y="18"/>
                </a:lnTo>
                <a:lnTo>
                  <a:pt x="485" y="21"/>
                </a:lnTo>
                <a:lnTo>
                  <a:pt x="487" y="24"/>
                </a:lnTo>
                <a:lnTo>
                  <a:pt x="488" y="27"/>
                </a:lnTo>
                <a:lnTo>
                  <a:pt x="490" y="30"/>
                </a:lnTo>
                <a:lnTo>
                  <a:pt x="491" y="33"/>
                </a:lnTo>
                <a:lnTo>
                  <a:pt x="493" y="37"/>
                </a:lnTo>
                <a:lnTo>
                  <a:pt x="494" y="40"/>
                </a:lnTo>
                <a:lnTo>
                  <a:pt x="496" y="44"/>
                </a:lnTo>
                <a:lnTo>
                  <a:pt x="497" y="48"/>
                </a:lnTo>
                <a:lnTo>
                  <a:pt x="499" y="52"/>
                </a:lnTo>
                <a:lnTo>
                  <a:pt x="500" y="56"/>
                </a:lnTo>
                <a:lnTo>
                  <a:pt x="502" y="60"/>
                </a:lnTo>
                <a:lnTo>
                  <a:pt x="503" y="64"/>
                </a:lnTo>
                <a:lnTo>
                  <a:pt x="505" y="69"/>
                </a:lnTo>
                <a:lnTo>
                  <a:pt x="507" y="73"/>
                </a:lnTo>
                <a:lnTo>
                  <a:pt x="508" y="78"/>
                </a:lnTo>
                <a:lnTo>
                  <a:pt x="510" y="83"/>
                </a:lnTo>
                <a:lnTo>
                  <a:pt x="511" y="88"/>
                </a:lnTo>
                <a:lnTo>
                  <a:pt x="513" y="93"/>
                </a:lnTo>
                <a:lnTo>
                  <a:pt x="515" y="98"/>
                </a:lnTo>
                <a:lnTo>
                  <a:pt x="516" y="103"/>
                </a:lnTo>
                <a:lnTo>
                  <a:pt x="518" y="108"/>
                </a:lnTo>
                <a:lnTo>
                  <a:pt x="519" y="114"/>
                </a:lnTo>
                <a:lnTo>
                  <a:pt x="521" y="119"/>
                </a:lnTo>
                <a:lnTo>
                  <a:pt x="522" y="125"/>
                </a:lnTo>
                <a:lnTo>
                  <a:pt x="524" y="130"/>
                </a:lnTo>
                <a:lnTo>
                  <a:pt x="525" y="136"/>
                </a:lnTo>
                <a:lnTo>
                  <a:pt x="527" y="142"/>
                </a:lnTo>
                <a:lnTo>
                  <a:pt x="528" y="148"/>
                </a:lnTo>
                <a:lnTo>
                  <a:pt x="530" y="153"/>
                </a:lnTo>
                <a:lnTo>
                  <a:pt x="531" y="159"/>
                </a:lnTo>
                <a:lnTo>
                  <a:pt x="533" y="165"/>
                </a:lnTo>
                <a:lnTo>
                  <a:pt x="534" y="171"/>
                </a:lnTo>
                <a:lnTo>
                  <a:pt x="536" y="177"/>
                </a:lnTo>
                <a:lnTo>
                  <a:pt x="537" y="183"/>
                </a:lnTo>
                <a:lnTo>
                  <a:pt x="539" y="189"/>
                </a:lnTo>
                <a:lnTo>
                  <a:pt x="541" y="195"/>
                </a:lnTo>
                <a:lnTo>
                  <a:pt x="542" y="201"/>
                </a:lnTo>
                <a:lnTo>
                  <a:pt x="544" y="208"/>
                </a:lnTo>
                <a:lnTo>
                  <a:pt x="545" y="214"/>
                </a:lnTo>
                <a:lnTo>
                  <a:pt x="547" y="220"/>
                </a:lnTo>
                <a:lnTo>
                  <a:pt x="548" y="226"/>
                </a:lnTo>
                <a:lnTo>
                  <a:pt x="550" y="232"/>
                </a:lnTo>
                <a:lnTo>
                  <a:pt x="552" y="238"/>
                </a:lnTo>
                <a:lnTo>
                  <a:pt x="553" y="244"/>
                </a:lnTo>
                <a:lnTo>
                  <a:pt x="555" y="250"/>
                </a:lnTo>
                <a:lnTo>
                  <a:pt x="556" y="256"/>
                </a:lnTo>
                <a:lnTo>
                  <a:pt x="558" y="263"/>
                </a:lnTo>
                <a:lnTo>
                  <a:pt x="559" y="269"/>
                </a:lnTo>
                <a:lnTo>
                  <a:pt x="561" y="275"/>
                </a:lnTo>
                <a:lnTo>
                  <a:pt x="562" y="281"/>
                </a:lnTo>
                <a:lnTo>
                  <a:pt x="563" y="287"/>
                </a:lnTo>
                <a:lnTo>
                  <a:pt x="565" y="293"/>
                </a:lnTo>
                <a:lnTo>
                  <a:pt x="567" y="299"/>
                </a:lnTo>
                <a:lnTo>
                  <a:pt x="568" y="305"/>
                </a:lnTo>
                <a:lnTo>
                  <a:pt x="570" y="311"/>
                </a:lnTo>
                <a:lnTo>
                  <a:pt x="571" y="317"/>
                </a:lnTo>
                <a:lnTo>
                  <a:pt x="573" y="323"/>
                </a:lnTo>
                <a:lnTo>
                  <a:pt x="575" y="329"/>
                </a:lnTo>
                <a:lnTo>
                  <a:pt x="576" y="334"/>
                </a:lnTo>
                <a:lnTo>
                  <a:pt x="578" y="340"/>
                </a:lnTo>
                <a:lnTo>
                  <a:pt x="579" y="346"/>
                </a:lnTo>
                <a:lnTo>
                  <a:pt x="581" y="352"/>
                </a:lnTo>
                <a:lnTo>
                  <a:pt x="582" y="358"/>
                </a:lnTo>
                <a:lnTo>
                  <a:pt x="584" y="363"/>
                </a:lnTo>
                <a:lnTo>
                  <a:pt x="585" y="369"/>
                </a:lnTo>
                <a:lnTo>
                  <a:pt x="587" y="375"/>
                </a:lnTo>
                <a:lnTo>
                  <a:pt x="588" y="380"/>
                </a:lnTo>
                <a:lnTo>
                  <a:pt x="590" y="386"/>
                </a:lnTo>
                <a:lnTo>
                  <a:pt x="591" y="391"/>
                </a:lnTo>
                <a:lnTo>
                  <a:pt x="593" y="396"/>
                </a:lnTo>
                <a:lnTo>
                  <a:pt x="594" y="402"/>
                </a:lnTo>
                <a:lnTo>
                  <a:pt x="596" y="407"/>
                </a:lnTo>
                <a:lnTo>
                  <a:pt x="597" y="413"/>
                </a:lnTo>
                <a:lnTo>
                  <a:pt x="599" y="418"/>
                </a:lnTo>
                <a:lnTo>
                  <a:pt x="601" y="423"/>
                </a:lnTo>
                <a:lnTo>
                  <a:pt x="602" y="428"/>
                </a:lnTo>
                <a:lnTo>
                  <a:pt x="604" y="433"/>
                </a:lnTo>
                <a:lnTo>
                  <a:pt x="605" y="438"/>
                </a:lnTo>
                <a:lnTo>
                  <a:pt x="607" y="444"/>
                </a:lnTo>
                <a:lnTo>
                  <a:pt x="608" y="449"/>
                </a:lnTo>
                <a:lnTo>
                  <a:pt x="610" y="453"/>
                </a:lnTo>
                <a:lnTo>
                  <a:pt x="612" y="458"/>
                </a:lnTo>
                <a:lnTo>
                  <a:pt x="613" y="463"/>
                </a:lnTo>
                <a:lnTo>
                  <a:pt x="615" y="468"/>
                </a:lnTo>
                <a:lnTo>
                  <a:pt x="616" y="473"/>
                </a:lnTo>
                <a:lnTo>
                  <a:pt x="618" y="477"/>
                </a:lnTo>
                <a:lnTo>
                  <a:pt x="619" y="482"/>
                </a:lnTo>
                <a:lnTo>
                  <a:pt x="621" y="486"/>
                </a:lnTo>
                <a:lnTo>
                  <a:pt x="622" y="491"/>
                </a:lnTo>
                <a:lnTo>
                  <a:pt x="624" y="496"/>
                </a:lnTo>
                <a:lnTo>
                  <a:pt x="625" y="500"/>
                </a:lnTo>
                <a:lnTo>
                  <a:pt x="627" y="504"/>
                </a:lnTo>
                <a:lnTo>
                  <a:pt x="628" y="509"/>
                </a:lnTo>
                <a:lnTo>
                  <a:pt x="630" y="513"/>
                </a:lnTo>
                <a:lnTo>
                  <a:pt x="631" y="517"/>
                </a:lnTo>
                <a:lnTo>
                  <a:pt x="633" y="522"/>
                </a:lnTo>
                <a:lnTo>
                  <a:pt x="635" y="526"/>
                </a:lnTo>
                <a:lnTo>
                  <a:pt x="636" y="530"/>
                </a:lnTo>
                <a:lnTo>
                  <a:pt x="638" y="534"/>
                </a:lnTo>
                <a:lnTo>
                  <a:pt x="639" y="538"/>
                </a:lnTo>
                <a:lnTo>
                  <a:pt x="641" y="542"/>
                </a:lnTo>
                <a:lnTo>
                  <a:pt x="642" y="546"/>
                </a:lnTo>
                <a:lnTo>
                  <a:pt x="644" y="550"/>
                </a:lnTo>
                <a:lnTo>
                  <a:pt x="645" y="554"/>
                </a:lnTo>
                <a:lnTo>
                  <a:pt x="647" y="558"/>
                </a:lnTo>
                <a:lnTo>
                  <a:pt x="648" y="562"/>
                </a:lnTo>
                <a:lnTo>
                  <a:pt x="650" y="565"/>
                </a:lnTo>
                <a:lnTo>
                  <a:pt x="651" y="569"/>
                </a:lnTo>
                <a:lnTo>
                  <a:pt x="653" y="573"/>
                </a:lnTo>
                <a:lnTo>
                  <a:pt x="654" y="576"/>
                </a:lnTo>
                <a:lnTo>
                  <a:pt x="656" y="580"/>
                </a:lnTo>
                <a:lnTo>
                  <a:pt x="657" y="584"/>
                </a:lnTo>
                <a:lnTo>
                  <a:pt x="659" y="587"/>
                </a:lnTo>
                <a:lnTo>
                  <a:pt x="661" y="590"/>
                </a:lnTo>
                <a:lnTo>
                  <a:pt x="662" y="594"/>
                </a:lnTo>
                <a:lnTo>
                  <a:pt x="664" y="597"/>
                </a:lnTo>
                <a:lnTo>
                  <a:pt x="665" y="601"/>
                </a:lnTo>
                <a:lnTo>
                  <a:pt x="667" y="604"/>
                </a:lnTo>
                <a:lnTo>
                  <a:pt x="668" y="607"/>
                </a:lnTo>
                <a:lnTo>
                  <a:pt x="670" y="610"/>
                </a:lnTo>
                <a:lnTo>
                  <a:pt x="672" y="614"/>
                </a:lnTo>
                <a:lnTo>
                  <a:pt x="673" y="617"/>
                </a:lnTo>
                <a:lnTo>
                  <a:pt x="675" y="620"/>
                </a:lnTo>
                <a:lnTo>
                  <a:pt x="676" y="623"/>
                </a:lnTo>
                <a:lnTo>
                  <a:pt x="678" y="626"/>
                </a:lnTo>
                <a:lnTo>
                  <a:pt x="679" y="629"/>
                </a:lnTo>
                <a:lnTo>
                  <a:pt x="681" y="632"/>
                </a:lnTo>
                <a:lnTo>
                  <a:pt x="682" y="635"/>
                </a:lnTo>
                <a:lnTo>
                  <a:pt x="684" y="638"/>
                </a:lnTo>
                <a:lnTo>
                  <a:pt x="685" y="641"/>
                </a:lnTo>
                <a:lnTo>
                  <a:pt x="687" y="643"/>
                </a:lnTo>
                <a:lnTo>
                  <a:pt x="688" y="646"/>
                </a:lnTo>
                <a:lnTo>
                  <a:pt x="690" y="649"/>
                </a:lnTo>
                <a:lnTo>
                  <a:pt x="691" y="652"/>
                </a:lnTo>
                <a:lnTo>
                  <a:pt x="693" y="654"/>
                </a:lnTo>
                <a:lnTo>
                  <a:pt x="695" y="657"/>
                </a:lnTo>
                <a:lnTo>
                  <a:pt x="696" y="660"/>
                </a:lnTo>
                <a:lnTo>
                  <a:pt x="698" y="662"/>
                </a:lnTo>
                <a:lnTo>
                  <a:pt x="699" y="665"/>
                </a:lnTo>
                <a:lnTo>
                  <a:pt x="701" y="668"/>
                </a:lnTo>
                <a:lnTo>
                  <a:pt x="702" y="670"/>
                </a:lnTo>
                <a:lnTo>
                  <a:pt x="704" y="672"/>
                </a:lnTo>
                <a:lnTo>
                  <a:pt x="706" y="675"/>
                </a:lnTo>
                <a:lnTo>
                  <a:pt x="707" y="677"/>
                </a:lnTo>
                <a:lnTo>
                  <a:pt x="708" y="680"/>
                </a:lnTo>
                <a:lnTo>
                  <a:pt x="710" y="682"/>
                </a:lnTo>
                <a:lnTo>
                  <a:pt x="711" y="684"/>
                </a:lnTo>
                <a:lnTo>
                  <a:pt x="713" y="687"/>
                </a:lnTo>
                <a:lnTo>
                  <a:pt x="714" y="689"/>
                </a:lnTo>
                <a:lnTo>
                  <a:pt x="716" y="691"/>
                </a:lnTo>
                <a:lnTo>
                  <a:pt x="717" y="694"/>
                </a:lnTo>
                <a:lnTo>
                  <a:pt x="719" y="696"/>
                </a:lnTo>
                <a:lnTo>
                  <a:pt x="721" y="698"/>
                </a:lnTo>
                <a:lnTo>
                  <a:pt x="722" y="700"/>
                </a:lnTo>
                <a:lnTo>
                  <a:pt x="724" y="702"/>
                </a:lnTo>
                <a:lnTo>
                  <a:pt x="725" y="704"/>
                </a:lnTo>
                <a:lnTo>
                  <a:pt x="727" y="706"/>
                </a:lnTo>
                <a:lnTo>
                  <a:pt x="728" y="708"/>
                </a:lnTo>
                <a:lnTo>
                  <a:pt x="730" y="710"/>
                </a:lnTo>
                <a:lnTo>
                  <a:pt x="732" y="712"/>
                </a:lnTo>
                <a:lnTo>
                  <a:pt x="733" y="714"/>
                </a:lnTo>
                <a:lnTo>
                  <a:pt x="735" y="716"/>
                </a:lnTo>
                <a:lnTo>
                  <a:pt x="736" y="719"/>
                </a:lnTo>
                <a:lnTo>
                  <a:pt x="738" y="721"/>
                </a:lnTo>
                <a:lnTo>
                  <a:pt x="739" y="722"/>
                </a:lnTo>
                <a:lnTo>
                  <a:pt x="741" y="724"/>
                </a:lnTo>
                <a:lnTo>
                  <a:pt x="742" y="726"/>
                </a:lnTo>
                <a:lnTo>
                  <a:pt x="744" y="728"/>
                </a:lnTo>
                <a:lnTo>
                  <a:pt x="745" y="730"/>
                </a:lnTo>
                <a:lnTo>
                  <a:pt x="747" y="732"/>
                </a:lnTo>
                <a:lnTo>
                  <a:pt x="748" y="733"/>
                </a:lnTo>
                <a:lnTo>
                  <a:pt x="750" y="735"/>
                </a:lnTo>
                <a:lnTo>
                  <a:pt x="751" y="737"/>
                </a:lnTo>
                <a:lnTo>
                  <a:pt x="753" y="738"/>
                </a:lnTo>
                <a:lnTo>
                  <a:pt x="755" y="740"/>
                </a:lnTo>
                <a:lnTo>
                  <a:pt x="756" y="742"/>
                </a:lnTo>
                <a:lnTo>
                  <a:pt x="758" y="743"/>
                </a:lnTo>
                <a:lnTo>
                  <a:pt x="759" y="745"/>
                </a:lnTo>
                <a:lnTo>
                  <a:pt x="761" y="747"/>
                </a:lnTo>
                <a:lnTo>
                  <a:pt x="762" y="748"/>
                </a:lnTo>
                <a:lnTo>
                  <a:pt x="764" y="750"/>
                </a:lnTo>
                <a:lnTo>
                  <a:pt x="766" y="752"/>
                </a:lnTo>
                <a:lnTo>
                  <a:pt x="767" y="753"/>
                </a:lnTo>
                <a:lnTo>
                  <a:pt x="769" y="755"/>
                </a:lnTo>
                <a:lnTo>
                  <a:pt x="770" y="756"/>
                </a:lnTo>
                <a:lnTo>
                  <a:pt x="772" y="758"/>
                </a:lnTo>
                <a:lnTo>
                  <a:pt x="773" y="759"/>
                </a:lnTo>
                <a:lnTo>
                  <a:pt x="775" y="761"/>
                </a:lnTo>
                <a:lnTo>
                  <a:pt x="776" y="762"/>
                </a:lnTo>
                <a:lnTo>
                  <a:pt x="778" y="763"/>
                </a:lnTo>
                <a:lnTo>
                  <a:pt x="779" y="765"/>
                </a:lnTo>
                <a:lnTo>
                  <a:pt x="781" y="766"/>
                </a:lnTo>
                <a:lnTo>
                  <a:pt x="782" y="768"/>
                </a:lnTo>
                <a:lnTo>
                  <a:pt x="784" y="769"/>
                </a:lnTo>
                <a:lnTo>
                  <a:pt x="785" y="770"/>
                </a:lnTo>
                <a:lnTo>
                  <a:pt x="787" y="772"/>
                </a:lnTo>
                <a:lnTo>
                  <a:pt x="788" y="773"/>
                </a:lnTo>
                <a:lnTo>
                  <a:pt x="790" y="774"/>
                </a:lnTo>
                <a:lnTo>
                  <a:pt x="792" y="776"/>
                </a:lnTo>
                <a:lnTo>
                  <a:pt x="793" y="777"/>
                </a:lnTo>
                <a:lnTo>
                  <a:pt x="795" y="778"/>
                </a:lnTo>
                <a:lnTo>
                  <a:pt x="796" y="780"/>
                </a:lnTo>
                <a:lnTo>
                  <a:pt x="798" y="781"/>
                </a:lnTo>
                <a:lnTo>
                  <a:pt x="799" y="782"/>
                </a:lnTo>
                <a:lnTo>
                  <a:pt x="801" y="783"/>
                </a:lnTo>
                <a:lnTo>
                  <a:pt x="802" y="785"/>
                </a:lnTo>
                <a:lnTo>
                  <a:pt x="804" y="786"/>
                </a:lnTo>
                <a:lnTo>
                  <a:pt x="805" y="787"/>
                </a:lnTo>
                <a:lnTo>
                  <a:pt x="807" y="788"/>
                </a:lnTo>
                <a:lnTo>
                  <a:pt x="808" y="789"/>
                </a:lnTo>
                <a:lnTo>
                  <a:pt x="810" y="790"/>
                </a:lnTo>
                <a:lnTo>
                  <a:pt x="811" y="792"/>
                </a:lnTo>
                <a:lnTo>
                  <a:pt x="813" y="793"/>
                </a:lnTo>
                <a:lnTo>
                  <a:pt x="815" y="794"/>
                </a:lnTo>
                <a:lnTo>
                  <a:pt x="816" y="795"/>
                </a:lnTo>
                <a:lnTo>
                  <a:pt x="818" y="796"/>
                </a:lnTo>
                <a:lnTo>
                  <a:pt x="819" y="797"/>
                </a:lnTo>
                <a:lnTo>
                  <a:pt x="821" y="798"/>
                </a:lnTo>
                <a:lnTo>
                  <a:pt x="822" y="799"/>
                </a:lnTo>
                <a:lnTo>
                  <a:pt x="824" y="800"/>
                </a:lnTo>
                <a:lnTo>
                  <a:pt x="826" y="801"/>
                </a:lnTo>
                <a:lnTo>
                  <a:pt x="827" y="802"/>
                </a:lnTo>
                <a:lnTo>
                  <a:pt x="829" y="803"/>
                </a:lnTo>
                <a:lnTo>
                  <a:pt x="830" y="804"/>
                </a:lnTo>
                <a:lnTo>
                  <a:pt x="832" y="805"/>
                </a:lnTo>
                <a:lnTo>
                  <a:pt x="833" y="806"/>
                </a:lnTo>
                <a:lnTo>
                  <a:pt x="835" y="807"/>
                </a:lnTo>
                <a:lnTo>
                  <a:pt x="836" y="808"/>
                </a:lnTo>
                <a:lnTo>
                  <a:pt x="838" y="809"/>
                </a:lnTo>
                <a:lnTo>
                  <a:pt x="839" y="810"/>
                </a:lnTo>
                <a:lnTo>
                  <a:pt x="841" y="811"/>
                </a:lnTo>
                <a:lnTo>
                  <a:pt x="842" y="812"/>
                </a:lnTo>
                <a:lnTo>
                  <a:pt x="844" y="813"/>
                </a:lnTo>
                <a:lnTo>
                  <a:pt x="845" y="814"/>
                </a:lnTo>
                <a:lnTo>
                  <a:pt x="847" y="815"/>
                </a:lnTo>
                <a:lnTo>
                  <a:pt x="848" y="816"/>
                </a:lnTo>
                <a:lnTo>
                  <a:pt x="850" y="816"/>
                </a:lnTo>
                <a:lnTo>
                  <a:pt x="852" y="818"/>
                </a:lnTo>
                <a:lnTo>
                  <a:pt x="853" y="818"/>
                </a:lnTo>
                <a:lnTo>
                  <a:pt x="855" y="819"/>
                </a:lnTo>
                <a:lnTo>
                  <a:pt x="856" y="820"/>
                </a:lnTo>
                <a:lnTo>
                  <a:pt x="858" y="821"/>
                </a:lnTo>
                <a:lnTo>
                  <a:pt x="859" y="822"/>
                </a:lnTo>
                <a:lnTo>
                  <a:pt x="861" y="823"/>
                </a:lnTo>
                <a:lnTo>
                  <a:pt x="862" y="823"/>
                </a:lnTo>
                <a:lnTo>
                  <a:pt x="864" y="824"/>
                </a:lnTo>
                <a:lnTo>
                  <a:pt x="865" y="825"/>
                </a:lnTo>
                <a:lnTo>
                  <a:pt x="867" y="826"/>
                </a:lnTo>
                <a:lnTo>
                  <a:pt x="868" y="827"/>
                </a:lnTo>
                <a:lnTo>
                  <a:pt x="870" y="827"/>
                </a:lnTo>
                <a:lnTo>
                  <a:pt x="871" y="828"/>
                </a:lnTo>
                <a:lnTo>
                  <a:pt x="873" y="829"/>
                </a:lnTo>
                <a:lnTo>
                  <a:pt x="875" y="829"/>
                </a:lnTo>
                <a:lnTo>
                  <a:pt x="876" y="830"/>
                </a:lnTo>
                <a:lnTo>
                  <a:pt x="878" y="831"/>
                </a:lnTo>
                <a:lnTo>
                  <a:pt x="879" y="832"/>
                </a:lnTo>
                <a:lnTo>
                  <a:pt x="881" y="833"/>
                </a:lnTo>
                <a:lnTo>
                  <a:pt x="882" y="834"/>
                </a:lnTo>
                <a:lnTo>
                  <a:pt x="884" y="834"/>
                </a:lnTo>
                <a:lnTo>
                  <a:pt x="886" y="835"/>
                </a:lnTo>
                <a:lnTo>
                  <a:pt x="887" y="836"/>
                </a:lnTo>
                <a:lnTo>
                  <a:pt x="889" y="836"/>
                </a:lnTo>
                <a:lnTo>
                  <a:pt x="890" y="837"/>
                </a:lnTo>
                <a:lnTo>
                  <a:pt x="892" y="838"/>
                </a:lnTo>
                <a:lnTo>
                  <a:pt x="893" y="838"/>
                </a:lnTo>
                <a:lnTo>
                  <a:pt x="895" y="839"/>
                </a:lnTo>
                <a:lnTo>
                  <a:pt x="896" y="840"/>
                </a:lnTo>
                <a:lnTo>
                  <a:pt x="898" y="840"/>
                </a:lnTo>
                <a:lnTo>
                  <a:pt x="899" y="841"/>
                </a:lnTo>
                <a:lnTo>
                  <a:pt x="901" y="842"/>
                </a:lnTo>
                <a:lnTo>
                  <a:pt x="902" y="842"/>
                </a:lnTo>
                <a:lnTo>
                  <a:pt x="904" y="843"/>
                </a:lnTo>
                <a:lnTo>
                  <a:pt x="905" y="843"/>
                </a:lnTo>
                <a:lnTo>
                  <a:pt x="907" y="844"/>
                </a:lnTo>
                <a:lnTo>
                  <a:pt x="908" y="845"/>
                </a:lnTo>
                <a:lnTo>
                  <a:pt x="910" y="845"/>
                </a:lnTo>
                <a:lnTo>
                  <a:pt x="912" y="846"/>
                </a:lnTo>
                <a:lnTo>
                  <a:pt x="913" y="847"/>
                </a:lnTo>
                <a:lnTo>
                  <a:pt x="915" y="847"/>
                </a:lnTo>
                <a:lnTo>
                  <a:pt x="916" y="848"/>
                </a:lnTo>
                <a:lnTo>
                  <a:pt x="918" y="848"/>
                </a:lnTo>
                <a:lnTo>
                  <a:pt x="920" y="849"/>
                </a:lnTo>
                <a:lnTo>
                  <a:pt x="921" y="849"/>
                </a:lnTo>
                <a:lnTo>
                  <a:pt x="923" y="850"/>
                </a:lnTo>
                <a:lnTo>
                  <a:pt x="924" y="851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214438" y="1693863"/>
            <a:ext cx="815975" cy="273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030413" y="1843088"/>
            <a:ext cx="293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2324100" y="1841500"/>
            <a:ext cx="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Rectangle 10" descr="Light horizontal"/>
          <p:cNvSpPr>
            <a:spLocks noChangeArrowheads="1"/>
          </p:cNvSpPr>
          <p:nvPr/>
        </p:nvSpPr>
        <p:spPr bwMode="auto">
          <a:xfrm rot="2838767">
            <a:off x="2227263" y="1792287"/>
            <a:ext cx="209550" cy="41275"/>
          </a:xfrm>
          <a:prstGeom prst="rect">
            <a:avLst/>
          </a:prstGeom>
          <a:pattFill prst="ltHorz">
            <a:fgClr>
              <a:schemeClr val="bg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 rot="2838767">
            <a:off x="2196307" y="2712244"/>
            <a:ext cx="209550" cy="39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7" name="Group 12"/>
          <p:cNvGrpSpPr>
            <a:grpSpLocks/>
          </p:cNvGrpSpPr>
          <p:nvPr/>
        </p:nvGrpSpPr>
        <p:grpSpPr bwMode="auto">
          <a:xfrm>
            <a:off x="130175" y="1044575"/>
            <a:ext cx="7364413" cy="5248275"/>
            <a:chOff x="82" y="658"/>
            <a:chExt cx="4639" cy="3306"/>
          </a:xfrm>
        </p:grpSpPr>
        <p:pic>
          <p:nvPicPr>
            <p:cNvPr id="24609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658"/>
              <a:ext cx="4639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0" name="Text Box 14"/>
            <p:cNvSpPr txBox="1">
              <a:spLocks noChangeArrowheads="1"/>
            </p:cNvSpPr>
            <p:nvPr/>
          </p:nvSpPr>
          <p:spPr bwMode="auto">
            <a:xfrm>
              <a:off x="398" y="756"/>
              <a:ext cx="912" cy="523"/>
            </a:xfrm>
            <a:prstGeom prst="rect">
              <a:avLst/>
            </a:prstGeom>
            <a:solidFill>
              <a:srgbClr val="FF0000">
                <a:alpha val="4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 smtClean="0">
                  <a:solidFill>
                    <a:srgbClr val="700000"/>
                  </a:solidFill>
                  <a:latin typeface="Book Antiqua" pitchFamily="18" charset="0"/>
                </a:rPr>
                <a:t>Coherent</a:t>
              </a:r>
            </a:p>
            <a:p>
              <a:r>
                <a:rPr lang="en-US" dirty="0" smtClean="0">
                  <a:solidFill>
                    <a:srgbClr val="700000"/>
                  </a:solidFill>
                  <a:latin typeface="Book Antiqua" pitchFamily="18" charset="0"/>
                </a:rPr>
                <a:t>2 </a:t>
              </a:r>
              <a:r>
                <a:rPr lang="en-US" dirty="0">
                  <a:solidFill>
                    <a:srgbClr val="700000"/>
                  </a:solidFill>
                  <a:latin typeface="Book Antiqua" pitchFamily="18" charset="0"/>
                </a:rPr>
                <a:t>micron</a:t>
              </a:r>
            </a:p>
          </p:txBody>
        </p:sp>
        <p:sp>
          <p:nvSpPr>
            <p:cNvPr id="24611" name="Text Box 15"/>
            <p:cNvSpPr txBox="1">
              <a:spLocks noChangeArrowheads="1"/>
            </p:cNvSpPr>
            <p:nvPr/>
          </p:nvSpPr>
          <p:spPr bwMode="auto">
            <a:xfrm>
              <a:off x="504" y="1618"/>
              <a:ext cx="4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sz="1100" dirty="0">
                <a:solidFill>
                  <a:srgbClr val="CC00FF"/>
                </a:solidFill>
                <a:latin typeface="Book Antiqua" pitchFamily="18" charset="0"/>
              </a:endParaRPr>
            </a:p>
          </p:txBody>
        </p:sp>
      </p:grp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5811838" y="946150"/>
            <a:ext cx="3128962" cy="1612900"/>
          </a:xfrm>
          <a:prstGeom prst="rect">
            <a:avLst/>
          </a:prstGeom>
          <a:gradFill rotWithShape="0">
            <a:gsLst>
              <a:gs pos="0">
                <a:srgbClr val="EBF7FD"/>
              </a:gs>
              <a:gs pos="100000">
                <a:srgbClr val="BBDEF5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0059DC"/>
                </a:solidFill>
              </a:rPr>
              <a:t>DOPPLER RECEIVER -    </a:t>
            </a:r>
            <a:r>
              <a:rPr lang="en-US" sz="1400">
                <a:solidFill>
                  <a:srgbClr val="0059DC"/>
                </a:solidFill>
              </a:rPr>
              <a:t>Multiple flavors - Choice drives science/ technology trades</a:t>
            </a:r>
            <a:endParaRPr lang="en-US" sz="1400" b="1">
              <a:solidFill>
                <a:srgbClr val="0059DC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300">
                <a:solidFill>
                  <a:srgbClr val="0059DC"/>
                </a:solidFill>
              </a:rPr>
              <a:t> Coherent or heterodyne aerosol Doppler receiver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300">
                <a:solidFill>
                  <a:srgbClr val="0059DC"/>
                </a:solidFill>
              </a:rPr>
              <a:t> Direct detection molecular Doppler receiver   </a:t>
            </a:r>
            <a:endParaRPr lang="en-US" sz="1400" b="1">
              <a:solidFill>
                <a:srgbClr val="0059DC"/>
              </a:solidFill>
            </a:endParaRPr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9413875" y="27209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4648200" y="4572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Molecular (</a:t>
            </a:r>
            <a:r>
              <a:rPr lang="en-US" sz="1400">
                <a:latin typeface="Symbol" pitchFamily="18" charset="2"/>
              </a:rPr>
              <a:t>l</a:t>
            </a:r>
            <a:r>
              <a:rPr lang="en-US" sz="1400" baseline="30000">
                <a:latin typeface="Symbol" pitchFamily="18" charset="2"/>
              </a:rPr>
              <a:t>-4</a:t>
            </a:r>
            <a:r>
              <a:rPr lang="en-US" sz="1400"/>
              <a:t>) </a:t>
            </a:r>
          </a:p>
        </p:txBody>
      </p:sp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6705600" y="4005263"/>
            <a:ext cx="1171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Aerosol (</a:t>
            </a:r>
            <a:r>
              <a:rPr lang="en-US" sz="1400">
                <a:latin typeface="Symbol" pitchFamily="18" charset="2"/>
              </a:rPr>
              <a:t>l</a:t>
            </a:r>
            <a:r>
              <a:rPr lang="en-US" sz="1400" baseline="30000">
                <a:latin typeface="Symbol" pitchFamily="18" charset="2"/>
              </a:rPr>
              <a:t>-2</a:t>
            </a:r>
            <a:r>
              <a:rPr lang="en-US" sz="1400"/>
              <a:t>)</a:t>
            </a:r>
          </a:p>
        </p:txBody>
      </p:sp>
      <p:sp>
        <p:nvSpPr>
          <p:cNvPr id="24592" name="Rectangle 20"/>
          <p:cNvSpPr>
            <a:spLocks noChangeArrowheads="1"/>
          </p:cNvSpPr>
          <p:nvPr/>
        </p:nvSpPr>
        <p:spPr bwMode="auto">
          <a:xfrm>
            <a:off x="4683125" y="3373438"/>
            <a:ext cx="3773488" cy="2733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>
            <a:off x="6342063" y="5656263"/>
            <a:ext cx="53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22"/>
          <p:cNvSpPr>
            <a:spLocks noChangeArrowheads="1"/>
          </p:cNvSpPr>
          <p:nvPr/>
        </p:nvSpPr>
        <p:spPr bwMode="auto">
          <a:xfrm>
            <a:off x="6100763" y="5681663"/>
            <a:ext cx="102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Frequency</a:t>
            </a:r>
          </a:p>
        </p:txBody>
      </p:sp>
      <p:sp>
        <p:nvSpPr>
          <p:cNvPr id="24595" name="Freeform 23"/>
          <p:cNvSpPr>
            <a:spLocks/>
          </p:cNvSpPr>
          <p:nvPr/>
        </p:nvSpPr>
        <p:spPr bwMode="auto">
          <a:xfrm>
            <a:off x="5283200" y="4005263"/>
            <a:ext cx="2803525" cy="1546225"/>
          </a:xfrm>
          <a:custGeom>
            <a:avLst/>
            <a:gdLst>
              <a:gd name="T0" fmla="*/ 2147483647 w 1777"/>
              <a:gd name="T1" fmla="*/ 2147483647 h 808"/>
              <a:gd name="T2" fmla="*/ 2147483647 w 1777"/>
              <a:gd name="T3" fmla="*/ 2147483647 h 808"/>
              <a:gd name="T4" fmla="*/ 2147483647 w 1777"/>
              <a:gd name="T5" fmla="*/ 2147483647 h 808"/>
              <a:gd name="T6" fmla="*/ 2147483647 w 1777"/>
              <a:gd name="T7" fmla="*/ 2147483647 h 808"/>
              <a:gd name="T8" fmla="*/ 2147483647 w 1777"/>
              <a:gd name="T9" fmla="*/ 2147483647 h 808"/>
              <a:gd name="T10" fmla="*/ 2147483647 w 1777"/>
              <a:gd name="T11" fmla="*/ 2147483647 h 808"/>
              <a:gd name="T12" fmla="*/ 2147483647 w 1777"/>
              <a:gd name="T13" fmla="*/ 2147483647 h 808"/>
              <a:gd name="T14" fmla="*/ 2147483647 w 1777"/>
              <a:gd name="T15" fmla="*/ 2147483647 h 808"/>
              <a:gd name="T16" fmla="*/ 2147483647 w 1777"/>
              <a:gd name="T17" fmla="*/ 2147483647 h 808"/>
              <a:gd name="T18" fmla="*/ 2147483647 w 1777"/>
              <a:gd name="T19" fmla="*/ 2147483647 h 808"/>
              <a:gd name="T20" fmla="*/ 2147483647 w 1777"/>
              <a:gd name="T21" fmla="*/ 2147483647 h 808"/>
              <a:gd name="T22" fmla="*/ 2147483647 w 1777"/>
              <a:gd name="T23" fmla="*/ 2147483647 h 808"/>
              <a:gd name="T24" fmla="*/ 2147483647 w 1777"/>
              <a:gd name="T25" fmla="*/ 2147483647 h 808"/>
              <a:gd name="T26" fmla="*/ 2147483647 w 1777"/>
              <a:gd name="T27" fmla="*/ 2147483647 h 808"/>
              <a:gd name="T28" fmla="*/ 2147483647 w 1777"/>
              <a:gd name="T29" fmla="*/ 2147483647 h 808"/>
              <a:gd name="T30" fmla="*/ 2147483647 w 1777"/>
              <a:gd name="T31" fmla="*/ 2147483647 h 808"/>
              <a:gd name="T32" fmla="*/ 2147483647 w 1777"/>
              <a:gd name="T33" fmla="*/ 2147483647 h 808"/>
              <a:gd name="T34" fmla="*/ 2147483647 w 1777"/>
              <a:gd name="T35" fmla="*/ 2147483647 h 808"/>
              <a:gd name="T36" fmla="*/ 2147483647 w 1777"/>
              <a:gd name="T37" fmla="*/ 2147483647 h 808"/>
              <a:gd name="T38" fmla="*/ 2147483647 w 1777"/>
              <a:gd name="T39" fmla="*/ 2147483647 h 808"/>
              <a:gd name="T40" fmla="*/ 2147483647 w 1777"/>
              <a:gd name="T41" fmla="*/ 2147483647 h 808"/>
              <a:gd name="T42" fmla="*/ 2147483647 w 1777"/>
              <a:gd name="T43" fmla="*/ 2147483647 h 808"/>
              <a:gd name="T44" fmla="*/ 2147483647 w 1777"/>
              <a:gd name="T45" fmla="*/ 2147483647 h 808"/>
              <a:gd name="T46" fmla="*/ 2147483647 w 1777"/>
              <a:gd name="T47" fmla="*/ 2147483647 h 808"/>
              <a:gd name="T48" fmla="*/ 2147483647 w 1777"/>
              <a:gd name="T49" fmla="*/ 2147483647 h 808"/>
              <a:gd name="T50" fmla="*/ 2147483647 w 1777"/>
              <a:gd name="T51" fmla="*/ 2147483647 h 808"/>
              <a:gd name="T52" fmla="*/ 2147483647 w 1777"/>
              <a:gd name="T53" fmla="*/ 2147483647 h 808"/>
              <a:gd name="T54" fmla="*/ 2147483647 w 1777"/>
              <a:gd name="T55" fmla="*/ 2147483647 h 808"/>
              <a:gd name="T56" fmla="*/ 2147483647 w 1777"/>
              <a:gd name="T57" fmla="*/ 2147483647 h 808"/>
              <a:gd name="T58" fmla="*/ 2147483647 w 1777"/>
              <a:gd name="T59" fmla="*/ 2147483647 h 808"/>
              <a:gd name="T60" fmla="*/ 2147483647 w 1777"/>
              <a:gd name="T61" fmla="*/ 2147483647 h 808"/>
              <a:gd name="T62" fmla="*/ 2147483647 w 1777"/>
              <a:gd name="T63" fmla="*/ 2147483647 h 808"/>
              <a:gd name="T64" fmla="*/ 2147483647 w 1777"/>
              <a:gd name="T65" fmla="*/ 2147483647 h 808"/>
              <a:gd name="T66" fmla="*/ 2147483647 w 1777"/>
              <a:gd name="T67" fmla="*/ 2147483647 h 808"/>
              <a:gd name="T68" fmla="*/ 2147483647 w 1777"/>
              <a:gd name="T69" fmla="*/ 2147483647 h 808"/>
              <a:gd name="T70" fmla="*/ 2147483647 w 1777"/>
              <a:gd name="T71" fmla="*/ 2147483647 h 808"/>
              <a:gd name="T72" fmla="*/ 2147483647 w 1777"/>
              <a:gd name="T73" fmla="*/ 2147483647 h 808"/>
              <a:gd name="T74" fmla="*/ 2147483647 w 1777"/>
              <a:gd name="T75" fmla="*/ 2147483647 h 808"/>
              <a:gd name="T76" fmla="*/ 2147483647 w 1777"/>
              <a:gd name="T77" fmla="*/ 2147483647 h 808"/>
              <a:gd name="T78" fmla="*/ 2147483647 w 1777"/>
              <a:gd name="T79" fmla="*/ 2147483647 h 808"/>
              <a:gd name="T80" fmla="*/ 2147483647 w 1777"/>
              <a:gd name="T81" fmla="*/ 2147483647 h 808"/>
              <a:gd name="T82" fmla="*/ 2147483647 w 1777"/>
              <a:gd name="T83" fmla="*/ 2147483647 h 808"/>
              <a:gd name="T84" fmla="*/ 2147483647 w 1777"/>
              <a:gd name="T85" fmla="*/ 2147483647 h 808"/>
              <a:gd name="T86" fmla="*/ 2147483647 w 1777"/>
              <a:gd name="T87" fmla="*/ 2147483647 h 808"/>
              <a:gd name="T88" fmla="*/ 2147483647 w 1777"/>
              <a:gd name="T89" fmla="*/ 2147483647 h 808"/>
              <a:gd name="T90" fmla="*/ 2147483647 w 1777"/>
              <a:gd name="T91" fmla="*/ 2147483647 h 808"/>
              <a:gd name="T92" fmla="*/ 2147483647 w 1777"/>
              <a:gd name="T93" fmla="*/ 2147483647 h 808"/>
              <a:gd name="T94" fmla="*/ 2147483647 w 1777"/>
              <a:gd name="T95" fmla="*/ 2147483647 h 808"/>
              <a:gd name="T96" fmla="*/ 2147483647 w 1777"/>
              <a:gd name="T97" fmla="*/ 2147483647 h 808"/>
              <a:gd name="T98" fmla="*/ 2147483647 w 1777"/>
              <a:gd name="T99" fmla="*/ 2147483647 h 808"/>
              <a:gd name="T100" fmla="*/ 2147483647 w 1777"/>
              <a:gd name="T101" fmla="*/ 2147483647 h 808"/>
              <a:gd name="T102" fmla="*/ 2147483647 w 1777"/>
              <a:gd name="T103" fmla="*/ 2147483647 h 808"/>
              <a:gd name="T104" fmla="*/ 2147483647 w 1777"/>
              <a:gd name="T105" fmla="*/ 2147483647 h 808"/>
              <a:gd name="T106" fmla="*/ 2147483647 w 1777"/>
              <a:gd name="T107" fmla="*/ 2147483647 h 808"/>
              <a:gd name="T108" fmla="*/ 2147483647 w 1777"/>
              <a:gd name="T109" fmla="*/ 2147483647 h 808"/>
              <a:gd name="T110" fmla="*/ 2147483647 w 1777"/>
              <a:gd name="T111" fmla="*/ 2147483647 h 808"/>
              <a:gd name="T112" fmla="*/ 2147483647 w 1777"/>
              <a:gd name="T113" fmla="*/ 2147483647 h 808"/>
              <a:gd name="T114" fmla="*/ 2147483647 w 1777"/>
              <a:gd name="T115" fmla="*/ 2147483647 h 808"/>
              <a:gd name="T116" fmla="*/ 2147483647 w 1777"/>
              <a:gd name="T117" fmla="*/ 2147483647 h 808"/>
              <a:gd name="T118" fmla="*/ 2147483647 w 1777"/>
              <a:gd name="T119" fmla="*/ 2147483647 h 8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77"/>
              <a:gd name="T181" fmla="*/ 0 h 808"/>
              <a:gd name="T182" fmla="*/ 1777 w 1777"/>
              <a:gd name="T183" fmla="*/ 808 h 8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77" h="808">
                <a:moveTo>
                  <a:pt x="0" y="787"/>
                </a:moveTo>
                <a:lnTo>
                  <a:pt x="5" y="786"/>
                </a:lnTo>
                <a:lnTo>
                  <a:pt x="11" y="784"/>
                </a:lnTo>
                <a:lnTo>
                  <a:pt x="17" y="782"/>
                </a:lnTo>
                <a:lnTo>
                  <a:pt x="23" y="781"/>
                </a:lnTo>
                <a:lnTo>
                  <a:pt x="30" y="779"/>
                </a:lnTo>
                <a:lnTo>
                  <a:pt x="35" y="777"/>
                </a:lnTo>
                <a:lnTo>
                  <a:pt x="41" y="776"/>
                </a:lnTo>
                <a:lnTo>
                  <a:pt x="47" y="773"/>
                </a:lnTo>
                <a:lnTo>
                  <a:pt x="52" y="772"/>
                </a:lnTo>
                <a:lnTo>
                  <a:pt x="58" y="770"/>
                </a:lnTo>
                <a:lnTo>
                  <a:pt x="64" y="768"/>
                </a:lnTo>
                <a:lnTo>
                  <a:pt x="71" y="766"/>
                </a:lnTo>
                <a:lnTo>
                  <a:pt x="77" y="764"/>
                </a:lnTo>
                <a:lnTo>
                  <a:pt x="82" y="762"/>
                </a:lnTo>
                <a:lnTo>
                  <a:pt x="88" y="760"/>
                </a:lnTo>
                <a:lnTo>
                  <a:pt x="94" y="758"/>
                </a:lnTo>
                <a:lnTo>
                  <a:pt x="100" y="756"/>
                </a:lnTo>
                <a:lnTo>
                  <a:pt x="106" y="753"/>
                </a:lnTo>
                <a:lnTo>
                  <a:pt x="112" y="752"/>
                </a:lnTo>
                <a:lnTo>
                  <a:pt x="118" y="749"/>
                </a:lnTo>
                <a:lnTo>
                  <a:pt x="124" y="746"/>
                </a:lnTo>
                <a:lnTo>
                  <a:pt x="130" y="744"/>
                </a:lnTo>
                <a:lnTo>
                  <a:pt x="135" y="742"/>
                </a:lnTo>
                <a:lnTo>
                  <a:pt x="141" y="739"/>
                </a:lnTo>
                <a:lnTo>
                  <a:pt x="147" y="737"/>
                </a:lnTo>
                <a:lnTo>
                  <a:pt x="153" y="735"/>
                </a:lnTo>
                <a:lnTo>
                  <a:pt x="160" y="732"/>
                </a:lnTo>
                <a:lnTo>
                  <a:pt x="165" y="729"/>
                </a:lnTo>
                <a:lnTo>
                  <a:pt x="171" y="727"/>
                </a:lnTo>
                <a:lnTo>
                  <a:pt x="177" y="724"/>
                </a:lnTo>
                <a:lnTo>
                  <a:pt x="183" y="721"/>
                </a:lnTo>
                <a:lnTo>
                  <a:pt x="189" y="719"/>
                </a:lnTo>
                <a:lnTo>
                  <a:pt x="194" y="716"/>
                </a:lnTo>
                <a:lnTo>
                  <a:pt x="201" y="713"/>
                </a:lnTo>
                <a:lnTo>
                  <a:pt x="207" y="710"/>
                </a:lnTo>
                <a:lnTo>
                  <a:pt x="213" y="707"/>
                </a:lnTo>
                <a:lnTo>
                  <a:pt x="218" y="704"/>
                </a:lnTo>
                <a:lnTo>
                  <a:pt x="224" y="701"/>
                </a:lnTo>
                <a:lnTo>
                  <a:pt x="230" y="699"/>
                </a:lnTo>
                <a:lnTo>
                  <a:pt x="236" y="696"/>
                </a:lnTo>
                <a:lnTo>
                  <a:pt x="242" y="693"/>
                </a:lnTo>
                <a:lnTo>
                  <a:pt x="248" y="690"/>
                </a:lnTo>
                <a:lnTo>
                  <a:pt x="254" y="686"/>
                </a:lnTo>
                <a:lnTo>
                  <a:pt x="260" y="683"/>
                </a:lnTo>
                <a:lnTo>
                  <a:pt x="266" y="680"/>
                </a:lnTo>
                <a:lnTo>
                  <a:pt x="272" y="677"/>
                </a:lnTo>
                <a:lnTo>
                  <a:pt x="277" y="674"/>
                </a:lnTo>
                <a:lnTo>
                  <a:pt x="283" y="671"/>
                </a:lnTo>
                <a:lnTo>
                  <a:pt x="290" y="667"/>
                </a:lnTo>
                <a:lnTo>
                  <a:pt x="296" y="664"/>
                </a:lnTo>
                <a:lnTo>
                  <a:pt x="301" y="661"/>
                </a:lnTo>
                <a:lnTo>
                  <a:pt x="307" y="658"/>
                </a:lnTo>
                <a:lnTo>
                  <a:pt x="313" y="654"/>
                </a:lnTo>
                <a:lnTo>
                  <a:pt x="319" y="650"/>
                </a:lnTo>
                <a:lnTo>
                  <a:pt x="325" y="647"/>
                </a:lnTo>
                <a:lnTo>
                  <a:pt x="331" y="644"/>
                </a:lnTo>
                <a:lnTo>
                  <a:pt x="337" y="641"/>
                </a:lnTo>
                <a:lnTo>
                  <a:pt x="343" y="637"/>
                </a:lnTo>
                <a:lnTo>
                  <a:pt x="349" y="633"/>
                </a:lnTo>
                <a:lnTo>
                  <a:pt x="354" y="630"/>
                </a:lnTo>
                <a:lnTo>
                  <a:pt x="360" y="626"/>
                </a:lnTo>
                <a:lnTo>
                  <a:pt x="366" y="623"/>
                </a:lnTo>
                <a:lnTo>
                  <a:pt x="372" y="619"/>
                </a:lnTo>
                <a:lnTo>
                  <a:pt x="378" y="616"/>
                </a:lnTo>
                <a:lnTo>
                  <a:pt x="384" y="612"/>
                </a:lnTo>
                <a:lnTo>
                  <a:pt x="390" y="608"/>
                </a:lnTo>
                <a:lnTo>
                  <a:pt x="396" y="605"/>
                </a:lnTo>
                <a:lnTo>
                  <a:pt x="402" y="601"/>
                </a:lnTo>
                <a:lnTo>
                  <a:pt x="408" y="597"/>
                </a:lnTo>
                <a:lnTo>
                  <a:pt x="414" y="594"/>
                </a:lnTo>
                <a:lnTo>
                  <a:pt x="420" y="590"/>
                </a:lnTo>
                <a:lnTo>
                  <a:pt x="426" y="587"/>
                </a:lnTo>
                <a:lnTo>
                  <a:pt x="432" y="583"/>
                </a:lnTo>
                <a:lnTo>
                  <a:pt x="437" y="579"/>
                </a:lnTo>
                <a:lnTo>
                  <a:pt x="443" y="576"/>
                </a:lnTo>
                <a:lnTo>
                  <a:pt x="449" y="572"/>
                </a:lnTo>
                <a:lnTo>
                  <a:pt x="455" y="568"/>
                </a:lnTo>
                <a:lnTo>
                  <a:pt x="461" y="565"/>
                </a:lnTo>
                <a:lnTo>
                  <a:pt x="467" y="561"/>
                </a:lnTo>
                <a:lnTo>
                  <a:pt x="473" y="558"/>
                </a:lnTo>
                <a:lnTo>
                  <a:pt x="479" y="554"/>
                </a:lnTo>
                <a:lnTo>
                  <a:pt x="485" y="551"/>
                </a:lnTo>
                <a:lnTo>
                  <a:pt x="491" y="547"/>
                </a:lnTo>
                <a:lnTo>
                  <a:pt x="497" y="544"/>
                </a:lnTo>
                <a:lnTo>
                  <a:pt x="502" y="540"/>
                </a:lnTo>
                <a:lnTo>
                  <a:pt x="508" y="537"/>
                </a:lnTo>
                <a:lnTo>
                  <a:pt x="515" y="533"/>
                </a:lnTo>
                <a:lnTo>
                  <a:pt x="520" y="530"/>
                </a:lnTo>
                <a:lnTo>
                  <a:pt x="526" y="526"/>
                </a:lnTo>
                <a:lnTo>
                  <a:pt x="532" y="523"/>
                </a:lnTo>
                <a:lnTo>
                  <a:pt x="538" y="519"/>
                </a:lnTo>
                <a:lnTo>
                  <a:pt x="544" y="516"/>
                </a:lnTo>
                <a:lnTo>
                  <a:pt x="550" y="512"/>
                </a:lnTo>
                <a:lnTo>
                  <a:pt x="556" y="509"/>
                </a:lnTo>
                <a:lnTo>
                  <a:pt x="562" y="506"/>
                </a:lnTo>
                <a:lnTo>
                  <a:pt x="568" y="503"/>
                </a:lnTo>
                <a:lnTo>
                  <a:pt x="574" y="499"/>
                </a:lnTo>
                <a:lnTo>
                  <a:pt x="580" y="497"/>
                </a:lnTo>
                <a:lnTo>
                  <a:pt x="585" y="494"/>
                </a:lnTo>
                <a:lnTo>
                  <a:pt x="591" y="490"/>
                </a:lnTo>
                <a:lnTo>
                  <a:pt x="597" y="487"/>
                </a:lnTo>
                <a:lnTo>
                  <a:pt x="603" y="484"/>
                </a:lnTo>
                <a:lnTo>
                  <a:pt x="609" y="481"/>
                </a:lnTo>
                <a:lnTo>
                  <a:pt x="615" y="478"/>
                </a:lnTo>
                <a:lnTo>
                  <a:pt x="621" y="476"/>
                </a:lnTo>
                <a:lnTo>
                  <a:pt x="627" y="473"/>
                </a:lnTo>
                <a:lnTo>
                  <a:pt x="633" y="470"/>
                </a:lnTo>
                <a:lnTo>
                  <a:pt x="639" y="467"/>
                </a:lnTo>
                <a:lnTo>
                  <a:pt x="645" y="464"/>
                </a:lnTo>
                <a:lnTo>
                  <a:pt x="651" y="462"/>
                </a:lnTo>
                <a:lnTo>
                  <a:pt x="657" y="459"/>
                </a:lnTo>
                <a:lnTo>
                  <a:pt x="662" y="457"/>
                </a:lnTo>
                <a:lnTo>
                  <a:pt x="668" y="455"/>
                </a:lnTo>
                <a:lnTo>
                  <a:pt x="674" y="452"/>
                </a:lnTo>
                <a:lnTo>
                  <a:pt x="680" y="450"/>
                </a:lnTo>
                <a:lnTo>
                  <a:pt x="686" y="447"/>
                </a:lnTo>
                <a:lnTo>
                  <a:pt x="692" y="445"/>
                </a:lnTo>
                <a:lnTo>
                  <a:pt x="698" y="443"/>
                </a:lnTo>
                <a:lnTo>
                  <a:pt x="704" y="441"/>
                </a:lnTo>
                <a:lnTo>
                  <a:pt x="710" y="439"/>
                </a:lnTo>
                <a:lnTo>
                  <a:pt x="716" y="436"/>
                </a:lnTo>
                <a:lnTo>
                  <a:pt x="722" y="434"/>
                </a:lnTo>
                <a:lnTo>
                  <a:pt x="727" y="432"/>
                </a:lnTo>
                <a:lnTo>
                  <a:pt x="734" y="430"/>
                </a:lnTo>
                <a:lnTo>
                  <a:pt x="740" y="428"/>
                </a:lnTo>
                <a:lnTo>
                  <a:pt x="745" y="426"/>
                </a:lnTo>
                <a:lnTo>
                  <a:pt x="751" y="424"/>
                </a:lnTo>
                <a:lnTo>
                  <a:pt x="757" y="422"/>
                </a:lnTo>
                <a:lnTo>
                  <a:pt x="763" y="419"/>
                </a:lnTo>
                <a:lnTo>
                  <a:pt x="769" y="417"/>
                </a:lnTo>
                <a:lnTo>
                  <a:pt x="775" y="415"/>
                </a:lnTo>
                <a:lnTo>
                  <a:pt x="781" y="412"/>
                </a:lnTo>
                <a:lnTo>
                  <a:pt x="787" y="408"/>
                </a:lnTo>
                <a:lnTo>
                  <a:pt x="793" y="403"/>
                </a:lnTo>
                <a:lnTo>
                  <a:pt x="799" y="398"/>
                </a:lnTo>
                <a:lnTo>
                  <a:pt x="805" y="390"/>
                </a:lnTo>
                <a:lnTo>
                  <a:pt x="810" y="378"/>
                </a:lnTo>
                <a:lnTo>
                  <a:pt x="816" y="361"/>
                </a:lnTo>
                <a:lnTo>
                  <a:pt x="822" y="333"/>
                </a:lnTo>
                <a:lnTo>
                  <a:pt x="828" y="284"/>
                </a:lnTo>
                <a:lnTo>
                  <a:pt x="834" y="199"/>
                </a:lnTo>
                <a:lnTo>
                  <a:pt x="840" y="69"/>
                </a:lnTo>
                <a:lnTo>
                  <a:pt x="846" y="0"/>
                </a:lnTo>
                <a:lnTo>
                  <a:pt x="852" y="96"/>
                </a:lnTo>
                <a:lnTo>
                  <a:pt x="857" y="220"/>
                </a:lnTo>
                <a:lnTo>
                  <a:pt x="863" y="296"/>
                </a:lnTo>
                <a:lnTo>
                  <a:pt x="870" y="340"/>
                </a:lnTo>
                <a:lnTo>
                  <a:pt x="876" y="365"/>
                </a:lnTo>
                <a:lnTo>
                  <a:pt x="882" y="381"/>
                </a:lnTo>
                <a:lnTo>
                  <a:pt x="888" y="391"/>
                </a:lnTo>
                <a:lnTo>
                  <a:pt x="893" y="399"/>
                </a:lnTo>
                <a:lnTo>
                  <a:pt x="899" y="404"/>
                </a:lnTo>
                <a:lnTo>
                  <a:pt x="905" y="409"/>
                </a:lnTo>
                <a:lnTo>
                  <a:pt x="911" y="412"/>
                </a:lnTo>
                <a:lnTo>
                  <a:pt x="917" y="415"/>
                </a:lnTo>
                <a:lnTo>
                  <a:pt x="923" y="418"/>
                </a:lnTo>
                <a:lnTo>
                  <a:pt x="929" y="420"/>
                </a:lnTo>
                <a:lnTo>
                  <a:pt x="935" y="423"/>
                </a:lnTo>
                <a:lnTo>
                  <a:pt x="940" y="425"/>
                </a:lnTo>
                <a:lnTo>
                  <a:pt x="946" y="427"/>
                </a:lnTo>
                <a:lnTo>
                  <a:pt x="952" y="429"/>
                </a:lnTo>
                <a:lnTo>
                  <a:pt x="959" y="431"/>
                </a:lnTo>
                <a:lnTo>
                  <a:pt x="965" y="433"/>
                </a:lnTo>
                <a:lnTo>
                  <a:pt x="970" y="435"/>
                </a:lnTo>
                <a:lnTo>
                  <a:pt x="976" y="437"/>
                </a:lnTo>
                <a:lnTo>
                  <a:pt x="982" y="439"/>
                </a:lnTo>
                <a:lnTo>
                  <a:pt x="988" y="441"/>
                </a:lnTo>
                <a:lnTo>
                  <a:pt x="994" y="443"/>
                </a:lnTo>
                <a:lnTo>
                  <a:pt x="1000" y="446"/>
                </a:lnTo>
                <a:lnTo>
                  <a:pt x="1006" y="448"/>
                </a:lnTo>
                <a:lnTo>
                  <a:pt x="1012" y="450"/>
                </a:lnTo>
                <a:lnTo>
                  <a:pt x="1018" y="453"/>
                </a:lnTo>
                <a:lnTo>
                  <a:pt x="1023" y="455"/>
                </a:lnTo>
                <a:lnTo>
                  <a:pt x="1029" y="457"/>
                </a:lnTo>
                <a:lnTo>
                  <a:pt x="1035" y="460"/>
                </a:lnTo>
                <a:lnTo>
                  <a:pt x="1041" y="462"/>
                </a:lnTo>
                <a:lnTo>
                  <a:pt x="1048" y="465"/>
                </a:lnTo>
                <a:lnTo>
                  <a:pt x="1053" y="468"/>
                </a:lnTo>
                <a:lnTo>
                  <a:pt x="1059" y="470"/>
                </a:lnTo>
                <a:lnTo>
                  <a:pt x="1065" y="473"/>
                </a:lnTo>
                <a:lnTo>
                  <a:pt x="1071" y="476"/>
                </a:lnTo>
                <a:lnTo>
                  <a:pt x="1077" y="479"/>
                </a:lnTo>
                <a:lnTo>
                  <a:pt x="1082" y="482"/>
                </a:lnTo>
                <a:lnTo>
                  <a:pt x="1089" y="485"/>
                </a:lnTo>
                <a:lnTo>
                  <a:pt x="1095" y="488"/>
                </a:lnTo>
                <a:lnTo>
                  <a:pt x="1101" y="491"/>
                </a:lnTo>
                <a:lnTo>
                  <a:pt x="1106" y="494"/>
                </a:lnTo>
                <a:lnTo>
                  <a:pt x="1112" y="497"/>
                </a:lnTo>
                <a:lnTo>
                  <a:pt x="1118" y="500"/>
                </a:lnTo>
                <a:lnTo>
                  <a:pt x="1124" y="503"/>
                </a:lnTo>
                <a:lnTo>
                  <a:pt x="1130" y="506"/>
                </a:lnTo>
                <a:lnTo>
                  <a:pt x="1136" y="510"/>
                </a:lnTo>
                <a:lnTo>
                  <a:pt x="1142" y="513"/>
                </a:lnTo>
                <a:lnTo>
                  <a:pt x="1148" y="516"/>
                </a:lnTo>
                <a:lnTo>
                  <a:pt x="1154" y="520"/>
                </a:lnTo>
                <a:lnTo>
                  <a:pt x="1160" y="523"/>
                </a:lnTo>
                <a:lnTo>
                  <a:pt x="1165" y="527"/>
                </a:lnTo>
                <a:lnTo>
                  <a:pt x="1171" y="530"/>
                </a:lnTo>
                <a:lnTo>
                  <a:pt x="1178" y="534"/>
                </a:lnTo>
                <a:lnTo>
                  <a:pt x="1184" y="537"/>
                </a:lnTo>
                <a:lnTo>
                  <a:pt x="1189" y="541"/>
                </a:lnTo>
                <a:lnTo>
                  <a:pt x="1195" y="544"/>
                </a:lnTo>
                <a:lnTo>
                  <a:pt x="1201" y="548"/>
                </a:lnTo>
                <a:lnTo>
                  <a:pt x="1207" y="551"/>
                </a:lnTo>
                <a:lnTo>
                  <a:pt x="1213" y="555"/>
                </a:lnTo>
                <a:lnTo>
                  <a:pt x="1219" y="558"/>
                </a:lnTo>
                <a:lnTo>
                  <a:pt x="1225" y="562"/>
                </a:lnTo>
                <a:lnTo>
                  <a:pt x="1231" y="565"/>
                </a:lnTo>
                <a:lnTo>
                  <a:pt x="1237" y="569"/>
                </a:lnTo>
                <a:lnTo>
                  <a:pt x="1242" y="573"/>
                </a:lnTo>
                <a:lnTo>
                  <a:pt x="1248" y="577"/>
                </a:lnTo>
                <a:lnTo>
                  <a:pt x="1254" y="580"/>
                </a:lnTo>
                <a:lnTo>
                  <a:pt x="1260" y="584"/>
                </a:lnTo>
                <a:lnTo>
                  <a:pt x="1266" y="587"/>
                </a:lnTo>
                <a:lnTo>
                  <a:pt x="1272" y="591"/>
                </a:lnTo>
                <a:lnTo>
                  <a:pt x="1278" y="595"/>
                </a:lnTo>
                <a:lnTo>
                  <a:pt x="1284" y="598"/>
                </a:lnTo>
                <a:lnTo>
                  <a:pt x="1290" y="602"/>
                </a:lnTo>
                <a:lnTo>
                  <a:pt x="1296" y="605"/>
                </a:lnTo>
                <a:lnTo>
                  <a:pt x="1302" y="609"/>
                </a:lnTo>
                <a:lnTo>
                  <a:pt x="1308" y="613"/>
                </a:lnTo>
                <a:lnTo>
                  <a:pt x="1314" y="616"/>
                </a:lnTo>
                <a:lnTo>
                  <a:pt x="1320" y="620"/>
                </a:lnTo>
                <a:lnTo>
                  <a:pt x="1325" y="623"/>
                </a:lnTo>
                <a:lnTo>
                  <a:pt x="1331" y="627"/>
                </a:lnTo>
                <a:lnTo>
                  <a:pt x="1337" y="630"/>
                </a:lnTo>
                <a:lnTo>
                  <a:pt x="1343" y="634"/>
                </a:lnTo>
                <a:lnTo>
                  <a:pt x="1349" y="637"/>
                </a:lnTo>
                <a:lnTo>
                  <a:pt x="1355" y="641"/>
                </a:lnTo>
                <a:lnTo>
                  <a:pt x="1361" y="644"/>
                </a:lnTo>
                <a:lnTo>
                  <a:pt x="1367" y="648"/>
                </a:lnTo>
                <a:lnTo>
                  <a:pt x="1373" y="651"/>
                </a:lnTo>
                <a:lnTo>
                  <a:pt x="1379" y="655"/>
                </a:lnTo>
                <a:lnTo>
                  <a:pt x="1385" y="658"/>
                </a:lnTo>
                <a:lnTo>
                  <a:pt x="1390" y="661"/>
                </a:lnTo>
                <a:lnTo>
                  <a:pt x="1396" y="665"/>
                </a:lnTo>
                <a:lnTo>
                  <a:pt x="1403" y="668"/>
                </a:lnTo>
                <a:lnTo>
                  <a:pt x="1408" y="671"/>
                </a:lnTo>
                <a:lnTo>
                  <a:pt x="1414" y="674"/>
                </a:lnTo>
                <a:lnTo>
                  <a:pt x="1420" y="677"/>
                </a:lnTo>
                <a:lnTo>
                  <a:pt x="1426" y="681"/>
                </a:lnTo>
                <a:lnTo>
                  <a:pt x="1432" y="684"/>
                </a:lnTo>
                <a:lnTo>
                  <a:pt x="1438" y="687"/>
                </a:lnTo>
                <a:lnTo>
                  <a:pt x="1444" y="690"/>
                </a:lnTo>
                <a:lnTo>
                  <a:pt x="1450" y="693"/>
                </a:lnTo>
                <a:lnTo>
                  <a:pt x="1456" y="696"/>
                </a:lnTo>
                <a:lnTo>
                  <a:pt x="1462" y="699"/>
                </a:lnTo>
                <a:lnTo>
                  <a:pt x="1468" y="702"/>
                </a:lnTo>
                <a:lnTo>
                  <a:pt x="1473" y="705"/>
                </a:lnTo>
                <a:lnTo>
                  <a:pt x="1479" y="708"/>
                </a:lnTo>
                <a:lnTo>
                  <a:pt x="1485" y="711"/>
                </a:lnTo>
                <a:lnTo>
                  <a:pt x="1491" y="714"/>
                </a:lnTo>
                <a:lnTo>
                  <a:pt x="1497" y="716"/>
                </a:lnTo>
                <a:lnTo>
                  <a:pt x="1503" y="719"/>
                </a:lnTo>
                <a:lnTo>
                  <a:pt x="1509" y="722"/>
                </a:lnTo>
                <a:lnTo>
                  <a:pt x="1515" y="725"/>
                </a:lnTo>
                <a:lnTo>
                  <a:pt x="1521" y="727"/>
                </a:lnTo>
                <a:lnTo>
                  <a:pt x="1527" y="730"/>
                </a:lnTo>
                <a:lnTo>
                  <a:pt x="1533" y="732"/>
                </a:lnTo>
                <a:lnTo>
                  <a:pt x="1539" y="735"/>
                </a:lnTo>
                <a:lnTo>
                  <a:pt x="1545" y="738"/>
                </a:lnTo>
                <a:lnTo>
                  <a:pt x="1550" y="740"/>
                </a:lnTo>
                <a:lnTo>
                  <a:pt x="1556" y="742"/>
                </a:lnTo>
                <a:lnTo>
                  <a:pt x="1562" y="745"/>
                </a:lnTo>
                <a:lnTo>
                  <a:pt x="1568" y="747"/>
                </a:lnTo>
                <a:lnTo>
                  <a:pt x="1574" y="749"/>
                </a:lnTo>
                <a:lnTo>
                  <a:pt x="1580" y="752"/>
                </a:lnTo>
                <a:lnTo>
                  <a:pt x="1586" y="754"/>
                </a:lnTo>
                <a:lnTo>
                  <a:pt x="1592" y="756"/>
                </a:lnTo>
                <a:lnTo>
                  <a:pt x="1598" y="758"/>
                </a:lnTo>
                <a:lnTo>
                  <a:pt x="1604" y="760"/>
                </a:lnTo>
                <a:lnTo>
                  <a:pt x="1610" y="762"/>
                </a:lnTo>
                <a:lnTo>
                  <a:pt x="1615" y="764"/>
                </a:lnTo>
                <a:lnTo>
                  <a:pt x="1622" y="766"/>
                </a:lnTo>
                <a:lnTo>
                  <a:pt x="1628" y="768"/>
                </a:lnTo>
                <a:lnTo>
                  <a:pt x="1633" y="770"/>
                </a:lnTo>
                <a:lnTo>
                  <a:pt x="1639" y="772"/>
                </a:lnTo>
                <a:lnTo>
                  <a:pt x="1645" y="774"/>
                </a:lnTo>
                <a:lnTo>
                  <a:pt x="1651" y="776"/>
                </a:lnTo>
                <a:lnTo>
                  <a:pt x="1657" y="778"/>
                </a:lnTo>
                <a:lnTo>
                  <a:pt x="1663" y="780"/>
                </a:lnTo>
                <a:lnTo>
                  <a:pt x="1669" y="781"/>
                </a:lnTo>
                <a:lnTo>
                  <a:pt x="1675" y="783"/>
                </a:lnTo>
                <a:lnTo>
                  <a:pt x="1681" y="784"/>
                </a:lnTo>
                <a:lnTo>
                  <a:pt x="1687" y="786"/>
                </a:lnTo>
                <a:lnTo>
                  <a:pt x="1693" y="788"/>
                </a:lnTo>
                <a:lnTo>
                  <a:pt x="1698" y="789"/>
                </a:lnTo>
                <a:lnTo>
                  <a:pt x="1704" y="791"/>
                </a:lnTo>
                <a:lnTo>
                  <a:pt x="1710" y="792"/>
                </a:lnTo>
                <a:lnTo>
                  <a:pt x="1716" y="794"/>
                </a:lnTo>
                <a:lnTo>
                  <a:pt x="1722" y="795"/>
                </a:lnTo>
                <a:lnTo>
                  <a:pt x="1728" y="797"/>
                </a:lnTo>
                <a:lnTo>
                  <a:pt x="1734" y="798"/>
                </a:lnTo>
                <a:lnTo>
                  <a:pt x="1740" y="799"/>
                </a:lnTo>
                <a:lnTo>
                  <a:pt x="1745" y="800"/>
                </a:lnTo>
                <a:lnTo>
                  <a:pt x="1751" y="802"/>
                </a:lnTo>
                <a:lnTo>
                  <a:pt x="1758" y="803"/>
                </a:lnTo>
                <a:lnTo>
                  <a:pt x="1764" y="804"/>
                </a:lnTo>
                <a:lnTo>
                  <a:pt x="1770" y="805"/>
                </a:lnTo>
                <a:lnTo>
                  <a:pt x="1776" y="807"/>
                </a:lnTo>
              </a:path>
            </a:pathLst>
          </a:custGeom>
          <a:noFill/>
          <a:ln w="12700" cap="rnd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24"/>
          <p:cNvSpPr>
            <a:spLocks/>
          </p:cNvSpPr>
          <p:nvPr/>
        </p:nvSpPr>
        <p:spPr bwMode="auto">
          <a:xfrm>
            <a:off x="5191125" y="4008438"/>
            <a:ext cx="2805113" cy="1543050"/>
          </a:xfrm>
          <a:custGeom>
            <a:avLst/>
            <a:gdLst>
              <a:gd name="T0" fmla="*/ 2147483647 w 1777"/>
              <a:gd name="T1" fmla="*/ 2147483647 h 808"/>
              <a:gd name="T2" fmla="*/ 2147483647 w 1777"/>
              <a:gd name="T3" fmla="*/ 2147483647 h 808"/>
              <a:gd name="T4" fmla="*/ 2147483647 w 1777"/>
              <a:gd name="T5" fmla="*/ 2147483647 h 808"/>
              <a:gd name="T6" fmla="*/ 2147483647 w 1777"/>
              <a:gd name="T7" fmla="*/ 2147483647 h 808"/>
              <a:gd name="T8" fmla="*/ 2147483647 w 1777"/>
              <a:gd name="T9" fmla="*/ 2147483647 h 808"/>
              <a:gd name="T10" fmla="*/ 2147483647 w 1777"/>
              <a:gd name="T11" fmla="*/ 2147483647 h 808"/>
              <a:gd name="T12" fmla="*/ 2147483647 w 1777"/>
              <a:gd name="T13" fmla="*/ 2147483647 h 808"/>
              <a:gd name="T14" fmla="*/ 2147483647 w 1777"/>
              <a:gd name="T15" fmla="*/ 2147483647 h 808"/>
              <a:gd name="T16" fmla="*/ 2147483647 w 1777"/>
              <a:gd name="T17" fmla="*/ 2147483647 h 808"/>
              <a:gd name="T18" fmla="*/ 2147483647 w 1777"/>
              <a:gd name="T19" fmla="*/ 2147483647 h 808"/>
              <a:gd name="T20" fmla="*/ 2147483647 w 1777"/>
              <a:gd name="T21" fmla="*/ 2147483647 h 808"/>
              <a:gd name="T22" fmla="*/ 2147483647 w 1777"/>
              <a:gd name="T23" fmla="*/ 2147483647 h 808"/>
              <a:gd name="T24" fmla="*/ 2147483647 w 1777"/>
              <a:gd name="T25" fmla="*/ 2147483647 h 808"/>
              <a:gd name="T26" fmla="*/ 2147483647 w 1777"/>
              <a:gd name="T27" fmla="*/ 2147483647 h 808"/>
              <a:gd name="T28" fmla="*/ 2147483647 w 1777"/>
              <a:gd name="T29" fmla="*/ 2147483647 h 808"/>
              <a:gd name="T30" fmla="*/ 2147483647 w 1777"/>
              <a:gd name="T31" fmla="*/ 2147483647 h 808"/>
              <a:gd name="T32" fmla="*/ 2147483647 w 1777"/>
              <a:gd name="T33" fmla="*/ 2147483647 h 808"/>
              <a:gd name="T34" fmla="*/ 2147483647 w 1777"/>
              <a:gd name="T35" fmla="*/ 2147483647 h 808"/>
              <a:gd name="T36" fmla="*/ 2147483647 w 1777"/>
              <a:gd name="T37" fmla="*/ 2147483647 h 808"/>
              <a:gd name="T38" fmla="*/ 2147483647 w 1777"/>
              <a:gd name="T39" fmla="*/ 2147483647 h 808"/>
              <a:gd name="T40" fmla="*/ 2147483647 w 1777"/>
              <a:gd name="T41" fmla="*/ 2147483647 h 808"/>
              <a:gd name="T42" fmla="*/ 2147483647 w 1777"/>
              <a:gd name="T43" fmla="*/ 2147483647 h 808"/>
              <a:gd name="T44" fmla="*/ 2147483647 w 1777"/>
              <a:gd name="T45" fmla="*/ 2147483647 h 808"/>
              <a:gd name="T46" fmla="*/ 2147483647 w 1777"/>
              <a:gd name="T47" fmla="*/ 2147483647 h 808"/>
              <a:gd name="T48" fmla="*/ 2147483647 w 1777"/>
              <a:gd name="T49" fmla="*/ 2147483647 h 808"/>
              <a:gd name="T50" fmla="*/ 2147483647 w 1777"/>
              <a:gd name="T51" fmla="*/ 2147483647 h 808"/>
              <a:gd name="T52" fmla="*/ 2147483647 w 1777"/>
              <a:gd name="T53" fmla="*/ 2147483647 h 808"/>
              <a:gd name="T54" fmla="*/ 2147483647 w 1777"/>
              <a:gd name="T55" fmla="*/ 2147483647 h 808"/>
              <a:gd name="T56" fmla="*/ 2147483647 w 1777"/>
              <a:gd name="T57" fmla="*/ 2147483647 h 808"/>
              <a:gd name="T58" fmla="*/ 2147483647 w 1777"/>
              <a:gd name="T59" fmla="*/ 2147483647 h 808"/>
              <a:gd name="T60" fmla="*/ 2147483647 w 1777"/>
              <a:gd name="T61" fmla="*/ 2147483647 h 808"/>
              <a:gd name="T62" fmla="*/ 2147483647 w 1777"/>
              <a:gd name="T63" fmla="*/ 2147483647 h 808"/>
              <a:gd name="T64" fmla="*/ 2147483647 w 1777"/>
              <a:gd name="T65" fmla="*/ 2147483647 h 808"/>
              <a:gd name="T66" fmla="*/ 2147483647 w 1777"/>
              <a:gd name="T67" fmla="*/ 2147483647 h 808"/>
              <a:gd name="T68" fmla="*/ 2147483647 w 1777"/>
              <a:gd name="T69" fmla="*/ 2147483647 h 808"/>
              <a:gd name="T70" fmla="*/ 2147483647 w 1777"/>
              <a:gd name="T71" fmla="*/ 2147483647 h 808"/>
              <a:gd name="T72" fmla="*/ 2147483647 w 1777"/>
              <a:gd name="T73" fmla="*/ 2147483647 h 808"/>
              <a:gd name="T74" fmla="*/ 2147483647 w 1777"/>
              <a:gd name="T75" fmla="*/ 2147483647 h 808"/>
              <a:gd name="T76" fmla="*/ 2147483647 w 1777"/>
              <a:gd name="T77" fmla="*/ 2147483647 h 808"/>
              <a:gd name="T78" fmla="*/ 2147483647 w 1777"/>
              <a:gd name="T79" fmla="*/ 2147483647 h 808"/>
              <a:gd name="T80" fmla="*/ 2147483647 w 1777"/>
              <a:gd name="T81" fmla="*/ 2147483647 h 808"/>
              <a:gd name="T82" fmla="*/ 2147483647 w 1777"/>
              <a:gd name="T83" fmla="*/ 2147483647 h 808"/>
              <a:gd name="T84" fmla="*/ 2147483647 w 1777"/>
              <a:gd name="T85" fmla="*/ 2147483647 h 808"/>
              <a:gd name="T86" fmla="*/ 2147483647 w 1777"/>
              <a:gd name="T87" fmla="*/ 2147483647 h 808"/>
              <a:gd name="T88" fmla="*/ 2147483647 w 1777"/>
              <a:gd name="T89" fmla="*/ 2147483647 h 808"/>
              <a:gd name="T90" fmla="*/ 2147483647 w 1777"/>
              <a:gd name="T91" fmla="*/ 2147483647 h 808"/>
              <a:gd name="T92" fmla="*/ 2147483647 w 1777"/>
              <a:gd name="T93" fmla="*/ 2147483647 h 808"/>
              <a:gd name="T94" fmla="*/ 2147483647 w 1777"/>
              <a:gd name="T95" fmla="*/ 2147483647 h 808"/>
              <a:gd name="T96" fmla="*/ 2147483647 w 1777"/>
              <a:gd name="T97" fmla="*/ 2147483647 h 808"/>
              <a:gd name="T98" fmla="*/ 2147483647 w 1777"/>
              <a:gd name="T99" fmla="*/ 2147483647 h 808"/>
              <a:gd name="T100" fmla="*/ 2147483647 w 1777"/>
              <a:gd name="T101" fmla="*/ 2147483647 h 808"/>
              <a:gd name="T102" fmla="*/ 2147483647 w 1777"/>
              <a:gd name="T103" fmla="*/ 2147483647 h 808"/>
              <a:gd name="T104" fmla="*/ 2147483647 w 1777"/>
              <a:gd name="T105" fmla="*/ 2147483647 h 808"/>
              <a:gd name="T106" fmla="*/ 2147483647 w 1777"/>
              <a:gd name="T107" fmla="*/ 2147483647 h 808"/>
              <a:gd name="T108" fmla="*/ 2147483647 w 1777"/>
              <a:gd name="T109" fmla="*/ 2147483647 h 808"/>
              <a:gd name="T110" fmla="*/ 2147483647 w 1777"/>
              <a:gd name="T111" fmla="*/ 2147483647 h 808"/>
              <a:gd name="T112" fmla="*/ 2147483647 w 1777"/>
              <a:gd name="T113" fmla="*/ 2147483647 h 808"/>
              <a:gd name="T114" fmla="*/ 2147483647 w 1777"/>
              <a:gd name="T115" fmla="*/ 2147483647 h 808"/>
              <a:gd name="T116" fmla="*/ 2147483647 w 1777"/>
              <a:gd name="T117" fmla="*/ 2147483647 h 808"/>
              <a:gd name="T118" fmla="*/ 2147483647 w 1777"/>
              <a:gd name="T119" fmla="*/ 2147483647 h 8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77"/>
              <a:gd name="T181" fmla="*/ 0 h 808"/>
              <a:gd name="T182" fmla="*/ 1777 w 1777"/>
              <a:gd name="T183" fmla="*/ 808 h 8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77" h="808">
                <a:moveTo>
                  <a:pt x="0" y="787"/>
                </a:moveTo>
                <a:lnTo>
                  <a:pt x="5" y="786"/>
                </a:lnTo>
                <a:lnTo>
                  <a:pt x="11" y="784"/>
                </a:lnTo>
                <a:lnTo>
                  <a:pt x="17" y="782"/>
                </a:lnTo>
                <a:lnTo>
                  <a:pt x="23" y="781"/>
                </a:lnTo>
                <a:lnTo>
                  <a:pt x="30" y="779"/>
                </a:lnTo>
                <a:lnTo>
                  <a:pt x="35" y="777"/>
                </a:lnTo>
                <a:lnTo>
                  <a:pt x="41" y="776"/>
                </a:lnTo>
                <a:lnTo>
                  <a:pt x="47" y="773"/>
                </a:lnTo>
                <a:lnTo>
                  <a:pt x="52" y="772"/>
                </a:lnTo>
                <a:lnTo>
                  <a:pt x="58" y="770"/>
                </a:lnTo>
                <a:lnTo>
                  <a:pt x="64" y="768"/>
                </a:lnTo>
                <a:lnTo>
                  <a:pt x="71" y="766"/>
                </a:lnTo>
                <a:lnTo>
                  <a:pt x="77" y="764"/>
                </a:lnTo>
                <a:lnTo>
                  <a:pt x="82" y="762"/>
                </a:lnTo>
                <a:lnTo>
                  <a:pt x="88" y="760"/>
                </a:lnTo>
                <a:lnTo>
                  <a:pt x="94" y="758"/>
                </a:lnTo>
                <a:lnTo>
                  <a:pt x="100" y="756"/>
                </a:lnTo>
                <a:lnTo>
                  <a:pt x="106" y="753"/>
                </a:lnTo>
                <a:lnTo>
                  <a:pt x="112" y="752"/>
                </a:lnTo>
                <a:lnTo>
                  <a:pt x="118" y="749"/>
                </a:lnTo>
                <a:lnTo>
                  <a:pt x="124" y="746"/>
                </a:lnTo>
                <a:lnTo>
                  <a:pt x="130" y="744"/>
                </a:lnTo>
                <a:lnTo>
                  <a:pt x="135" y="742"/>
                </a:lnTo>
                <a:lnTo>
                  <a:pt x="141" y="739"/>
                </a:lnTo>
                <a:lnTo>
                  <a:pt x="147" y="737"/>
                </a:lnTo>
                <a:lnTo>
                  <a:pt x="153" y="735"/>
                </a:lnTo>
                <a:lnTo>
                  <a:pt x="160" y="732"/>
                </a:lnTo>
                <a:lnTo>
                  <a:pt x="165" y="729"/>
                </a:lnTo>
                <a:lnTo>
                  <a:pt x="171" y="727"/>
                </a:lnTo>
                <a:lnTo>
                  <a:pt x="177" y="724"/>
                </a:lnTo>
                <a:lnTo>
                  <a:pt x="183" y="721"/>
                </a:lnTo>
                <a:lnTo>
                  <a:pt x="189" y="719"/>
                </a:lnTo>
                <a:lnTo>
                  <a:pt x="194" y="716"/>
                </a:lnTo>
                <a:lnTo>
                  <a:pt x="201" y="713"/>
                </a:lnTo>
                <a:lnTo>
                  <a:pt x="207" y="710"/>
                </a:lnTo>
                <a:lnTo>
                  <a:pt x="213" y="707"/>
                </a:lnTo>
                <a:lnTo>
                  <a:pt x="218" y="704"/>
                </a:lnTo>
                <a:lnTo>
                  <a:pt x="224" y="701"/>
                </a:lnTo>
                <a:lnTo>
                  <a:pt x="230" y="699"/>
                </a:lnTo>
                <a:lnTo>
                  <a:pt x="236" y="696"/>
                </a:lnTo>
                <a:lnTo>
                  <a:pt x="242" y="693"/>
                </a:lnTo>
                <a:lnTo>
                  <a:pt x="248" y="690"/>
                </a:lnTo>
                <a:lnTo>
                  <a:pt x="254" y="686"/>
                </a:lnTo>
                <a:lnTo>
                  <a:pt x="260" y="683"/>
                </a:lnTo>
                <a:lnTo>
                  <a:pt x="266" y="680"/>
                </a:lnTo>
                <a:lnTo>
                  <a:pt x="272" y="677"/>
                </a:lnTo>
                <a:lnTo>
                  <a:pt x="277" y="674"/>
                </a:lnTo>
                <a:lnTo>
                  <a:pt x="283" y="671"/>
                </a:lnTo>
                <a:lnTo>
                  <a:pt x="290" y="667"/>
                </a:lnTo>
                <a:lnTo>
                  <a:pt x="296" y="664"/>
                </a:lnTo>
                <a:lnTo>
                  <a:pt x="301" y="661"/>
                </a:lnTo>
                <a:lnTo>
                  <a:pt x="307" y="658"/>
                </a:lnTo>
                <a:lnTo>
                  <a:pt x="313" y="654"/>
                </a:lnTo>
                <a:lnTo>
                  <a:pt x="319" y="650"/>
                </a:lnTo>
                <a:lnTo>
                  <a:pt x="325" y="647"/>
                </a:lnTo>
                <a:lnTo>
                  <a:pt x="331" y="644"/>
                </a:lnTo>
                <a:lnTo>
                  <a:pt x="337" y="641"/>
                </a:lnTo>
                <a:lnTo>
                  <a:pt x="343" y="637"/>
                </a:lnTo>
                <a:lnTo>
                  <a:pt x="349" y="633"/>
                </a:lnTo>
                <a:lnTo>
                  <a:pt x="354" y="630"/>
                </a:lnTo>
                <a:lnTo>
                  <a:pt x="360" y="626"/>
                </a:lnTo>
                <a:lnTo>
                  <a:pt x="366" y="623"/>
                </a:lnTo>
                <a:lnTo>
                  <a:pt x="372" y="619"/>
                </a:lnTo>
                <a:lnTo>
                  <a:pt x="378" y="616"/>
                </a:lnTo>
                <a:lnTo>
                  <a:pt x="384" y="612"/>
                </a:lnTo>
                <a:lnTo>
                  <a:pt x="390" y="608"/>
                </a:lnTo>
                <a:lnTo>
                  <a:pt x="396" y="605"/>
                </a:lnTo>
                <a:lnTo>
                  <a:pt x="402" y="601"/>
                </a:lnTo>
                <a:lnTo>
                  <a:pt x="408" y="597"/>
                </a:lnTo>
                <a:lnTo>
                  <a:pt x="414" y="594"/>
                </a:lnTo>
                <a:lnTo>
                  <a:pt x="420" y="590"/>
                </a:lnTo>
                <a:lnTo>
                  <a:pt x="426" y="587"/>
                </a:lnTo>
                <a:lnTo>
                  <a:pt x="432" y="583"/>
                </a:lnTo>
                <a:lnTo>
                  <a:pt x="437" y="579"/>
                </a:lnTo>
                <a:lnTo>
                  <a:pt x="443" y="576"/>
                </a:lnTo>
                <a:lnTo>
                  <a:pt x="449" y="572"/>
                </a:lnTo>
                <a:lnTo>
                  <a:pt x="455" y="568"/>
                </a:lnTo>
                <a:lnTo>
                  <a:pt x="461" y="565"/>
                </a:lnTo>
                <a:lnTo>
                  <a:pt x="467" y="561"/>
                </a:lnTo>
                <a:lnTo>
                  <a:pt x="473" y="558"/>
                </a:lnTo>
                <a:lnTo>
                  <a:pt x="479" y="554"/>
                </a:lnTo>
                <a:lnTo>
                  <a:pt x="485" y="551"/>
                </a:lnTo>
                <a:lnTo>
                  <a:pt x="491" y="547"/>
                </a:lnTo>
                <a:lnTo>
                  <a:pt x="497" y="544"/>
                </a:lnTo>
                <a:lnTo>
                  <a:pt x="502" y="540"/>
                </a:lnTo>
                <a:lnTo>
                  <a:pt x="508" y="537"/>
                </a:lnTo>
                <a:lnTo>
                  <a:pt x="515" y="533"/>
                </a:lnTo>
                <a:lnTo>
                  <a:pt x="520" y="530"/>
                </a:lnTo>
                <a:lnTo>
                  <a:pt x="526" y="526"/>
                </a:lnTo>
                <a:lnTo>
                  <a:pt x="532" y="523"/>
                </a:lnTo>
                <a:lnTo>
                  <a:pt x="538" y="519"/>
                </a:lnTo>
                <a:lnTo>
                  <a:pt x="544" y="516"/>
                </a:lnTo>
                <a:lnTo>
                  <a:pt x="550" y="512"/>
                </a:lnTo>
                <a:lnTo>
                  <a:pt x="556" y="509"/>
                </a:lnTo>
                <a:lnTo>
                  <a:pt x="562" y="506"/>
                </a:lnTo>
                <a:lnTo>
                  <a:pt x="568" y="503"/>
                </a:lnTo>
                <a:lnTo>
                  <a:pt x="574" y="499"/>
                </a:lnTo>
                <a:lnTo>
                  <a:pt x="580" y="497"/>
                </a:lnTo>
                <a:lnTo>
                  <a:pt x="585" y="494"/>
                </a:lnTo>
                <a:lnTo>
                  <a:pt x="591" y="490"/>
                </a:lnTo>
                <a:lnTo>
                  <a:pt x="597" y="487"/>
                </a:lnTo>
                <a:lnTo>
                  <a:pt x="603" y="484"/>
                </a:lnTo>
                <a:lnTo>
                  <a:pt x="609" y="481"/>
                </a:lnTo>
                <a:lnTo>
                  <a:pt x="615" y="478"/>
                </a:lnTo>
                <a:lnTo>
                  <a:pt x="621" y="476"/>
                </a:lnTo>
                <a:lnTo>
                  <a:pt x="627" y="473"/>
                </a:lnTo>
                <a:lnTo>
                  <a:pt x="633" y="470"/>
                </a:lnTo>
                <a:lnTo>
                  <a:pt x="639" y="467"/>
                </a:lnTo>
                <a:lnTo>
                  <a:pt x="645" y="464"/>
                </a:lnTo>
                <a:lnTo>
                  <a:pt x="651" y="462"/>
                </a:lnTo>
                <a:lnTo>
                  <a:pt x="657" y="459"/>
                </a:lnTo>
                <a:lnTo>
                  <a:pt x="662" y="457"/>
                </a:lnTo>
                <a:lnTo>
                  <a:pt x="668" y="455"/>
                </a:lnTo>
                <a:lnTo>
                  <a:pt x="674" y="452"/>
                </a:lnTo>
                <a:lnTo>
                  <a:pt x="680" y="450"/>
                </a:lnTo>
                <a:lnTo>
                  <a:pt x="686" y="447"/>
                </a:lnTo>
                <a:lnTo>
                  <a:pt x="692" y="445"/>
                </a:lnTo>
                <a:lnTo>
                  <a:pt x="698" y="443"/>
                </a:lnTo>
                <a:lnTo>
                  <a:pt x="704" y="441"/>
                </a:lnTo>
                <a:lnTo>
                  <a:pt x="710" y="439"/>
                </a:lnTo>
                <a:lnTo>
                  <a:pt x="716" y="436"/>
                </a:lnTo>
                <a:lnTo>
                  <a:pt x="722" y="434"/>
                </a:lnTo>
                <a:lnTo>
                  <a:pt x="727" y="432"/>
                </a:lnTo>
                <a:lnTo>
                  <a:pt x="734" y="430"/>
                </a:lnTo>
                <a:lnTo>
                  <a:pt x="740" y="428"/>
                </a:lnTo>
                <a:lnTo>
                  <a:pt x="745" y="426"/>
                </a:lnTo>
                <a:lnTo>
                  <a:pt x="751" y="424"/>
                </a:lnTo>
                <a:lnTo>
                  <a:pt x="757" y="422"/>
                </a:lnTo>
                <a:lnTo>
                  <a:pt x="763" y="419"/>
                </a:lnTo>
                <a:lnTo>
                  <a:pt x="769" y="417"/>
                </a:lnTo>
                <a:lnTo>
                  <a:pt x="775" y="415"/>
                </a:lnTo>
                <a:lnTo>
                  <a:pt x="781" y="412"/>
                </a:lnTo>
                <a:lnTo>
                  <a:pt x="787" y="408"/>
                </a:lnTo>
                <a:lnTo>
                  <a:pt x="793" y="403"/>
                </a:lnTo>
                <a:lnTo>
                  <a:pt x="799" y="398"/>
                </a:lnTo>
                <a:lnTo>
                  <a:pt x="805" y="390"/>
                </a:lnTo>
                <a:lnTo>
                  <a:pt x="810" y="378"/>
                </a:lnTo>
                <a:lnTo>
                  <a:pt x="816" y="361"/>
                </a:lnTo>
                <a:lnTo>
                  <a:pt x="822" y="333"/>
                </a:lnTo>
                <a:lnTo>
                  <a:pt x="828" y="284"/>
                </a:lnTo>
                <a:lnTo>
                  <a:pt x="834" y="199"/>
                </a:lnTo>
                <a:lnTo>
                  <a:pt x="840" y="69"/>
                </a:lnTo>
                <a:lnTo>
                  <a:pt x="846" y="0"/>
                </a:lnTo>
                <a:lnTo>
                  <a:pt x="852" y="96"/>
                </a:lnTo>
                <a:lnTo>
                  <a:pt x="857" y="220"/>
                </a:lnTo>
                <a:lnTo>
                  <a:pt x="863" y="296"/>
                </a:lnTo>
                <a:lnTo>
                  <a:pt x="870" y="340"/>
                </a:lnTo>
                <a:lnTo>
                  <a:pt x="876" y="365"/>
                </a:lnTo>
                <a:lnTo>
                  <a:pt x="882" y="381"/>
                </a:lnTo>
                <a:lnTo>
                  <a:pt x="888" y="391"/>
                </a:lnTo>
                <a:lnTo>
                  <a:pt x="893" y="399"/>
                </a:lnTo>
                <a:lnTo>
                  <a:pt x="899" y="404"/>
                </a:lnTo>
                <a:lnTo>
                  <a:pt x="905" y="409"/>
                </a:lnTo>
                <a:lnTo>
                  <a:pt x="911" y="412"/>
                </a:lnTo>
                <a:lnTo>
                  <a:pt x="917" y="415"/>
                </a:lnTo>
                <a:lnTo>
                  <a:pt x="923" y="418"/>
                </a:lnTo>
                <a:lnTo>
                  <a:pt x="929" y="420"/>
                </a:lnTo>
                <a:lnTo>
                  <a:pt x="935" y="423"/>
                </a:lnTo>
                <a:lnTo>
                  <a:pt x="940" y="425"/>
                </a:lnTo>
                <a:lnTo>
                  <a:pt x="946" y="427"/>
                </a:lnTo>
                <a:lnTo>
                  <a:pt x="952" y="429"/>
                </a:lnTo>
                <a:lnTo>
                  <a:pt x="959" y="431"/>
                </a:lnTo>
                <a:lnTo>
                  <a:pt x="965" y="433"/>
                </a:lnTo>
                <a:lnTo>
                  <a:pt x="970" y="435"/>
                </a:lnTo>
                <a:lnTo>
                  <a:pt x="976" y="437"/>
                </a:lnTo>
                <a:lnTo>
                  <a:pt x="982" y="439"/>
                </a:lnTo>
                <a:lnTo>
                  <a:pt x="988" y="441"/>
                </a:lnTo>
                <a:lnTo>
                  <a:pt x="994" y="443"/>
                </a:lnTo>
                <a:lnTo>
                  <a:pt x="1000" y="446"/>
                </a:lnTo>
                <a:lnTo>
                  <a:pt x="1006" y="448"/>
                </a:lnTo>
                <a:lnTo>
                  <a:pt x="1012" y="450"/>
                </a:lnTo>
                <a:lnTo>
                  <a:pt x="1018" y="453"/>
                </a:lnTo>
                <a:lnTo>
                  <a:pt x="1023" y="455"/>
                </a:lnTo>
                <a:lnTo>
                  <a:pt x="1029" y="457"/>
                </a:lnTo>
                <a:lnTo>
                  <a:pt x="1035" y="460"/>
                </a:lnTo>
                <a:lnTo>
                  <a:pt x="1041" y="462"/>
                </a:lnTo>
                <a:lnTo>
                  <a:pt x="1048" y="465"/>
                </a:lnTo>
                <a:lnTo>
                  <a:pt x="1053" y="468"/>
                </a:lnTo>
                <a:lnTo>
                  <a:pt x="1059" y="470"/>
                </a:lnTo>
                <a:lnTo>
                  <a:pt x="1065" y="473"/>
                </a:lnTo>
                <a:lnTo>
                  <a:pt x="1071" y="476"/>
                </a:lnTo>
                <a:lnTo>
                  <a:pt x="1077" y="479"/>
                </a:lnTo>
                <a:lnTo>
                  <a:pt x="1082" y="482"/>
                </a:lnTo>
                <a:lnTo>
                  <a:pt x="1089" y="485"/>
                </a:lnTo>
                <a:lnTo>
                  <a:pt x="1095" y="488"/>
                </a:lnTo>
                <a:lnTo>
                  <a:pt x="1101" y="491"/>
                </a:lnTo>
                <a:lnTo>
                  <a:pt x="1106" y="494"/>
                </a:lnTo>
                <a:lnTo>
                  <a:pt x="1112" y="497"/>
                </a:lnTo>
                <a:lnTo>
                  <a:pt x="1118" y="500"/>
                </a:lnTo>
                <a:lnTo>
                  <a:pt x="1124" y="503"/>
                </a:lnTo>
                <a:lnTo>
                  <a:pt x="1130" y="506"/>
                </a:lnTo>
                <a:lnTo>
                  <a:pt x="1136" y="510"/>
                </a:lnTo>
                <a:lnTo>
                  <a:pt x="1142" y="513"/>
                </a:lnTo>
                <a:lnTo>
                  <a:pt x="1148" y="516"/>
                </a:lnTo>
                <a:lnTo>
                  <a:pt x="1154" y="520"/>
                </a:lnTo>
                <a:lnTo>
                  <a:pt x="1160" y="523"/>
                </a:lnTo>
                <a:lnTo>
                  <a:pt x="1165" y="527"/>
                </a:lnTo>
                <a:lnTo>
                  <a:pt x="1171" y="530"/>
                </a:lnTo>
                <a:lnTo>
                  <a:pt x="1178" y="534"/>
                </a:lnTo>
                <a:lnTo>
                  <a:pt x="1184" y="537"/>
                </a:lnTo>
                <a:lnTo>
                  <a:pt x="1189" y="541"/>
                </a:lnTo>
                <a:lnTo>
                  <a:pt x="1195" y="544"/>
                </a:lnTo>
                <a:lnTo>
                  <a:pt x="1201" y="548"/>
                </a:lnTo>
                <a:lnTo>
                  <a:pt x="1207" y="551"/>
                </a:lnTo>
                <a:lnTo>
                  <a:pt x="1213" y="555"/>
                </a:lnTo>
                <a:lnTo>
                  <a:pt x="1219" y="558"/>
                </a:lnTo>
                <a:lnTo>
                  <a:pt x="1225" y="562"/>
                </a:lnTo>
                <a:lnTo>
                  <a:pt x="1231" y="565"/>
                </a:lnTo>
                <a:lnTo>
                  <a:pt x="1237" y="569"/>
                </a:lnTo>
                <a:lnTo>
                  <a:pt x="1242" y="573"/>
                </a:lnTo>
                <a:lnTo>
                  <a:pt x="1248" y="577"/>
                </a:lnTo>
                <a:lnTo>
                  <a:pt x="1254" y="580"/>
                </a:lnTo>
                <a:lnTo>
                  <a:pt x="1260" y="584"/>
                </a:lnTo>
                <a:lnTo>
                  <a:pt x="1266" y="587"/>
                </a:lnTo>
                <a:lnTo>
                  <a:pt x="1272" y="591"/>
                </a:lnTo>
                <a:lnTo>
                  <a:pt x="1278" y="595"/>
                </a:lnTo>
                <a:lnTo>
                  <a:pt x="1284" y="598"/>
                </a:lnTo>
                <a:lnTo>
                  <a:pt x="1290" y="602"/>
                </a:lnTo>
                <a:lnTo>
                  <a:pt x="1296" y="605"/>
                </a:lnTo>
                <a:lnTo>
                  <a:pt x="1302" y="609"/>
                </a:lnTo>
                <a:lnTo>
                  <a:pt x="1308" y="613"/>
                </a:lnTo>
                <a:lnTo>
                  <a:pt x="1314" y="616"/>
                </a:lnTo>
                <a:lnTo>
                  <a:pt x="1320" y="620"/>
                </a:lnTo>
                <a:lnTo>
                  <a:pt x="1325" y="623"/>
                </a:lnTo>
                <a:lnTo>
                  <a:pt x="1331" y="627"/>
                </a:lnTo>
                <a:lnTo>
                  <a:pt x="1337" y="630"/>
                </a:lnTo>
                <a:lnTo>
                  <a:pt x="1343" y="634"/>
                </a:lnTo>
                <a:lnTo>
                  <a:pt x="1349" y="637"/>
                </a:lnTo>
                <a:lnTo>
                  <a:pt x="1355" y="641"/>
                </a:lnTo>
                <a:lnTo>
                  <a:pt x="1361" y="644"/>
                </a:lnTo>
                <a:lnTo>
                  <a:pt x="1367" y="648"/>
                </a:lnTo>
                <a:lnTo>
                  <a:pt x="1373" y="651"/>
                </a:lnTo>
                <a:lnTo>
                  <a:pt x="1379" y="655"/>
                </a:lnTo>
                <a:lnTo>
                  <a:pt x="1385" y="658"/>
                </a:lnTo>
                <a:lnTo>
                  <a:pt x="1390" y="661"/>
                </a:lnTo>
                <a:lnTo>
                  <a:pt x="1396" y="665"/>
                </a:lnTo>
                <a:lnTo>
                  <a:pt x="1403" y="668"/>
                </a:lnTo>
                <a:lnTo>
                  <a:pt x="1408" y="671"/>
                </a:lnTo>
                <a:lnTo>
                  <a:pt x="1414" y="674"/>
                </a:lnTo>
                <a:lnTo>
                  <a:pt x="1420" y="677"/>
                </a:lnTo>
                <a:lnTo>
                  <a:pt x="1426" y="681"/>
                </a:lnTo>
                <a:lnTo>
                  <a:pt x="1432" y="684"/>
                </a:lnTo>
                <a:lnTo>
                  <a:pt x="1438" y="687"/>
                </a:lnTo>
                <a:lnTo>
                  <a:pt x="1444" y="690"/>
                </a:lnTo>
                <a:lnTo>
                  <a:pt x="1450" y="693"/>
                </a:lnTo>
                <a:lnTo>
                  <a:pt x="1456" y="696"/>
                </a:lnTo>
                <a:lnTo>
                  <a:pt x="1462" y="699"/>
                </a:lnTo>
                <a:lnTo>
                  <a:pt x="1468" y="702"/>
                </a:lnTo>
                <a:lnTo>
                  <a:pt x="1473" y="705"/>
                </a:lnTo>
                <a:lnTo>
                  <a:pt x="1479" y="708"/>
                </a:lnTo>
                <a:lnTo>
                  <a:pt x="1485" y="711"/>
                </a:lnTo>
                <a:lnTo>
                  <a:pt x="1491" y="714"/>
                </a:lnTo>
                <a:lnTo>
                  <a:pt x="1497" y="716"/>
                </a:lnTo>
                <a:lnTo>
                  <a:pt x="1503" y="719"/>
                </a:lnTo>
                <a:lnTo>
                  <a:pt x="1509" y="722"/>
                </a:lnTo>
                <a:lnTo>
                  <a:pt x="1515" y="725"/>
                </a:lnTo>
                <a:lnTo>
                  <a:pt x="1521" y="727"/>
                </a:lnTo>
                <a:lnTo>
                  <a:pt x="1527" y="730"/>
                </a:lnTo>
                <a:lnTo>
                  <a:pt x="1533" y="732"/>
                </a:lnTo>
                <a:lnTo>
                  <a:pt x="1539" y="735"/>
                </a:lnTo>
                <a:lnTo>
                  <a:pt x="1545" y="738"/>
                </a:lnTo>
                <a:lnTo>
                  <a:pt x="1550" y="740"/>
                </a:lnTo>
                <a:lnTo>
                  <a:pt x="1556" y="742"/>
                </a:lnTo>
                <a:lnTo>
                  <a:pt x="1562" y="745"/>
                </a:lnTo>
                <a:lnTo>
                  <a:pt x="1568" y="747"/>
                </a:lnTo>
                <a:lnTo>
                  <a:pt x="1574" y="749"/>
                </a:lnTo>
                <a:lnTo>
                  <a:pt x="1580" y="752"/>
                </a:lnTo>
                <a:lnTo>
                  <a:pt x="1586" y="754"/>
                </a:lnTo>
                <a:lnTo>
                  <a:pt x="1592" y="756"/>
                </a:lnTo>
                <a:lnTo>
                  <a:pt x="1598" y="758"/>
                </a:lnTo>
                <a:lnTo>
                  <a:pt x="1604" y="760"/>
                </a:lnTo>
                <a:lnTo>
                  <a:pt x="1610" y="762"/>
                </a:lnTo>
                <a:lnTo>
                  <a:pt x="1615" y="764"/>
                </a:lnTo>
                <a:lnTo>
                  <a:pt x="1622" y="766"/>
                </a:lnTo>
                <a:lnTo>
                  <a:pt x="1628" y="768"/>
                </a:lnTo>
                <a:lnTo>
                  <a:pt x="1633" y="770"/>
                </a:lnTo>
                <a:lnTo>
                  <a:pt x="1639" y="772"/>
                </a:lnTo>
                <a:lnTo>
                  <a:pt x="1645" y="774"/>
                </a:lnTo>
                <a:lnTo>
                  <a:pt x="1651" y="776"/>
                </a:lnTo>
                <a:lnTo>
                  <a:pt x="1657" y="778"/>
                </a:lnTo>
                <a:lnTo>
                  <a:pt x="1663" y="780"/>
                </a:lnTo>
                <a:lnTo>
                  <a:pt x="1669" y="781"/>
                </a:lnTo>
                <a:lnTo>
                  <a:pt x="1675" y="783"/>
                </a:lnTo>
                <a:lnTo>
                  <a:pt x="1681" y="784"/>
                </a:lnTo>
                <a:lnTo>
                  <a:pt x="1687" y="786"/>
                </a:lnTo>
                <a:lnTo>
                  <a:pt x="1693" y="788"/>
                </a:lnTo>
                <a:lnTo>
                  <a:pt x="1698" y="789"/>
                </a:lnTo>
                <a:lnTo>
                  <a:pt x="1704" y="791"/>
                </a:lnTo>
                <a:lnTo>
                  <a:pt x="1710" y="792"/>
                </a:lnTo>
                <a:lnTo>
                  <a:pt x="1716" y="794"/>
                </a:lnTo>
                <a:lnTo>
                  <a:pt x="1722" y="795"/>
                </a:lnTo>
                <a:lnTo>
                  <a:pt x="1728" y="797"/>
                </a:lnTo>
                <a:lnTo>
                  <a:pt x="1734" y="798"/>
                </a:lnTo>
                <a:lnTo>
                  <a:pt x="1740" y="799"/>
                </a:lnTo>
                <a:lnTo>
                  <a:pt x="1745" y="800"/>
                </a:lnTo>
                <a:lnTo>
                  <a:pt x="1751" y="802"/>
                </a:lnTo>
                <a:lnTo>
                  <a:pt x="1758" y="803"/>
                </a:lnTo>
                <a:lnTo>
                  <a:pt x="1764" y="804"/>
                </a:lnTo>
                <a:lnTo>
                  <a:pt x="1770" y="805"/>
                </a:lnTo>
                <a:lnTo>
                  <a:pt x="1776" y="807"/>
                </a:lnTo>
              </a:path>
            </a:pathLst>
          </a:custGeom>
          <a:noFill/>
          <a:ln w="12700" cap="rnd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5"/>
          <p:cNvSpPr>
            <a:spLocks noChangeShapeType="1"/>
          </p:cNvSpPr>
          <p:nvPr/>
        </p:nvSpPr>
        <p:spPr bwMode="auto">
          <a:xfrm>
            <a:off x="6524625" y="3736975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6"/>
          <p:cNvSpPr>
            <a:spLocks noChangeShapeType="1"/>
          </p:cNvSpPr>
          <p:nvPr/>
        </p:nvSpPr>
        <p:spPr bwMode="auto">
          <a:xfrm>
            <a:off x="6618288" y="37306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7"/>
          <p:cNvSpPr>
            <a:spLocks noChangeShapeType="1"/>
          </p:cNvSpPr>
          <p:nvPr/>
        </p:nvSpPr>
        <p:spPr bwMode="auto">
          <a:xfrm>
            <a:off x="6415088" y="3917950"/>
            <a:ext cx="106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8"/>
          <p:cNvSpPr>
            <a:spLocks noChangeShapeType="1"/>
          </p:cNvSpPr>
          <p:nvPr/>
        </p:nvSpPr>
        <p:spPr bwMode="auto">
          <a:xfrm flipH="1">
            <a:off x="6619875" y="3924300"/>
            <a:ext cx="101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29"/>
          <p:cNvSpPr txBox="1">
            <a:spLocks noChangeArrowheads="1"/>
          </p:cNvSpPr>
          <p:nvPr/>
        </p:nvSpPr>
        <p:spPr bwMode="auto">
          <a:xfrm>
            <a:off x="5692775" y="3733800"/>
            <a:ext cx="769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400" b="1">
                <a:sym typeface="Symbol" pitchFamily="18" charset="2"/>
              </a:rPr>
              <a:t></a:t>
            </a:r>
            <a:r>
              <a:rPr lang="en-US" sz="1400" b="1" baseline="-25000">
                <a:sym typeface="Symbol" pitchFamily="18" charset="2"/>
              </a:rPr>
              <a:t>DOP</a:t>
            </a:r>
            <a:endParaRPr lang="en-US" sz="1400" b="1" baseline="-25000"/>
          </a:p>
        </p:txBody>
      </p:sp>
      <p:sp>
        <p:nvSpPr>
          <p:cNvPr id="24602" name="Text Box 30"/>
          <p:cNvSpPr txBox="1">
            <a:spLocks noChangeArrowheads="1"/>
          </p:cNvSpPr>
          <p:nvPr/>
        </p:nvSpPr>
        <p:spPr bwMode="auto">
          <a:xfrm>
            <a:off x="5407025" y="3363913"/>
            <a:ext cx="267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Backscattered Spectrum</a:t>
            </a:r>
          </a:p>
        </p:txBody>
      </p:sp>
      <p:sp>
        <p:nvSpPr>
          <p:cNvPr id="24603" name="Line 31"/>
          <p:cNvSpPr>
            <a:spLocks noChangeShapeType="1"/>
          </p:cNvSpPr>
          <p:nvPr/>
        </p:nvSpPr>
        <p:spPr bwMode="auto">
          <a:xfrm>
            <a:off x="5340350" y="48514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32"/>
          <p:cNvSpPr>
            <a:spLocks noChangeShapeType="1"/>
          </p:cNvSpPr>
          <p:nvPr/>
        </p:nvSpPr>
        <p:spPr bwMode="auto">
          <a:xfrm flipH="1">
            <a:off x="6629400" y="4273550"/>
            <a:ext cx="3619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Text Box 33"/>
          <p:cNvSpPr txBox="1">
            <a:spLocks noChangeArrowheads="1"/>
          </p:cNvSpPr>
          <p:nvPr/>
        </p:nvSpPr>
        <p:spPr bwMode="auto">
          <a:xfrm>
            <a:off x="456483" y="2536348"/>
            <a:ext cx="2121093" cy="707886"/>
          </a:xfrm>
          <a:prstGeom prst="rect">
            <a:avLst/>
          </a:prstGeom>
          <a:solidFill>
            <a:srgbClr val="FFAFEA">
              <a:alpha val="61176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1" dirty="0" smtClean="0">
                <a:solidFill>
                  <a:srgbClr val="73008E"/>
                </a:solidFill>
              </a:rPr>
              <a:t>355nm</a:t>
            </a:r>
          </a:p>
          <a:p>
            <a:r>
              <a:rPr lang="en-US" sz="2000" b="1" dirty="0" smtClean="0">
                <a:solidFill>
                  <a:srgbClr val="73008E"/>
                </a:solidFill>
              </a:rPr>
              <a:t>Direct </a:t>
            </a:r>
            <a:r>
              <a:rPr lang="en-US" sz="2000" b="1" dirty="0">
                <a:solidFill>
                  <a:srgbClr val="73008E"/>
                </a:solidFill>
              </a:rPr>
              <a:t>detection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88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LS_OSSE_Ma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WLS_OSSE_Ma.thmx</Template>
  <TotalTime>261</TotalTime>
  <Words>3447</Words>
  <Application>Microsoft Macintosh PowerPoint</Application>
  <PresentationFormat>On-screen Show (4:3)</PresentationFormat>
  <Paragraphs>546</Paragraphs>
  <Slides>49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WLS_OSSE_Ma</vt:lpstr>
      <vt:lpstr>PowerPoint Presentation</vt:lpstr>
      <vt:lpstr>Observing System Simulation Experiments in the Joint Center for Satellite Data Assimilation</vt:lpstr>
      <vt:lpstr>Role of a National OSSE Capability</vt:lpstr>
      <vt:lpstr>Joint OSSE history</vt:lpstr>
      <vt:lpstr>Wind Lidar OSSEs</vt:lpstr>
      <vt:lpstr>Which upper air observations do we need?</vt:lpstr>
      <vt:lpstr>Temperature profiles (AMSU; 6 hours)</vt:lpstr>
      <vt:lpstr>PowerPoint Presentation</vt:lpstr>
      <vt:lpstr>PowerPoint Presentation</vt:lpstr>
      <vt:lpstr>PowerPoint Presentation</vt:lpstr>
      <vt:lpstr>GWOS ISAL Instrument Quad Chart</vt:lpstr>
      <vt:lpstr>PowerPoint Presentation</vt:lpstr>
      <vt:lpstr>Experimental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Different Wind Lidar Configurations on NCEP Forecast Skill.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 Plans for WLS OSSE</vt:lpstr>
      <vt:lpstr>Joint OSSE data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Hurricane Case study Michiko Masutani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wind lidar OSSEs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MSQ</dc:creator>
  <cp:lastModifiedBy>Michiko Masutani</cp:lastModifiedBy>
  <cp:revision>21</cp:revision>
  <dcterms:created xsi:type="dcterms:W3CDTF">2006-08-16T00:00:00Z</dcterms:created>
  <dcterms:modified xsi:type="dcterms:W3CDTF">2012-02-16T18:27:32Z</dcterms:modified>
</cp:coreProperties>
</file>