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1" r:id="rId6"/>
    <p:sldId id="276" r:id="rId7"/>
    <p:sldId id="277" r:id="rId8"/>
    <p:sldId id="279" r:id="rId9"/>
    <p:sldId id="278" r:id="rId10"/>
    <p:sldId id="280" r:id="rId11"/>
    <p:sldId id="281" r:id="rId12"/>
    <p:sldId id="282" r:id="rId13"/>
    <p:sldId id="291" r:id="rId14"/>
    <p:sldId id="285" r:id="rId1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58705161854769E-2"/>
          <c:y val="5.0925925925925923E-2"/>
          <c:w val="0.91241907261592314"/>
          <c:h val="0.86482283464566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P8MN_20172019_new!$A$2</c:f>
              <c:strCache>
                <c:ptCount val="1"/>
                <c:pt idx="0">
                  <c:v>REF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P8MN_20172019_new!$B$2:$K$2</c:f>
              <c:numCache>
                <c:formatCode>General</c:formatCode>
                <c:ptCount val="10"/>
                <c:pt idx="0">
                  <c:v>34.299999999999997</c:v>
                </c:pt>
                <c:pt idx="1">
                  <c:v>27.3</c:v>
                </c:pt>
                <c:pt idx="2">
                  <c:v>40</c:v>
                </c:pt>
                <c:pt idx="3">
                  <c:v>50.9</c:v>
                </c:pt>
                <c:pt idx="4">
                  <c:v>65.3</c:v>
                </c:pt>
                <c:pt idx="5">
                  <c:v>121</c:v>
                </c:pt>
                <c:pt idx="6">
                  <c:v>170.3</c:v>
                </c:pt>
                <c:pt idx="7">
                  <c:v>198.8</c:v>
                </c:pt>
                <c:pt idx="8">
                  <c:v>324.10000000000002</c:v>
                </c:pt>
                <c:pt idx="9">
                  <c:v>447.1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5-49CD-8B87-528F7502A571}"/>
            </c:ext>
          </c:extLst>
        </c:ser>
        <c:ser>
          <c:idx val="1"/>
          <c:order val="1"/>
          <c:tx>
            <c:strRef>
              <c:f>P8MN_20172019_new!$A$3</c:f>
              <c:strCache>
                <c:ptCount val="1"/>
                <c:pt idx="0">
                  <c:v>EP1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P8MN_20172019_new!$B$3:$K$3</c:f>
              <c:numCache>
                <c:formatCode>General</c:formatCode>
                <c:ptCount val="10"/>
                <c:pt idx="0">
                  <c:v>18.5</c:v>
                </c:pt>
                <c:pt idx="1">
                  <c:v>25.9</c:v>
                </c:pt>
                <c:pt idx="2">
                  <c:v>35.4</c:v>
                </c:pt>
                <c:pt idx="3">
                  <c:v>47</c:v>
                </c:pt>
                <c:pt idx="4">
                  <c:v>64.900000000000006</c:v>
                </c:pt>
                <c:pt idx="5">
                  <c:v>108.9</c:v>
                </c:pt>
                <c:pt idx="6">
                  <c:v>166.9</c:v>
                </c:pt>
                <c:pt idx="7">
                  <c:v>203.8</c:v>
                </c:pt>
                <c:pt idx="8">
                  <c:v>356.8</c:v>
                </c:pt>
                <c:pt idx="9">
                  <c:v>447.1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5-49CD-8B87-528F7502A571}"/>
            </c:ext>
          </c:extLst>
        </c:ser>
        <c:ser>
          <c:idx val="2"/>
          <c:order val="2"/>
          <c:tx>
            <c:strRef>
              <c:f>P8MN_20172019_new!$A$4</c:f>
              <c:strCache>
                <c:ptCount val="1"/>
                <c:pt idx="0">
                  <c:v>EP2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P8MN_20172019_new!$B$4:$K$4</c:f>
              <c:numCache>
                <c:formatCode>General</c:formatCode>
                <c:ptCount val="10"/>
                <c:pt idx="0">
                  <c:v>18.100000000000001</c:v>
                </c:pt>
                <c:pt idx="1">
                  <c:v>25.8</c:v>
                </c:pt>
                <c:pt idx="2">
                  <c:v>35.1</c:v>
                </c:pt>
                <c:pt idx="3">
                  <c:v>47</c:v>
                </c:pt>
                <c:pt idx="4">
                  <c:v>64.099999999999994</c:v>
                </c:pt>
                <c:pt idx="5">
                  <c:v>104.8</c:v>
                </c:pt>
                <c:pt idx="6">
                  <c:v>172.5</c:v>
                </c:pt>
                <c:pt idx="7">
                  <c:v>194</c:v>
                </c:pt>
                <c:pt idx="8">
                  <c:v>333.9</c:v>
                </c:pt>
                <c:pt idx="9">
                  <c:v>355.6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55-49CD-8B87-528F7502A571}"/>
            </c:ext>
          </c:extLst>
        </c:ser>
        <c:ser>
          <c:idx val="3"/>
          <c:order val="3"/>
          <c:tx>
            <c:strRef>
              <c:f>P8MN_20172019_new!$A$5</c:f>
              <c:strCache>
                <c:ptCount val="1"/>
                <c:pt idx="0">
                  <c:v>EP3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P8MN_20172019_new!$B$5:$K$5</c:f>
              <c:numCache>
                <c:formatCode>General</c:formatCode>
                <c:ptCount val="10"/>
                <c:pt idx="0">
                  <c:v>18.2</c:v>
                </c:pt>
                <c:pt idx="1">
                  <c:v>26.6</c:v>
                </c:pt>
                <c:pt idx="2">
                  <c:v>35.200000000000003</c:v>
                </c:pt>
                <c:pt idx="3">
                  <c:v>46</c:v>
                </c:pt>
                <c:pt idx="4">
                  <c:v>61.8</c:v>
                </c:pt>
                <c:pt idx="5">
                  <c:v>97.3</c:v>
                </c:pt>
                <c:pt idx="6">
                  <c:v>160.1</c:v>
                </c:pt>
                <c:pt idx="7">
                  <c:v>176.4</c:v>
                </c:pt>
                <c:pt idx="8">
                  <c:v>296.7</c:v>
                </c:pt>
                <c:pt idx="9">
                  <c:v>394.8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5-49CD-8B87-528F7502A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035912"/>
        <c:axId val="271030336"/>
      </c:barChart>
      <c:catAx>
        <c:axId val="27103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030336"/>
        <c:crosses val="autoZero"/>
        <c:auto val="1"/>
        <c:lblAlgn val="ctr"/>
        <c:lblOffset val="100"/>
        <c:noMultiLvlLbl val="0"/>
      </c:catAx>
      <c:valAx>
        <c:axId val="27103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03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426159230096238"/>
          <c:y val="7.9281860600758203E-2"/>
          <c:w val="0.3125879265091863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10043992739963E-2"/>
          <c:y val="5.0925925925925923E-2"/>
          <c:w val="0.93456773655025938"/>
          <c:h val="0.88059641795979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P8MN_20172019_new!$A$8</c:f>
              <c:strCache>
                <c:ptCount val="1"/>
                <c:pt idx="0">
                  <c:v>REF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P8MN_20172019_new!$B$8:$K$8</c:f>
              <c:numCache>
                <c:formatCode>General</c:formatCode>
                <c:ptCount val="10"/>
                <c:pt idx="0">
                  <c:v>19.8</c:v>
                </c:pt>
                <c:pt idx="1">
                  <c:v>18.2</c:v>
                </c:pt>
                <c:pt idx="2">
                  <c:v>18.3</c:v>
                </c:pt>
                <c:pt idx="3">
                  <c:v>21</c:v>
                </c:pt>
                <c:pt idx="4">
                  <c:v>24</c:v>
                </c:pt>
                <c:pt idx="5">
                  <c:v>24.5</c:v>
                </c:pt>
                <c:pt idx="6">
                  <c:v>25.5</c:v>
                </c:pt>
                <c:pt idx="7">
                  <c:v>24.1</c:v>
                </c:pt>
                <c:pt idx="8">
                  <c:v>18.399999999999999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C-4362-9870-BF07B01F42CB}"/>
            </c:ext>
          </c:extLst>
        </c:ser>
        <c:ser>
          <c:idx val="1"/>
          <c:order val="1"/>
          <c:tx>
            <c:strRef>
              <c:f>P8MN_20172019_new!$A$9</c:f>
              <c:strCache>
                <c:ptCount val="1"/>
                <c:pt idx="0">
                  <c:v>EP1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P8MN_20172019_new!$B$9:$K$9</c:f>
              <c:numCache>
                <c:formatCode>General</c:formatCode>
                <c:ptCount val="10"/>
                <c:pt idx="0">
                  <c:v>10.1</c:v>
                </c:pt>
                <c:pt idx="1">
                  <c:v>14.7</c:v>
                </c:pt>
                <c:pt idx="2">
                  <c:v>16.2</c:v>
                </c:pt>
                <c:pt idx="3">
                  <c:v>19.2</c:v>
                </c:pt>
                <c:pt idx="4">
                  <c:v>23.4</c:v>
                </c:pt>
                <c:pt idx="5">
                  <c:v>25.6</c:v>
                </c:pt>
                <c:pt idx="6">
                  <c:v>25.9</c:v>
                </c:pt>
                <c:pt idx="7">
                  <c:v>24.2</c:v>
                </c:pt>
                <c:pt idx="8">
                  <c:v>20.100000000000001</c:v>
                </c:pt>
                <c:pt idx="9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8C-4362-9870-BF07B01F42CB}"/>
            </c:ext>
          </c:extLst>
        </c:ser>
        <c:ser>
          <c:idx val="2"/>
          <c:order val="2"/>
          <c:tx>
            <c:strRef>
              <c:f>P8MN_20172019_new!$A$10</c:f>
              <c:strCache>
                <c:ptCount val="1"/>
                <c:pt idx="0">
                  <c:v>EP2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P8MN_20172019_new!$B$10:$K$10</c:f>
              <c:numCache>
                <c:formatCode>General</c:formatCode>
                <c:ptCount val="10"/>
                <c:pt idx="0">
                  <c:v>10.3</c:v>
                </c:pt>
                <c:pt idx="1">
                  <c:v>16.600000000000001</c:v>
                </c:pt>
                <c:pt idx="2">
                  <c:v>18</c:v>
                </c:pt>
                <c:pt idx="3">
                  <c:v>21.2</c:v>
                </c:pt>
                <c:pt idx="4">
                  <c:v>25.7</c:v>
                </c:pt>
                <c:pt idx="5">
                  <c:v>28.1</c:v>
                </c:pt>
                <c:pt idx="6">
                  <c:v>26.6</c:v>
                </c:pt>
                <c:pt idx="7">
                  <c:v>25.3</c:v>
                </c:pt>
                <c:pt idx="8">
                  <c:v>22.4</c:v>
                </c:pt>
                <c:pt idx="9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8C-4362-9870-BF07B01F42CB}"/>
            </c:ext>
          </c:extLst>
        </c:ser>
        <c:ser>
          <c:idx val="3"/>
          <c:order val="3"/>
          <c:tx>
            <c:strRef>
              <c:f>P8MN_20172019_new!$A$11</c:f>
              <c:strCache>
                <c:ptCount val="1"/>
                <c:pt idx="0">
                  <c:v>EP3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P8MN_20172019_new!$B$1:$K$1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P8MN_20172019_new!$B$11:$K$11</c:f>
              <c:numCache>
                <c:formatCode>General</c:formatCode>
                <c:ptCount val="10"/>
                <c:pt idx="0">
                  <c:v>10.3</c:v>
                </c:pt>
                <c:pt idx="1">
                  <c:v>16.3</c:v>
                </c:pt>
                <c:pt idx="2">
                  <c:v>17</c:v>
                </c:pt>
                <c:pt idx="3">
                  <c:v>19.5</c:v>
                </c:pt>
                <c:pt idx="4">
                  <c:v>23.3</c:v>
                </c:pt>
                <c:pt idx="5">
                  <c:v>25.7</c:v>
                </c:pt>
                <c:pt idx="6">
                  <c:v>24.8</c:v>
                </c:pt>
                <c:pt idx="7">
                  <c:v>23.2</c:v>
                </c:pt>
                <c:pt idx="8">
                  <c:v>19.8</c:v>
                </c:pt>
                <c:pt idx="9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8C-4362-9870-BF07B01F4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367432"/>
        <c:axId val="418368744"/>
      </c:barChart>
      <c:catAx>
        <c:axId val="41836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68744"/>
        <c:crosses val="autoZero"/>
        <c:auto val="1"/>
        <c:lblAlgn val="ctr"/>
        <c:lblOffset val="100"/>
        <c:noMultiLvlLbl val="0"/>
      </c:catAx>
      <c:valAx>
        <c:axId val="41836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67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815048118985125"/>
          <c:y val="4.687445319335079E-2"/>
          <c:w val="0.3125879265091863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20201257920211E-2"/>
          <c:y val="2.7529350189099244E-2"/>
          <c:w val="0.94937240631928255"/>
          <c:h val="0.92692642391967495"/>
        </c:manualLayout>
      </c:layout>
      <c:lineChart>
        <c:grouping val="standard"/>
        <c:varyColors val="0"/>
        <c:ser>
          <c:idx val="0"/>
          <c:order val="0"/>
          <c:tx>
            <c:strRef>
              <c:f>EP3_spread_error!$A$2</c:f>
              <c:strCache>
                <c:ptCount val="1"/>
                <c:pt idx="0">
                  <c:v>EP1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EP3_spread_error!$B$2:$K$2</c:f>
              <c:numCache>
                <c:formatCode>General</c:formatCode>
                <c:ptCount val="10"/>
                <c:pt idx="0">
                  <c:v>18</c:v>
                </c:pt>
                <c:pt idx="1">
                  <c:v>23.8</c:v>
                </c:pt>
                <c:pt idx="2">
                  <c:v>31.2</c:v>
                </c:pt>
                <c:pt idx="3">
                  <c:v>44.4</c:v>
                </c:pt>
                <c:pt idx="4">
                  <c:v>62.5</c:v>
                </c:pt>
                <c:pt idx="5">
                  <c:v>113.2</c:v>
                </c:pt>
                <c:pt idx="6">
                  <c:v>162.9</c:v>
                </c:pt>
                <c:pt idx="7">
                  <c:v>224.5</c:v>
                </c:pt>
                <c:pt idx="8">
                  <c:v>396.7</c:v>
                </c:pt>
                <c:pt idx="9">
                  <c:v>479.8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E0-429C-A0E8-60214FAEBD67}"/>
            </c:ext>
          </c:extLst>
        </c:ser>
        <c:ser>
          <c:idx val="1"/>
          <c:order val="1"/>
          <c:tx>
            <c:strRef>
              <c:f>EP3_spread_error!$A$3</c:f>
              <c:strCache>
                <c:ptCount val="1"/>
                <c:pt idx="0">
                  <c:v>SD1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EP3_spread_error!$B$3:$K$3</c:f>
              <c:numCache>
                <c:formatCode>General</c:formatCode>
                <c:ptCount val="10"/>
                <c:pt idx="0">
                  <c:v>10.6</c:v>
                </c:pt>
                <c:pt idx="1">
                  <c:v>19.899999999999999</c:v>
                </c:pt>
                <c:pt idx="2">
                  <c:v>32.5</c:v>
                </c:pt>
                <c:pt idx="3">
                  <c:v>46</c:v>
                </c:pt>
                <c:pt idx="4">
                  <c:v>64.2</c:v>
                </c:pt>
                <c:pt idx="5">
                  <c:v>102.9</c:v>
                </c:pt>
                <c:pt idx="6">
                  <c:v>137.69999999999999</c:v>
                </c:pt>
                <c:pt idx="7">
                  <c:v>173.2</c:v>
                </c:pt>
                <c:pt idx="8">
                  <c:v>283.8</c:v>
                </c:pt>
                <c:pt idx="9">
                  <c:v>404.3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E0-429C-A0E8-60214FAEBD67}"/>
            </c:ext>
          </c:extLst>
        </c:ser>
        <c:ser>
          <c:idx val="2"/>
          <c:order val="2"/>
          <c:tx>
            <c:strRef>
              <c:f>EP3_spread_error!$A$4</c:f>
              <c:strCache>
                <c:ptCount val="1"/>
                <c:pt idx="0">
                  <c:v>EP2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EP3_spread_error!$B$4:$K$4</c:f>
              <c:numCache>
                <c:formatCode>General</c:formatCode>
                <c:ptCount val="10"/>
                <c:pt idx="0">
                  <c:v>17.5</c:v>
                </c:pt>
                <c:pt idx="1">
                  <c:v>23.6</c:v>
                </c:pt>
                <c:pt idx="2">
                  <c:v>30</c:v>
                </c:pt>
                <c:pt idx="3">
                  <c:v>45.9</c:v>
                </c:pt>
                <c:pt idx="4">
                  <c:v>64.3</c:v>
                </c:pt>
                <c:pt idx="5">
                  <c:v>113.9</c:v>
                </c:pt>
                <c:pt idx="6">
                  <c:v>161.30000000000001</c:v>
                </c:pt>
                <c:pt idx="7">
                  <c:v>190.3</c:v>
                </c:pt>
                <c:pt idx="8">
                  <c:v>326</c:v>
                </c:pt>
                <c:pt idx="9">
                  <c:v>337.8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E0-429C-A0E8-60214FAEBD67}"/>
            </c:ext>
          </c:extLst>
        </c:ser>
        <c:ser>
          <c:idx val="3"/>
          <c:order val="3"/>
          <c:tx>
            <c:strRef>
              <c:f>EP3_spread_error!$A$5</c:f>
              <c:strCache>
                <c:ptCount val="1"/>
                <c:pt idx="0">
                  <c:v>SD2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EP3_spread_error!$B$5:$K$5</c:f>
              <c:numCache>
                <c:formatCode>General</c:formatCode>
                <c:ptCount val="10"/>
                <c:pt idx="0">
                  <c:v>10.4</c:v>
                </c:pt>
                <c:pt idx="1">
                  <c:v>20.3</c:v>
                </c:pt>
                <c:pt idx="2">
                  <c:v>31.4</c:v>
                </c:pt>
                <c:pt idx="3">
                  <c:v>44.6</c:v>
                </c:pt>
                <c:pt idx="4">
                  <c:v>61.1</c:v>
                </c:pt>
                <c:pt idx="5">
                  <c:v>96.7</c:v>
                </c:pt>
                <c:pt idx="6">
                  <c:v>141.80000000000001</c:v>
                </c:pt>
                <c:pt idx="7">
                  <c:v>172.8</c:v>
                </c:pt>
                <c:pt idx="8">
                  <c:v>251.1</c:v>
                </c:pt>
                <c:pt idx="9">
                  <c:v>358.2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E0-429C-A0E8-60214FAEBD67}"/>
            </c:ext>
          </c:extLst>
        </c:ser>
        <c:ser>
          <c:idx val="4"/>
          <c:order val="4"/>
          <c:tx>
            <c:strRef>
              <c:f>EP3_spread_error!$A$6</c:f>
              <c:strCache>
                <c:ptCount val="1"/>
                <c:pt idx="0">
                  <c:v>EP3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EP3_spread_error!$B$6:$K$6</c:f>
              <c:numCache>
                <c:formatCode>General</c:formatCode>
                <c:ptCount val="10"/>
                <c:pt idx="0">
                  <c:v>17.5</c:v>
                </c:pt>
                <c:pt idx="1">
                  <c:v>24</c:v>
                </c:pt>
                <c:pt idx="2">
                  <c:v>30</c:v>
                </c:pt>
                <c:pt idx="3">
                  <c:v>43.1</c:v>
                </c:pt>
                <c:pt idx="4">
                  <c:v>60.1</c:v>
                </c:pt>
                <c:pt idx="5">
                  <c:v>102.8</c:v>
                </c:pt>
                <c:pt idx="6">
                  <c:v>146.30000000000001</c:v>
                </c:pt>
                <c:pt idx="7">
                  <c:v>198.1</c:v>
                </c:pt>
                <c:pt idx="8">
                  <c:v>327.60000000000002</c:v>
                </c:pt>
                <c:pt idx="9">
                  <c:v>467.6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E0-429C-A0E8-60214FAEBD67}"/>
            </c:ext>
          </c:extLst>
        </c:ser>
        <c:ser>
          <c:idx val="5"/>
          <c:order val="5"/>
          <c:tx>
            <c:strRef>
              <c:f>EP3_spread_error!$A$7</c:f>
              <c:strCache>
                <c:ptCount val="1"/>
                <c:pt idx="0">
                  <c:v>SD3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EP3_spread_error!$B$7:$K$7</c:f>
              <c:numCache>
                <c:formatCode>General</c:formatCode>
                <c:ptCount val="10"/>
                <c:pt idx="0">
                  <c:v>10.4</c:v>
                </c:pt>
                <c:pt idx="1">
                  <c:v>20.8</c:v>
                </c:pt>
                <c:pt idx="2">
                  <c:v>35.200000000000003</c:v>
                </c:pt>
                <c:pt idx="3">
                  <c:v>50.3</c:v>
                </c:pt>
                <c:pt idx="4">
                  <c:v>68.900000000000006</c:v>
                </c:pt>
                <c:pt idx="5">
                  <c:v>107.6</c:v>
                </c:pt>
                <c:pt idx="6">
                  <c:v>159.30000000000001</c:v>
                </c:pt>
                <c:pt idx="7">
                  <c:v>206.9</c:v>
                </c:pt>
                <c:pt idx="8">
                  <c:v>320.5</c:v>
                </c:pt>
                <c:pt idx="9">
                  <c:v>511.5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E0-429C-A0E8-60214FAEB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609504"/>
        <c:axId val="466614424"/>
      </c:lineChart>
      <c:catAx>
        <c:axId val="4666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14424"/>
        <c:crosses val="autoZero"/>
        <c:auto val="1"/>
        <c:lblAlgn val="ctr"/>
        <c:lblOffset val="100"/>
        <c:noMultiLvlLbl val="0"/>
      </c:catAx>
      <c:valAx>
        <c:axId val="466614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0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754958500495775"/>
          <c:y val="3.9287949514679427E-2"/>
          <c:w val="0.42490082999008455"/>
          <c:h val="4.2232821449009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77273228018157E-2"/>
          <c:y val="2.6474308171559581E-2"/>
          <c:w val="0.95179030939708509"/>
          <c:h val="0.92040045375865054"/>
        </c:manualLayout>
      </c:layout>
      <c:lineChart>
        <c:grouping val="standard"/>
        <c:varyColors val="0"/>
        <c:ser>
          <c:idx val="0"/>
          <c:order val="0"/>
          <c:tx>
            <c:strRef>
              <c:f>EP3_spread_error!$A$8</c:f>
              <c:strCache>
                <c:ptCount val="1"/>
                <c:pt idx="0">
                  <c:v>EP1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EP3_spread_error!$B$8:$K$8</c:f>
              <c:numCache>
                <c:formatCode>General</c:formatCode>
                <c:ptCount val="10"/>
                <c:pt idx="0">
                  <c:v>18.899999999999999</c:v>
                </c:pt>
                <c:pt idx="1">
                  <c:v>30.5</c:v>
                </c:pt>
                <c:pt idx="2">
                  <c:v>44.9</c:v>
                </c:pt>
                <c:pt idx="3">
                  <c:v>57.2</c:v>
                </c:pt>
                <c:pt idx="4">
                  <c:v>75.8</c:v>
                </c:pt>
                <c:pt idx="5">
                  <c:v>111.8</c:v>
                </c:pt>
                <c:pt idx="6">
                  <c:v>181.5</c:v>
                </c:pt>
                <c:pt idx="7">
                  <c:v>164.9</c:v>
                </c:pt>
                <c:pt idx="8">
                  <c:v>269.10000000000002</c:v>
                </c:pt>
                <c:pt idx="9">
                  <c:v>381.6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20-4A8B-A7EB-DCCF93CF57B7}"/>
            </c:ext>
          </c:extLst>
        </c:ser>
        <c:ser>
          <c:idx val="1"/>
          <c:order val="1"/>
          <c:tx>
            <c:strRef>
              <c:f>EP3_spread_error!$A$9</c:f>
              <c:strCache>
                <c:ptCount val="1"/>
                <c:pt idx="0">
                  <c:v>SD1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EP3_spread_error!$B$9:$K$9</c:f>
              <c:numCache>
                <c:formatCode>General</c:formatCode>
                <c:ptCount val="10"/>
                <c:pt idx="0">
                  <c:v>12.8</c:v>
                </c:pt>
                <c:pt idx="1">
                  <c:v>23.5</c:v>
                </c:pt>
                <c:pt idx="2">
                  <c:v>35.299999999999997</c:v>
                </c:pt>
                <c:pt idx="3">
                  <c:v>52.3</c:v>
                </c:pt>
                <c:pt idx="4">
                  <c:v>70.900000000000006</c:v>
                </c:pt>
                <c:pt idx="5">
                  <c:v>110.1</c:v>
                </c:pt>
                <c:pt idx="6">
                  <c:v>155.1</c:v>
                </c:pt>
                <c:pt idx="7">
                  <c:v>202.2</c:v>
                </c:pt>
                <c:pt idx="8">
                  <c:v>229.7</c:v>
                </c:pt>
                <c:pt idx="9">
                  <c:v>298.89999999999998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20-4A8B-A7EB-DCCF93CF57B7}"/>
            </c:ext>
          </c:extLst>
        </c:ser>
        <c:ser>
          <c:idx val="2"/>
          <c:order val="2"/>
          <c:tx>
            <c:strRef>
              <c:f>EP3_spread_error!$A$10</c:f>
              <c:strCache>
                <c:ptCount val="1"/>
                <c:pt idx="0">
                  <c:v>EP2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EP3_spread_error!$B$10:$K$10</c:f>
              <c:numCache>
                <c:formatCode>General</c:formatCode>
                <c:ptCount val="10"/>
                <c:pt idx="0">
                  <c:v>18.7</c:v>
                </c:pt>
                <c:pt idx="1">
                  <c:v>30.9</c:v>
                </c:pt>
                <c:pt idx="2">
                  <c:v>45.2</c:v>
                </c:pt>
                <c:pt idx="3">
                  <c:v>53.2</c:v>
                </c:pt>
                <c:pt idx="4">
                  <c:v>67.599999999999994</c:v>
                </c:pt>
                <c:pt idx="5">
                  <c:v>100.5</c:v>
                </c:pt>
                <c:pt idx="6">
                  <c:v>187.9</c:v>
                </c:pt>
                <c:pt idx="7">
                  <c:v>201</c:v>
                </c:pt>
                <c:pt idx="8">
                  <c:v>351.2</c:v>
                </c:pt>
                <c:pt idx="9">
                  <c:v>391.3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20-4A8B-A7EB-DCCF93CF57B7}"/>
            </c:ext>
          </c:extLst>
        </c:ser>
        <c:ser>
          <c:idx val="3"/>
          <c:order val="3"/>
          <c:tx>
            <c:strRef>
              <c:f>EP3_spread_error!$A$11</c:f>
              <c:strCache>
                <c:ptCount val="1"/>
                <c:pt idx="0">
                  <c:v>SD2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EP3_spread_error!$B$11:$K$11</c:f>
              <c:numCache>
                <c:formatCode>General</c:formatCode>
                <c:ptCount val="10"/>
                <c:pt idx="0">
                  <c:v>13.4</c:v>
                </c:pt>
                <c:pt idx="1">
                  <c:v>23.5</c:v>
                </c:pt>
                <c:pt idx="2">
                  <c:v>32.5</c:v>
                </c:pt>
                <c:pt idx="3">
                  <c:v>48.7</c:v>
                </c:pt>
                <c:pt idx="4">
                  <c:v>64.3</c:v>
                </c:pt>
                <c:pt idx="5">
                  <c:v>99.3</c:v>
                </c:pt>
                <c:pt idx="6">
                  <c:v>127.3</c:v>
                </c:pt>
                <c:pt idx="7">
                  <c:v>155.69999999999999</c:v>
                </c:pt>
                <c:pt idx="8">
                  <c:v>209.6</c:v>
                </c:pt>
                <c:pt idx="9">
                  <c:v>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20-4A8B-A7EB-DCCF93CF57B7}"/>
            </c:ext>
          </c:extLst>
        </c:ser>
        <c:ser>
          <c:idx val="4"/>
          <c:order val="4"/>
          <c:tx>
            <c:strRef>
              <c:f>EP3_spread_error!$A$12</c:f>
              <c:strCache>
                <c:ptCount val="1"/>
                <c:pt idx="0">
                  <c:v>EP3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EP3_spread_error!$B$12:$K$12</c:f>
              <c:numCache>
                <c:formatCode>General</c:formatCode>
                <c:ptCount val="10"/>
                <c:pt idx="0">
                  <c:v>18.899999999999999</c:v>
                </c:pt>
                <c:pt idx="1">
                  <c:v>32.700000000000003</c:v>
                </c:pt>
                <c:pt idx="2">
                  <c:v>46.3</c:v>
                </c:pt>
                <c:pt idx="3">
                  <c:v>56.3</c:v>
                </c:pt>
                <c:pt idx="4">
                  <c:v>70.3</c:v>
                </c:pt>
                <c:pt idx="5">
                  <c:v>99.5</c:v>
                </c:pt>
                <c:pt idx="6">
                  <c:v>172</c:v>
                </c:pt>
                <c:pt idx="7">
                  <c:v>135.69999999999999</c:v>
                </c:pt>
                <c:pt idx="8">
                  <c:v>228.8</c:v>
                </c:pt>
                <c:pt idx="9">
                  <c:v>249.2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20-4A8B-A7EB-DCCF93CF57B7}"/>
            </c:ext>
          </c:extLst>
        </c:ser>
        <c:ser>
          <c:idx val="5"/>
          <c:order val="5"/>
          <c:tx>
            <c:strRef>
              <c:f>EP3_spread_error!$A$13</c:f>
              <c:strCache>
                <c:ptCount val="1"/>
                <c:pt idx="0">
                  <c:v>SD3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EP3_spread_error!$B$1:$K$1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EP3_spread_error!$B$13:$K$13</c:f>
              <c:numCache>
                <c:formatCode>General</c:formatCode>
                <c:ptCount val="10"/>
                <c:pt idx="0">
                  <c:v>13.2</c:v>
                </c:pt>
                <c:pt idx="1">
                  <c:v>24.5</c:v>
                </c:pt>
                <c:pt idx="2">
                  <c:v>38.299999999999997</c:v>
                </c:pt>
                <c:pt idx="3">
                  <c:v>59.5</c:v>
                </c:pt>
                <c:pt idx="4">
                  <c:v>77.5</c:v>
                </c:pt>
                <c:pt idx="5">
                  <c:v>117.9</c:v>
                </c:pt>
                <c:pt idx="6">
                  <c:v>144.4</c:v>
                </c:pt>
                <c:pt idx="7">
                  <c:v>180</c:v>
                </c:pt>
                <c:pt idx="8">
                  <c:v>219.8</c:v>
                </c:pt>
                <c:pt idx="9">
                  <c:v>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20-4A8B-A7EB-DCCF93CF5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668768"/>
        <c:axId val="469669096"/>
      </c:lineChart>
      <c:catAx>
        <c:axId val="46966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669096"/>
        <c:crosses val="autoZero"/>
        <c:auto val="1"/>
        <c:lblAlgn val="ctr"/>
        <c:lblOffset val="100"/>
        <c:noMultiLvlLbl val="0"/>
      </c:catAx>
      <c:valAx>
        <c:axId val="46966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6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05150064430887"/>
          <c:y val="5.4445731837430629E-2"/>
          <c:w val="0.41744099514086486"/>
          <c:h val="4.0614279752896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05DC-2145-4E54-B790-D863968FC9D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s://ftp.emc.ncep.noaa.gov/gc_wmb/jpeng/gefs_couple/EP1EP2/" TargetMode="Externa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tp.emc.ncep.noaa.gov/gc_wmb/jpeng/gefs_couple/EP1EP2/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tp.emc.ncep.noaa.gov/gc_wmb/jpeng/gefs_couple/EP1EP2/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1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2017-2019 GEFS-Couple Experiments TC Track/intensity Verifications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229600" cy="914399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rgbClr val="0000FF"/>
                </a:solidFill>
              </a:rPr>
              <a:t>Jiayi Peng</a:t>
            </a:r>
          </a:p>
          <a:p>
            <a:r>
              <a:rPr lang="en-US" sz="11200" dirty="0">
                <a:solidFill>
                  <a:schemeClr val="tx1"/>
                </a:solidFill>
              </a:rPr>
              <a:t>AXIOM@EMC/NCEP/NWS/NOAA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                      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7A71C68-0160-47DD-B743-C26BA7B6C129}"/>
              </a:ext>
            </a:extLst>
          </p:cNvPr>
          <p:cNvSpPr txBox="1">
            <a:spLocks/>
          </p:cNvSpPr>
          <p:nvPr/>
        </p:nvSpPr>
        <p:spPr>
          <a:xfrm>
            <a:off x="1828800" y="3810000"/>
            <a:ext cx="6858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dirty="0">
                <a:solidFill>
                  <a:srgbClr val="0070C0"/>
                </a:solidFill>
              </a:rPr>
              <a:t>REF----GEFSv12 Reforecast 10-member mean</a:t>
            </a:r>
          </a:p>
          <a:p>
            <a:pPr algn="l"/>
            <a:r>
              <a:rPr lang="en-US" sz="4500" dirty="0">
                <a:solidFill>
                  <a:srgbClr val="FF0000"/>
                </a:solidFill>
              </a:rPr>
              <a:t>EP1----GEFS-C384 experiments 10-member mean(P5)</a:t>
            </a:r>
          </a:p>
          <a:p>
            <a:pPr algn="l"/>
            <a:r>
              <a:rPr lang="en-US" sz="4500" dirty="0">
                <a:solidFill>
                  <a:srgbClr val="00B050"/>
                </a:solidFill>
              </a:rPr>
              <a:t>EP2----GEFS-C384 experiment 10-member mean (P7)</a:t>
            </a:r>
          </a:p>
          <a:p>
            <a:pPr algn="l"/>
            <a:r>
              <a:rPr lang="en-US" sz="4500" dirty="0">
                <a:solidFill>
                  <a:srgbClr val="7030A0"/>
                </a:solidFill>
              </a:rPr>
              <a:t>EP3----GEFS-C384 experiment 10-member mean (P8)</a:t>
            </a:r>
          </a:p>
          <a:p>
            <a:pPr algn="l"/>
            <a:endParaRPr lang="en-US" sz="4500" dirty="0">
              <a:solidFill>
                <a:srgbClr val="7030A0"/>
              </a:solidFill>
            </a:endParaRPr>
          </a:p>
          <a:p>
            <a:pPr algn="l"/>
            <a:r>
              <a:rPr lang="en-US" sz="4500" dirty="0">
                <a:solidFill>
                  <a:srgbClr val="00B050"/>
                </a:solidFill>
              </a:rPr>
              <a:t>                         </a:t>
            </a:r>
            <a:r>
              <a:rPr lang="en-US" sz="4500" dirty="0">
                <a:solidFill>
                  <a:schemeClr val="tx1"/>
                </a:solidFill>
              </a:rPr>
              <a:t>Track data: 2017/10---- 2019/09</a:t>
            </a: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3291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06DE84-234F-4E1E-A666-BA4699C17CB3}"/>
              </a:ext>
            </a:extLst>
          </p:cNvPr>
          <p:cNvSpPr/>
          <p:nvPr/>
        </p:nvSpPr>
        <p:spPr>
          <a:xfrm>
            <a:off x="1833045" y="228600"/>
            <a:ext cx="5477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Track error/spread, AL/EP/WP, 2019 </a:t>
            </a:r>
            <a:endParaRPr lang="en-US" sz="280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49EF30-C315-4B92-896E-274940C1D99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22267" y="3121801"/>
            <a:ext cx="250643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error/spread (NM)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39C2E4-C875-4198-8FB6-43B204E80FCF}"/>
              </a:ext>
            </a:extLst>
          </p:cNvPr>
          <p:cNvSpPr/>
          <p:nvPr/>
        </p:nvSpPr>
        <p:spPr>
          <a:xfrm>
            <a:off x="152400" y="593467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       27         26           26          21          18         16          11            8           5           3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4E2EFEB-7A38-8394-6D23-1404C9FE25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76163"/>
              </p:ext>
            </p:extLst>
          </p:nvPr>
        </p:nvGraphicFramePr>
        <p:xfrm>
          <a:off x="499500" y="790593"/>
          <a:ext cx="8305799" cy="527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itle 2">
            <a:extLst>
              <a:ext uri="{FF2B5EF4-FFF2-40B4-BE49-F238E27FC236}">
                <a16:creationId xmlns:a16="http://schemas.microsoft.com/office/drawing/2014/main" id="{7715CB53-9DAE-EE5A-2D9F-9A187C9D2393}"/>
              </a:ext>
            </a:extLst>
          </p:cNvPr>
          <p:cNvSpPr txBox="1">
            <a:spLocks/>
          </p:cNvSpPr>
          <p:nvPr/>
        </p:nvSpPr>
        <p:spPr>
          <a:xfrm>
            <a:off x="871014" y="1351341"/>
            <a:ext cx="5334000" cy="1956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</a:rPr>
              <a:t>EP1----GEFS-C384 experiments (P5)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SD1----Spread for GEFS-C384 experiments (P5)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EP2----GEFS-C384 experiment (P7)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SD2----Spread for GEFS-C384 experiment (P7)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EP3----GEFS-C384 experiment (P8)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SD3----Spread for GEFS-C384 experiment (P8)</a:t>
            </a:r>
          </a:p>
        </p:txBody>
      </p:sp>
    </p:spTree>
    <p:extLst>
      <p:ext uri="{BB962C8B-B14F-4D97-AF65-F5344CB8AC3E}">
        <p14:creationId xmlns:p14="http://schemas.microsoft.com/office/powerpoint/2010/main" val="324796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EB643B3-DFAC-4E02-A63A-22C187E08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7" y="1058516"/>
            <a:ext cx="3814329" cy="294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0876598-3A8C-48AA-BECA-333246514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898" y="3429000"/>
            <a:ext cx="4039018" cy="312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B1349C0-8425-459B-AE86-00A0E6D15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27" y="100781"/>
            <a:ext cx="4039018" cy="312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5885CD-77CB-48C8-A689-64DBD7CAD1E2}"/>
              </a:ext>
            </a:extLst>
          </p:cNvPr>
          <p:cNvSpPr txBox="1"/>
          <p:nvPr/>
        </p:nvSpPr>
        <p:spPr>
          <a:xfrm>
            <a:off x="2590800" y="1706815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Reforecast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BDF51-E736-4421-9A62-5DA3D5EA2039}"/>
              </a:ext>
            </a:extLst>
          </p:cNvPr>
          <p:cNvSpPr txBox="1"/>
          <p:nvPr/>
        </p:nvSpPr>
        <p:spPr>
          <a:xfrm>
            <a:off x="8229600" y="868016"/>
            <a:ext cx="596081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EP1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05B3D4-555A-470C-8B81-9DE831023306}"/>
              </a:ext>
            </a:extLst>
          </p:cNvPr>
          <p:cNvSpPr txBox="1"/>
          <p:nvPr/>
        </p:nvSpPr>
        <p:spPr>
          <a:xfrm>
            <a:off x="8229599" y="4122190"/>
            <a:ext cx="596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EP2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D19E26-FBD2-4D60-8307-CBB10E9A9B7E}"/>
              </a:ext>
            </a:extLst>
          </p:cNvPr>
          <p:cNvSpPr txBox="1"/>
          <p:nvPr/>
        </p:nvSpPr>
        <p:spPr>
          <a:xfrm>
            <a:off x="228600" y="163146"/>
            <a:ext cx="3505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https://ftp.emc.ncep.noaa.gov/gc_wmb/jpeng/gefs_couple/EP1EP2/</a:t>
            </a:r>
            <a:endParaRPr lang="en-US" dirty="0"/>
          </a:p>
          <a:p>
            <a:endParaRPr lang="en-US" dirty="0"/>
          </a:p>
          <a:p>
            <a:r>
              <a:rPr lang="en-US" dirty="0"/>
              <a:t>AL06-2018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CC24B9-E1F8-76F1-AC5B-16709D2D2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1" y="3989124"/>
            <a:ext cx="3712936" cy="28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FD180E-32AB-2591-F73F-25B3A0473B8F}"/>
              </a:ext>
            </a:extLst>
          </p:cNvPr>
          <p:cNvSpPr txBox="1"/>
          <p:nvPr/>
        </p:nvSpPr>
        <p:spPr>
          <a:xfrm>
            <a:off x="2940459" y="4626074"/>
            <a:ext cx="596081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0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E036795-8C6F-2B7C-E3A1-A38C79E53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1" y="3782876"/>
            <a:ext cx="3979864" cy="30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1E90D4C-F85A-4A33-A6E8-9C877A46B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982" y="3274142"/>
            <a:ext cx="42406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B146691-F52D-4B87-BB1C-A502A2CEB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45" y="0"/>
            <a:ext cx="42406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E86E6917-B72B-413F-A111-74E378C73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" y="913171"/>
            <a:ext cx="3979863" cy="307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CD7D9E-9077-42A2-B1E9-40D7302F36F9}"/>
              </a:ext>
            </a:extLst>
          </p:cNvPr>
          <p:cNvSpPr txBox="1"/>
          <p:nvPr/>
        </p:nvSpPr>
        <p:spPr>
          <a:xfrm>
            <a:off x="533400" y="1763833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Reforecast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FBC43-2119-44EA-9BEC-212156E8C0B6}"/>
              </a:ext>
            </a:extLst>
          </p:cNvPr>
          <p:cNvSpPr txBox="1"/>
          <p:nvPr/>
        </p:nvSpPr>
        <p:spPr>
          <a:xfrm>
            <a:off x="5181600" y="685800"/>
            <a:ext cx="596081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05404D-5FE0-4834-8A2A-1A4B8386A6DE}"/>
              </a:ext>
            </a:extLst>
          </p:cNvPr>
          <p:cNvSpPr txBox="1"/>
          <p:nvPr/>
        </p:nvSpPr>
        <p:spPr>
          <a:xfrm>
            <a:off x="5171768" y="3971610"/>
            <a:ext cx="596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EP2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F273B8-33F9-4849-89EF-4DD93F8FFFAA}"/>
              </a:ext>
            </a:extLst>
          </p:cNvPr>
          <p:cNvSpPr txBox="1"/>
          <p:nvPr/>
        </p:nvSpPr>
        <p:spPr>
          <a:xfrm>
            <a:off x="228600" y="163146"/>
            <a:ext cx="388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https://ftp.emc.ncep.noaa.gov/gc_wmb/jpeng/gefs_couple/EP1EP2/</a:t>
            </a:r>
            <a:endParaRPr lang="en-US" dirty="0"/>
          </a:p>
          <a:p>
            <a:endParaRPr lang="en-US" dirty="0"/>
          </a:p>
          <a:p>
            <a:r>
              <a:rPr lang="en-US" dirty="0"/>
              <a:t>EP21-2018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EE421-0F70-4456-443B-DCBA8D08E565}"/>
              </a:ext>
            </a:extLst>
          </p:cNvPr>
          <p:cNvSpPr txBox="1"/>
          <p:nvPr/>
        </p:nvSpPr>
        <p:spPr>
          <a:xfrm>
            <a:off x="496529" y="4508697"/>
            <a:ext cx="596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1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E4AD4A9-934B-08FE-8FEE-342E65022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0" y="3906953"/>
            <a:ext cx="3770670" cy="291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D5864D4-EC2F-45F1-A542-AD8F68BE4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" y="1086476"/>
            <a:ext cx="3770671" cy="2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3062FC0-7942-4E6D-A1DE-648E97D0E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024" y="3506126"/>
            <a:ext cx="4338039" cy="33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BE11220-0232-46F6-9D53-832BFB1F6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024" y="79775"/>
            <a:ext cx="4338039" cy="33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CD7D9E-9077-42A2-B1E9-40D7302F36F9}"/>
              </a:ext>
            </a:extLst>
          </p:cNvPr>
          <p:cNvSpPr txBox="1"/>
          <p:nvPr/>
        </p:nvSpPr>
        <p:spPr>
          <a:xfrm>
            <a:off x="685800" y="1436076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Reforecast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FBC43-2119-44EA-9BEC-212156E8C0B6}"/>
              </a:ext>
            </a:extLst>
          </p:cNvPr>
          <p:cNvSpPr txBox="1"/>
          <p:nvPr/>
        </p:nvSpPr>
        <p:spPr>
          <a:xfrm>
            <a:off x="5334000" y="457200"/>
            <a:ext cx="596081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05404D-5FE0-4834-8A2A-1A4B8386A6DE}"/>
              </a:ext>
            </a:extLst>
          </p:cNvPr>
          <p:cNvSpPr txBox="1"/>
          <p:nvPr/>
        </p:nvSpPr>
        <p:spPr>
          <a:xfrm>
            <a:off x="5334000" y="3962400"/>
            <a:ext cx="596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EP2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B3900-7B9B-4049-B335-F795902AB87F}"/>
              </a:ext>
            </a:extLst>
          </p:cNvPr>
          <p:cNvSpPr txBox="1"/>
          <p:nvPr/>
        </p:nvSpPr>
        <p:spPr>
          <a:xfrm>
            <a:off x="228600" y="163146"/>
            <a:ext cx="350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https://ftp.emc.ncep.noaa.gov/gc_wmb/jpeng/gefs_couple/EP1EP2/</a:t>
            </a:r>
            <a:endParaRPr lang="en-US" dirty="0"/>
          </a:p>
          <a:p>
            <a:r>
              <a:rPr lang="en-US" dirty="0"/>
              <a:t>WP31-2018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E58D30-A0B7-C7DD-4F7E-280597C49A06}"/>
              </a:ext>
            </a:extLst>
          </p:cNvPr>
          <p:cNvSpPr txBox="1"/>
          <p:nvPr/>
        </p:nvSpPr>
        <p:spPr>
          <a:xfrm>
            <a:off x="685800" y="4317606"/>
            <a:ext cx="596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6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29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238B0D-E61B-4CA0-97CF-661723B828F3}"/>
              </a:ext>
            </a:extLst>
          </p:cNvPr>
          <p:cNvSpPr/>
          <p:nvPr/>
        </p:nvSpPr>
        <p:spPr>
          <a:xfrm>
            <a:off x="381000" y="4572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</a:t>
            </a:r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average track errors (NM) FOR HOMOGENEOUS SAMPLE</a:t>
            </a:r>
          </a:p>
          <a:p>
            <a:r>
              <a:rPr lang="en-US" dirty="0"/>
              <a:t> HOUR            00     12     24     36     48     72     96    120    144    168</a:t>
            </a:r>
          </a:p>
          <a:p>
            <a:r>
              <a:rPr lang="en-US" dirty="0">
                <a:solidFill>
                  <a:srgbClr val="0070C0"/>
                </a:solidFill>
              </a:rPr>
              <a:t>REF      34.3   27.3   40.0   50.9   65.3  121.0  170.3  198.8 324.1  447.1</a:t>
            </a:r>
          </a:p>
          <a:p>
            <a:r>
              <a:rPr lang="en-US" dirty="0">
                <a:solidFill>
                  <a:srgbClr val="FF0000"/>
                </a:solidFill>
              </a:rPr>
              <a:t>EP1      18.5   25.9   35.4   47.0   64.9  108.9  166.9  203.8 356.8  447.1</a:t>
            </a:r>
          </a:p>
          <a:p>
            <a:r>
              <a:rPr lang="en-US" dirty="0">
                <a:solidFill>
                  <a:srgbClr val="00B050"/>
                </a:solidFill>
              </a:rPr>
              <a:t>EP2      18.1   25.8   35.1   47.0   64.1  104.8  172.5  194.0 333.9  355.6</a:t>
            </a:r>
          </a:p>
          <a:p>
            <a:r>
              <a:rPr lang="en-US" dirty="0">
                <a:solidFill>
                  <a:srgbClr val="7030A0"/>
                </a:solidFill>
              </a:rPr>
              <a:t>EP3      18.2   26.6   35.2   46.0   61.8   97.3  160.1  176.4 296.7  394.8</a:t>
            </a:r>
          </a:p>
          <a:p>
            <a:r>
              <a:rPr lang="en-US" dirty="0"/>
              <a:t>#CASES     84     80     76     66     58     42     32     23  16      9</a:t>
            </a:r>
          </a:p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B607A-BAFB-45B8-B920-6170582E0500}"/>
              </a:ext>
            </a:extLst>
          </p:cNvPr>
          <p:cNvSpPr txBox="1"/>
          <p:nvPr/>
        </p:nvSpPr>
        <p:spPr>
          <a:xfrm>
            <a:off x="533400" y="3657600"/>
            <a:ext cx="7620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  <a:p>
            <a:r>
              <a:rPr lang="en-US" dirty="0"/>
              <a:t> AVERAGE INTENSITY ERRORS (KT) FOR HOMOGENEOUS SAMPLE</a:t>
            </a:r>
          </a:p>
          <a:p>
            <a:r>
              <a:rPr lang="en-US" dirty="0"/>
              <a:t> HOUR            00     12     24     36     48     72     96    120    144    168</a:t>
            </a:r>
          </a:p>
          <a:p>
            <a:r>
              <a:rPr lang="en-US" dirty="0">
                <a:solidFill>
                  <a:srgbClr val="0070C0"/>
                </a:solidFill>
              </a:rPr>
              <a:t>REF      19.8   18.2   18.3   21.0   24.0   24.5   25.5   24.1  18.4   21.0</a:t>
            </a:r>
          </a:p>
          <a:p>
            <a:r>
              <a:rPr lang="en-US" dirty="0">
                <a:solidFill>
                  <a:srgbClr val="FF0000"/>
                </a:solidFill>
              </a:rPr>
              <a:t>EP1      10.1   14.7   16.2   19.2   23.4   25.6   25.9   24.2  20.1   23.1</a:t>
            </a:r>
          </a:p>
          <a:p>
            <a:r>
              <a:rPr lang="en-US" dirty="0">
                <a:solidFill>
                  <a:srgbClr val="00B050"/>
                </a:solidFill>
              </a:rPr>
              <a:t>EP2      10.3   16.6   18.0   21.2   25.7   28.1   26.6   25.3  22.4   24.7</a:t>
            </a:r>
          </a:p>
          <a:p>
            <a:r>
              <a:rPr lang="en-US" dirty="0">
                <a:solidFill>
                  <a:srgbClr val="7030A0"/>
                </a:solidFill>
              </a:rPr>
              <a:t>EP3      10.3   16.3   17.0   19.5   23.3   25.7   24.8   23.2  19.8   21.8</a:t>
            </a:r>
          </a:p>
          <a:p>
            <a:r>
              <a:rPr lang="en-US" dirty="0"/>
              <a:t>#CASES     84     80     76     66     58     42     32     23  16      9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67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9797D6-4EAC-D1D0-9019-C83AB2603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942793"/>
              </p:ext>
            </p:extLst>
          </p:nvPr>
        </p:nvGraphicFramePr>
        <p:xfrm>
          <a:off x="571500" y="674132"/>
          <a:ext cx="8001000" cy="5232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1D23E5C-FBE8-4156-B73A-73B82BACD55C}"/>
              </a:ext>
            </a:extLst>
          </p:cNvPr>
          <p:cNvSpPr txBox="1"/>
          <p:nvPr/>
        </p:nvSpPr>
        <p:spPr>
          <a:xfrm>
            <a:off x="1447800" y="304800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EB225-7CDC-4ED6-9493-944F13074A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52358" y="3121801"/>
            <a:ext cx="176661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 (NM)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8D35A-FDCE-4F33-977B-B2EBC1AA933D}"/>
              </a:ext>
            </a:extLst>
          </p:cNvPr>
          <p:cNvSpPr/>
          <p:nvPr/>
        </p:nvSpPr>
        <p:spPr>
          <a:xfrm>
            <a:off x="266700" y="5906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 84           80          76          66           58          42           32          23          16           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10B91-E6A1-4279-8959-53B570E3DD1E}"/>
              </a:ext>
            </a:extLst>
          </p:cNvPr>
          <p:cNvSpPr/>
          <p:nvPr/>
        </p:nvSpPr>
        <p:spPr>
          <a:xfrm>
            <a:off x="1295400" y="1055754"/>
            <a:ext cx="2089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 ----Reforecast</a:t>
            </a:r>
          </a:p>
          <a:p>
            <a:r>
              <a:rPr lang="en-US" dirty="0">
                <a:solidFill>
                  <a:srgbClr val="FF0000"/>
                </a:solidFill>
              </a:rPr>
              <a:t>EP1 ----C384 (P5)</a:t>
            </a:r>
          </a:p>
          <a:p>
            <a:r>
              <a:rPr lang="en-US" dirty="0">
                <a:solidFill>
                  <a:srgbClr val="00B050"/>
                </a:solidFill>
              </a:rPr>
              <a:t>EP2 ----C384 (P7)</a:t>
            </a:r>
          </a:p>
          <a:p>
            <a:r>
              <a:rPr lang="en-US" dirty="0">
                <a:solidFill>
                  <a:srgbClr val="7030A0"/>
                </a:solidFill>
              </a:rPr>
              <a:t>EP3 ----C384 (P8)</a:t>
            </a:r>
          </a:p>
        </p:txBody>
      </p:sp>
    </p:spTree>
    <p:extLst>
      <p:ext uri="{BB962C8B-B14F-4D97-AF65-F5344CB8AC3E}">
        <p14:creationId xmlns:p14="http://schemas.microsoft.com/office/powerpoint/2010/main" val="199042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11A5B1-CDBE-0900-0C1C-7B9351A62A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869690"/>
              </p:ext>
            </p:extLst>
          </p:nvPr>
        </p:nvGraphicFramePr>
        <p:xfrm>
          <a:off x="516705" y="521733"/>
          <a:ext cx="8313553" cy="553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7BF1C30-A5B2-4553-BC0C-E948A403DFE4}"/>
              </a:ext>
            </a:extLst>
          </p:cNvPr>
          <p:cNvSpPr txBox="1"/>
          <p:nvPr/>
        </p:nvSpPr>
        <p:spPr>
          <a:xfrm>
            <a:off x="1676400" y="152401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0F62-2ED4-4C28-B248-F43097F9FB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37927" y="3121801"/>
            <a:ext cx="193775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Intensity error (kt)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D6B31C-12A6-4F5A-BFEE-3AE7B82487E0}"/>
              </a:ext>
            </a:extLst>
          </p:cNvPr>
          <p:cNvSpPr/>
          <p:nvPr/>
        </p:nvSpPr>
        <p:spPr>
          <a:xfrm>
            <a:off x="313742" y="6059268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84           80          76           66            58         42           32           23          16             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665B9A-EDD2-4729-9AAB-536C9328A3F4}"/>
              </a:ext>
            </a:extLst>
          </p:cNvPr>
          <p:cNvSpPr/>
          <p:nvPr/>
        </p:nvSpPr>
        <p:spPr>
          <a:xfrm>
            <a:off x="1447800" y="891065"/>
            <a:ext cx="2089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 ----Reforecast</a:t>
            </a:r>
          </a:p>
          <a:p>
            <a:r>
              <a:rPr lang="en-US" dirty="0">
                <a:solidFill>
                  <a:srgbClr val="FF0000"/>
                </a:solidFill>
              </a:rPr>
              <a:t>EP1 ----C384 (P5)</a:t>
            </a:r>
          </a:p>
          <a:p>
            <a:r>
              <a:rPr lang="en-US" dirty="0">
                <a:solidFill>
                  <a:srgbClr val="00B050"/>
                </a:solidFill>
              </a:rPr>
              <a:t>EP2 ----C384 (P7)</a:t>
            </a:r>
          </a:p>
          <a:p>
            <a:r>
              <a:rPr lang="en-US" dirty="0">
                <a:solidFill>
                  <a:srgbClr val="7030A0"/>
                </a:solidFill>
              </a:rPr>
              <a:t>EP3 ----C384 (P8)</a:t>
            </a:r>
          </a:p>
        </p:txBody>
      </p:sp>
    </p:spTree>
    <p:extLst>
      <p:ext uri="{BB962C8B-B14F-4D97-AF65-F5344CB8AC3E}">
        <p14:creationId xmlns:p14="http://schemas.microsoft.com/office/powerpoint/2010/main" val="396544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C837-95BD-42DE-9BD6-21A79933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1762-0CEE-4DE3-95CE-B59F053E5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track error of </a:t>
            </a:r>
            <a:r>
              <a:rPr lang="en-US" sz="3200" dirty="0">
                <a:solidFill>
                  <a:srgbClr val="0070C0"/>
                </a:solidFill>
              </a:rPr>
              <a:t>EP3 is smaller than EP2 except for hour 168 forecast.</a:t>
            </a:r>
          </a:p>
          <a:p>
            <a:r>
              <a:rPr lang="en-US" dirty="0">
                <a:solidFill>
                  <a:srgbClr val="0070C0"/>
                </a:solidFill>
              </a:rPr>
              <a:t>For TC intensity forecast, EP3 is better than EP2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7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3BD39C5-E81D-42A9-A37E-3E9CE627DFF5}"/>
              </a:ext>
            </a:extLst>
          </p:cNvPr>
          <p:cNvSpPr txBox="1"/>
          <p:nvPr/>
        </p:nvSpPr>
        <p:spPr>
          <a:xfrm>
            <a:off x="1066800" y="1219200"/>
            <a:ext cx="6477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average track errors (NM) FOR HOMOGENEOUS SAMPLE</a:t>
            </a:r>
          </a:p>
          <a:p>
            <a:r>
              <a:rPr lang="en-US" dirty="0"/>
              <a:t> HOUR           00     12     24     36     48     72     96    120     144    168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REF       53.2   37.0   25.5   29.5   36.3   62.2  158.6    0.0    0.0    0.0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EP1      22.5   23.2   22.7   11.5   28.7   60.0  137.4    0.0    0.0    0.0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EP2      20.8   21.7   28.3   20.0   40.0   58.2  183.2    0.0    0.0    0.0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EP3      20.8   19.4   23.1   13.6   30.9   43.7  199.1    0.0   0.0    0.0</a:t>
            </a:r>
          </a:p>
          <a:p>
            <a:r>
              <a:rPr lang="en-US" dirty="0"/>
              <a:t> #CASES      5      5      4      3      3      3      3      0     0     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BC0EB-AA5D-49B0-A718-3637688DF500}"/>
              </a:ext>
            </a:extLst>
          </p:cNvPr>
          <p:cNvSpPr txBox="1"/>
          <p:nvPr/>
        </p:nvSpPr>
        <p:spPr>
          <a:xfrm>
            <a:off x="1752600" y="609600"/>
            <a:ext cx="624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error, 2017, AL/EP/WP(Atlantic, East/West Pacific)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66CC7BF-C63D-A726-3A39-8A4AB4C200FF}"/>
              </a:ext>
            </a:extLst>
          </p:cNvPr>
          <p:cNvSpPr txBox="1">
            <a:spLocks/>
          </p:cNvSpPr>
          <p:nvPr/>
        </p:nvSpPr>
        <p:spPr>
          <a:xfrm>
            <a:off x="1524000" y="4419600"/>
            <a:ext cx="6019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500" dirty="0">
                <a:solidFill>
                  <a:srgbClr val="0070C0"/>
                </a:solidFill>
              </a:rPr>
              <a:t>REF----GEFSv12 Reforecast 10-member mean</a:t>
            </a:r>
          </a:p>
          <a:p>
            <a:pPr algn="l"/>
            <a:r>
              <a:rPr lang="en-US" sz="4500" dirty="0">
                <a:solidFill>
                  <a:srgbClr val="FF0000"/>
                </a:solidFill>
              </a:rPr>
              <a:t>EP1----GEFS-C384 experiments 10-member mean(P5)</a:t>
            </a:r>
          </a:p>
          <a:p>
            <a:pPr algn="l"/>
            <a:r>
              <a:rPr lang="en-US" sz="4500" dirty="0">
                <a:solidFill>
                  <a:srgbClr val="00B050"/>
                </a:solidFill>
              </a:rPr>
              <a:t>EP2----GEFS-C384 experiment 10-member mean (P7)</a:t>
            </a:r>
          </a:p>
          <a:p>
            <a:pPr algn="l"/>
            <a:r>
              <a:rPr lang="en-US" sz="4500" dirty="0">
                <a:solidFill>
                  <a:srgbClr val="7030A0"/>
                </a:solidFill>
              </a:rPr>
              <a:t>EP3----GEFS-C384 experiment 10-member mean (P8)</a:t>
            </a:r>
            <a:r>
              <a:rPr lang="en-US" sz="4500" dirty="0">
                <a:solidFill>
                  <a:srgbClr val="00B050"/>
                </a:solidFill>
              </a:rPr>
              <a:t>                     </a:t>
            </a:r>
            <a:endParaRPr lang="en-US" sz="45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7058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316E5B5-5410-4018-A7B1-0329A9C501F8}"/>
              </a:ext>
            </a:extLst>
          </p:cNvPr>
          <p:cNvSpPr txBox="1"/>
          <p:nvPr/>
        </p:nvSpPr>
        <p:spPr>
          <a:xfrm>
            <a:off x="2438400" y="0"/>
            <a:ext cx="4953000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error/spread, 2018, AL/EP/WP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290A1F-EEDE-4F4B-B981-6AD174C566A9}"/>
              </a:ext>
            </a:extLst>
          </p:cNvPr>
          <p:cNvSpPr txBox="1"/>
          <p:nvPr/>
        </p:nvSpPr>
        <p:spPr>
          <a:xfrm>
            <a:off x="381000" y="408039"/>
            <a:ext cx="78486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average track errors (NM) FOR HOMOGENEOUS SAMPLE</a:t>
            </a:r>
          </a:p>
          <a:p>
            <a:r>
              <a:rPr lang="en-US" dirty="0"/>
              <a:t> HOUR           00     12     24     36     48     72     96    120     144    168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REF      35.7   23.0   34.3   44.8   59.5  114.3  134.3  194.9  321.3  415.6</a:t>
            </a:r>
          </a:p>
          <a:p>
            <a:r>
              <a:rPr lang="en-US" dirty="0">
                <a:solidFill>
                  <a:srgbClr val="0070C0"/>
                </a:solidFill>
              </a:rPr>
              <a:t> SDR         9.0   17.1   25.6   37.6   52.6   88.7   130.9  167.7   244.9  332.4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EP1      18.0   23.8   31.2   44.4   62.5  113.2  162.9  224.5  396.7  479.8</a:t>
            </a:r>
          </a:p>
          <a:p>
            <a:r>
              <a:rPr lang="en-US" dirty="0">
                <a:solidFill>
                  <a:srgbClr val="FF0000"/>
                </a:solidFill>
              </a:rPr>
              <a:t> SD1       10.6  19.9  32.5  46.0  64.2 102.9 137.7 173.2 283.8 404.3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EP2      17.5   23.6   30.0   45.9   64.3  113.9  161.3  190.3  326.0  337.8</a:t>
            </a:r>
          </a:p>
          <a:p>
            <a:r>
              <a:rPr lang="en-US" dirty="0">
                <a:solidFill>
                  <a:srgbClr val="00B050"/>
                </a:solidFill>
              </a:rPr>
              <a:t> SD2      10.4  20.3  31.4  44.6  61.1  96.7 141.8 172.8 251.1 358.2</a:t>
            </a:r>
          </a:p>
          <a:p>
            <a:r>
              <a:rPr lang="nn-NO" dirty="0">
                <a:solidFill>
                  <a:srgbClr val="00B050"/>
                </a:solidFill>
              </a:rPr>
              <a:t> </a:t>
            </a:r>
            <a:r>
              <a:rPr lang="nn-NO" dirty="0">
                <a:solidFill>
                  <a:srgbClr val="7030A0"/>
                </a:solidFill>
              </a:rPr>
              <a:t>EP3      17.5   24.0   30.0   43.1   60.1  102.8  146.3  198.1 327.6  467.6</a:t>
            </a:r>
          </a:p>
          <a:p>
            <a:r>
              <a:rPr lang="nn-NO" dirty="0">
                <a:solidFill>
                  <a:srgbClr val="7030A0"/>
                </a:solidFill>
              </a:rPr>
              <a:t> SD3      10.4  20.8  35.2  50.3  68.9 107.6 159.3 206.9 320.5 511.5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 #CASES     52     49     46     42     37     23     18     15   11      6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B70944D-9756-45A0-8EDC-10749D7DC997}"/>
              </a:ext>
            </a:extLst>
          </p:cNvPr>
          <p:cNvSpPr txBox="1">
            <a:spLocks/>
          </p:cNvSpPr>
          <p:nvPr/>
        </p:nvSpPr>
        <p:spPr>
          <a:xfrm>
            <a:off x="823452" y="3810000"/>
            <a:ext cx="7848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070C0"/>
                </a:solidFill>
              </a:rPr>
              <a:t>REF----GEFSv12 Reforecast 10-member mean</a:t>
            </a:r>
          </a:p>
          <a:p>
            <a:pPr algn="l"/>
            <a:r>
              <a:rPr lang="en-US" sz="2000" dirty="0">
                <a:solidFill>
                  <a:srgbClr val="0070C0"/>
                </a:solidFill>
              </a:rPr>
              <a:t>SDR----Spread for GEFSv12 Reforecast 10-member mean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EP1----GEFS-C384 experiments 10-member mean(P5)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SD1----Spread for GEFS-C384 experiments 10-member mean(P5)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EP2----GEFS-C384 experiment 10-member mean (P7)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SD2----Spread for GEFS-C384 experiment 10-member mean (P7)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EP3----GEFS-C384 experiment 10-member mean (P8)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SD3----Spread for GEFS-C384 experiment 10-member mean (P8)</a:t>
            </a:r>
          </a:p>
          <a:p>
            <a:pPr algn="l"/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3FDCAE-4F55-8831-22D1-5E8300087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039293"/>
              </p:ext>
            </p:extLst>
          </p:nvPr>
        </p:nvGraphicFramePr>
        <p:xfrm>
          <a:off x="492011" y="716616"/>
          <a:ext cx="8159977" cy="507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F4F2550-17E8-4FAF-A2DB-5573AC7FC248}"/>
              </a:ext>
            </a:extLst>
          </p:cNvPr>
          <p:cNvSpPr/>
          <p:nvPr/>
        </p:nvSpPr>
        <p:spPr>
          <a:xfrm>
            <a:off x="1833045" y="189082"/>
            <a:ext cx="5477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Track error/spread, AL/EP/WP, 2018 </a:t>
            </a:r>
            <a:endParaRPr lang="en-US" sz="280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76EDA1-41BF-458E-B40C-31755DD0B1B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22267" y="3121801"/>
            <a:ext cx="250643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error/spread (NM)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27D1D-F962-4DD1-8618-F7EF061C87B8}"/>
              </a:ext>
            </a:extLst>
          </p:cNvPr>
          <p:cNvSpPr/>
          <p:nvPr/>
        </p:nvSpPr>
        <p:spPr>
          <a:xfrm>
            <a:off x="346189" y="5722296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 52          49         46           42          37          23          18          15         11           6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045C8E-D9F2-78A3-6BE8-01435F3308D5}"/>
              </a:ext>
            </a:extLst>
          </p:cNvPr>
          <p:cNvSpPr txBox="1">
            <a:spLocks/>
          </p:cNvSpPr>
          <p:nvPr/>
        </p:nvSpPr>
        <p:spPr>
          <a:xfrm>
            <a:off x="990600" y="1076232"/>
            <a:ext cx="5334000" cy="1956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</a:rPr>
              <a:t>EP1----GEFS-C384 experiments (P5)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SD1----Spread for GEFS-C384 experiments (P5)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EP2----GEFS-C384 experiment (P7)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SD2----Spread for GEFS-C384 experiment (P7)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EP3----GEFS-C384 experiment (P8)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SD3----Spread for GEFS-C384 experiment (P8)</a:t>
            </a:r>
          </a:p>
        </p:txBody>
      </p:sp>
    </p:spTree>
    <p:extLst>
      <p:ext uri="{BB962C8B-B14F-4D97-AF65-F5344CB8AC3E}">
        <p14:creationId xmlns:p14="http://schemas.microsoft.com/office/powerpoint/2010/main" val="189419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24E96-955B-49F2-86FD-BEC634FBC044}"/>
              </a:ext>
            </a:extLst>
          </p:cNvPr>
          <p:cNvSpPr txBox="1"/>
          <p:nvPr/>
        </p:nvSpPr>
        <p:spPr>
          <a:xfrm>
            <a:off x="577645" y="533400"/>
            <a:ext cx="73152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average track errors (NM) FOR HOMOGENEOUS SAMPLE</a:t>
            </a:r>
          </a:p>
          <a:p>
            <a:r>
              <a:rPr lang="en-US" dirty="0"/>
              <a:t>HOUR            00     12     24     36     48     72     96    120     144    168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REF         28.2   33.4   52.3   66.2   82.0  141.7  232.5  206.2  330.3  510.1</a:t>
            </a:r>
          </a:p>
          <a:p>
            <a:r>
              <a:rPr lang="en-US" dirty="0">
                <a:solidFill>
                  <a:srgbClr val="0070C0"/>
                </a:solidFill>
              </a:rPr>
              <a:t> SDR         3.8   14.0   29.0   46.5   68.1  111.9  150.6  184.7  252.6 396.5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EP1      18.9   30.5   44.9   57.2   75.8  111.8  181.5  164.9  269.1  381.6</a:t>
            </a:r>
          </a:p>
          <a:p>
            <a:r>
              <a:rPr lang="en-US" dirty="0">
                <a:solidFill>
                  <a:srgbClr val="FF0000"/>
                </a:solidFill>
              </a:rPr>
              <a:t> SD1       12.8  23.5  35.3  52.3  70.9 110.1 155.1 202.2 229.7 298.9</a:t>
            </a:r>
          </a:p>
          <a:p>
            <a:r>
              <a:rPr lang="en-US" dirty="0">
                <a:solidFill>
                  <a:srgbClr val="00B050"/>
                </a:solidFill>
              </a:rPr>
              <a:t> EP2      18.7   30.9   45.2   53.2   67.6  100.5  187.9  201.0  351.2  391.3</a:t>
            </a:r>
          </a:p>
          <a:p>
            <a:r>
              <a:rPr lang="en-US" dirty="0">
                <a:solidFill>
                  <a:srgbClr val="00B050"/>
                </a:solidFill>
              </a:rPr>
              <a:t> SD2    13.4  23.5  32.5  48.7  64.3  99.3 127.3 155.7 209.6 294.0</a:t>
            </a:r>
          </a:p>
          <a:p>
            <a:r>
              <a:rPr lang="nn-NO" dirty="0">
                <a:solidFill>
                  <a:srgbClr val="00B050"/>
                </a:solidFill>
              </a:rPr>
              <a:t> </a:t>
            </a:r>
            <a:r>
              <a:rPr lang="nn-NO" dirty="0">
                <a:solidFill>
                  <a:srgbClr val="7030A0"/>
                </a:solidFill>
              </a:rPr>
              <a:t>EP3      18.9   32.7   46.3   56.3   70.3   99.5  172.0  135.7 228.8  249.2</a:t>
            </a:r>
          </a:p>
          <a:p>
            <a:r>
              <a:rPr lang="nn-NO" dirty="0">
                <a:solidFill>
                  <a:srgbClr val="7030A0"/>
                </a:solidFill>
              </a:rPr>
              <a:t> SD3       13.2  24.5  38.3  59.5  77.5 117.9 144.4 180.0 219.8 279.0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 #CASES     27     26     26     21     18     16     11      8    5     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0B1FA0-3C60-4B9E-AFDD-5DAA94E00DB0}"/>
              </a:ext>
            </a:extLst>
          </p:cNvPr>
          <p:cNvSpPr txBox="1"/>
          <p:nvPr/>
        </p:nvSpPr>
        <p:spPr>
          <a:xfrm>
            <a:off x="2971800" y="152400"/>
            <a:ext cx="4953000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error/spread, 2019, AL/EP/WP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B64794F-B6C3-DD32-79BC-3B4FBA229A80}"/>
              </a:ext>
            </a:extLst>
          </p:cNvPr>
          <p:cNvSpPr txBox="1">
            <a:spLocks/>
          </p:cNvSpPr>
          <p:nvPr/>
        </p:nvSpPr>
        <p:spPr>
          <a:xfrm>
            <a:off x="823452" y="3810000"/>
            <a:ext cx="7848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0070C0"/>
                </a:solidFill>
              </a:rPr>
              <a:t>REF----GEFSv12 Reforecast 10-member mean</a:t>
            </a:r>
          </a:p>
          <a:p>
            <a:pPr algn="l"/>
            <a:r>
              <a:rPr lang="en-US" sz="2000" dirty="0">
                <a:solidFill>
                  <a:srgbClr val="0070C0"/>
                </a:solidFill>
              </a:rPr>
              <a:t>SDR----Spread for GEFSv12 Reforecast 10-member mean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EP1----GEFS-C384 experiments 10-member mean(P5)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SD1----Spread for GEFS-C384 experiments 10-member mean(P5)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EP2----GEFS-C384 experiment 10-member mean (P7)</a:t>
            </a:r>
          </a:p>
          <a:p>
            <a:pPr algn="l"/>
            <a:r>
              <a:rPr lang="en-US" sz="2000" dirty="0">
                <a:solidFill>
                  <a:srgbClr val="00B050"/>
                </a:solidFill>
              </a:rPr>
              <a:t>SD2----Spread for GEFS-C384 experiment 10-member mean (P7)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EP3----GEFS-C384 experiment 10-member mean (P8)</a:t>
            </a:r>
          </a:p>
          <a:p>
            <a:pPr algn="l"/>
            <a:r>
              <a:rPr lang="en-US" sz="2000" dirty="0">
                <a:solidFill>
                  <a:srgbClr val="7030A0"/>
                </a:solidFill>
              </a:rPr>
              <a:t>SD3----Spread for GEFS-C384 experiment 10-member mean (P8)</a:t>
            </a:r>
          </a:p>
          <a:p>
            <a:pPr algn="l"/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7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1214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2017-2019 GEFS-Couple Experiments TC Track/intensity Verifications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NUOPC TC Track Verifications</dc:title>
  <dc:creator>Jiayi Peng</dc:creator>
  <cp:lastModifiedBy>JAY PENG</cp:lastModifiedBy>
  <cp:revision>348</cp:revision>
  <cp:lastPrinted>2017-03-21T15:37:35Z</cp:lastPrinted>
  <dcterms:created xsi:type="dcterms:W3CDTF">2012-12-11T16:08:53Z</dcterms:created>
  <dcterms:modified xsi:type="dcterms:W3CDTF">2022-09-15T01:55:29Z</dcterms:modified>
</cp:coreProperties>
</file>