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8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92" y="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B7641F-B542-4DE7-91C7-B1BDE252D661}" type="datetimeFigureOut">
              <a:rPr lang="en-US" smtClean="0"/>
              <a:t>5/15/2017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35DF81-1F94-4D0F-A507-EB01C483D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8377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-18815" y="1"/>
            <a:ext cx="12210816" cy="971265"/>
          </a:xfrm>
          <a:prstGeom prst="rect">
            <a:avLst/>
          </a:prstGeom>
          <a:gradFill flip="none" rotWithShape="1">
            <a:gsLst>
              <a:gs pos="0">
                <a:srgbClr val="9EEAFF"/>
              </a:gs>
              <a:gs pos="100000">
                <a:srgbClr val="FFFFFF"/>
              </a:gs>
              <a:gs pos="70000">
                <a:srgbClr val="9EEAFF"/>
              </a:gs>
            </a:gsLst>
            <a:lin ang="0" scaled="1"/>
            <a:tileRect/>
          </a:gradFill>
          <a:ln w="254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slide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 sz="2400"/>
            </a:lvl1pPr>
            <a:lvl2pPr marL="746125" indent="-288925">
              <a:defRPr sz="2000"/>
            </a:lvl2pPr>
            <a:lvl3pPr marL="1035050" indent="-287338">
              <a:defRPr sz="2000"/>
            </a:lvl3pPr>
            <a:lvl4pPr marL="1257300" indent="-287338">
              <a:buSzPct val="80000"/>
              <a:tabLst>
                <a:tab pos="968375" algn="l"/>
              </a:tabLst>
              <a:defRPr sz="1800"/>
            </a:lvl4pPr>
            <a:lvl5pPr marL="1544638" indent="-287338">
              <a:defRPr sz="1800"/>
            </a:lvl5pPr>
          </a:lstStyle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98085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gi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Picture1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-1"/>
            <a:ext cx="12192000" cy="6903375"/>
          </a:xfrm>
          <a:prstGeom prst="rect">
            <a:avLst/>
          </a:prstGeom>
        </p:spPr>
      </p:pic>
      <p:sp>
        <p:nvSpPr>
          <p:cNvPr id="2" name="Rectangle 1"/>
          <p:cNvSpPr/>
          <p:nvPr userDrawn="1"/>
        </p:nvSpPr>
        <p:spPr>
          <a:xfrm>
            <a:off x="-18816" y="6567265"/>
            <a:ext cx="12210815" cy="33611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US" sz="1400" i="1" dirty="0">
              <a:solidFill>
                <a:srgbClr val="FF0000"/>
              </a:solidFill>
            </a:endParaRPr>
          </a:p>
        </p:txBody>
      </p:sp>
      <p:pic>
        <p:nvPicPr>
          <p:cNvPr id="14" name="Picture 3" descr="doc_logo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93060" y="6573445"/>
            <a:ext cx="367675" cy="274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7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43935"/>
            <a:ext cx="11582400" cy="7136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slide title</a:t>
            </a:r>
          </a:p>
        </p:txBody>
      </p:sp>
      <p:sp>
        <p:nvSpPr>
          <p:cNvPr id="1028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092925"/>
            <a:ext cx="11208867" cy="54743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2"/>
            <a:endParaRPr lang="en-US" dirty="0"/>
          </a:p>
        </p:txBody>
      </p:sp>
      <p:sp>
        <p:nvSpPr>
          <p:cNvPr id="3" name="TextBox 2"/>
          <p:cNvSpPr txBox="1"/>
          <p:nvPr userDrawn="1"/>
        </p:nvSpPr>
        <p:spPr>
          <a:xfrm>
            <a:off x="653861" y="6559335"/>
            <a:ext cx="6764868" cy="276999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sz="1200" dirty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1" name="Picture 10" descr="NOAA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57203" y="6573445"/>
            <a:ext cx="365760" cy="274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19" descr="ncep_logo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0" y="6559334"/>
            <a:ext cx="630597" cy="2750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5" descr="nws_logo.gif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9476" y="6573445"/>
            <a:ext cx="365760" cy="274320"/>
          </a:xfrm>
          <a:prstGeom prst="rect">
            <a:avLst/>
          </a:prstGeom>
        </p:spPr>
      </p:pic>
      <p:sp>
        <p:nvSpPr>
          <p:cNvPr id="4" name="TextBox 3"/>
          <p:cNvSpPr txBox="1"/>
          <p:nvPr userDrawn="1"/>
        </p:nvSpPr>
        <p:spPr>
          <a:xfrm>
            <a:off x="9649747" y="6590734"/>
            <a:ext cx="1113692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 defTabSz="457200" fontAlgn="base">
              <a:spcBef>
                <a:spcPct val="0"/>
              </a:spcBef>
              <a:spcAft>
                <a:spcPct val="0"/>
              </a:spcAft>
            </a:pPr>
            <a:fld id="{51EF6913-5998-466C-AC4E-A8E02E2B8C81}" type="slidenum">
              <a:rPr lang="en-US" sz="1800">
                <a:solidFill>
                  <a:srgbClr val="000000"/>
                </a:solidFill>
                <a:cs typeface="Arial" charset="0"/>
              </a:rPr>
              <a:pPr algn="r" defTabSz="4572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800" dirty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6977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/>
          <a:ea typeface="+mj-ea"/>
          <a:cs typeface="Helvetica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52388" indent="-52388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SzPct val="25000"/>
        <a:buFont typeface="Lucida Grande"/>
        <a:buChar char="X"/>
        <a:defRPr sz="2800">
          <a:solidFill>
            <a:schemeClr val="tx1"/>
          </a:solidFill>
          <a:latin typeface="Helvetica"/>
          <a:ea typeface="+mn-ea"/>
          <a:cs typeface="Helvetica"/>
        </a:defRPr>
      </a:lvl1pPr>
      <a:lvl2pPr marL="915988" indent="-341313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25000"/>
        <a:buFont typeface="Lucida Grande"/>
        <a:buChar char="●"/>
        <a:defRPr sz="2400">
          <a:solidFill>
            <a:schemeClr val="tx1"/>
          </a:solidFill>
          <a:latin typeface="Helvetica"/>
          <a:cs typeface="Helvetica"/>
        </a:defRPr>
      </a:lvl2pPr>
      <a:lvl3pPr marL="1257300" indent="-341313" algn="l" rtl="0" eaLnBrk="0" fontAlgn="base" hangingPunct="0">
        <a:spcBef>
          <a:spcPct val="20000"/>
        </a:spcBef>
        <a:spcAft>
          <a:spcPct val="0"/>
        </a:spcAft>
        <a:buClr>
          <a:srgbClr val="008000"/>
        </a:buClr>
        <a:buSzPct val="80000"/>
        <a:buFont typeface="Lucida Grande"/>
        <a:buChar char="➤"/>
        <a:defRPr sz="2400" baseline="0">
          <a:solidFill>
            <a:schemeClr val="tx1"/>
          </a:solidFill>
          <a:latin typeface="+mn-lt"/>
        </a:defRPr>
      </a:lvl3pPr>
      <a:lvl4pPr marL="1597025" indent="-339725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Font typeface="Wingdings" charset="2"/>
        <a:buChar char="u"/>
        <a:tabLst>
          <a:tab pos="1204913" algn="l"/>
        </a:tabLst>
        <a:defRPr sz="2000" baseline="0">
          <a:solidFill>
            <a:schemeClr val="tx1"/>
          </a:solidFill>
          <a:latin typeface="+mn-lt"/>
        </a:defRPr>
      </a:lvl4pPr>
      <a:lvl5pPr marL="1938338" indent="-288925" algn="l" rtl="0" eaLnBrk="0" fontAlgn="base" hangingPunct="0">
        <a:spcBef>
          <a:spcPct val="20000"/>
        </a:spcBef>
        <a:spcAft>
          <a:spcPct val="0"/>
        </a:spcAft>
        <a:buClr>
          <a:srgbClr val="800000"/>
        </a:buClr>
        <a:buFont typeface="Courier New"/>
        <a:buChar char="o"/>
        <a:defRPr sz="2000" baseline="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CC"/>
                </a:solidFill>
                <a:latin typeface="Calibri"/>
              </a:rPr>
              <a:t>FV3GFS Version </a:t>
            </a:r>
            <a:r>
              <a:rPr lang="en-US" dirty="0" smtClean="0">
                <a:solidFill>
                  <a:srgbClr val="0000CC"/>
                </a:solidFill>
                <a:latin typeface="Calibri"/>
              </a:rPr>
              <a:t>0 </a:t>
            </a:r>
            <a:r>
              <a:rPr lang="en-US" dirty="0">
                <a:solidFill>
                  <a:srgbClr val="0000CC"/>
                </a:solidFill>
                <a:latin typeface="Calibri"/>
              </a:rPr>
              <a:t>Code Release to the </a:t>
            </a:r>
            <a:r>
              <a:rPr lang="en-US" dirty="0" smtClean="0">
                <a:solidFill>
                  <a:srgbClr val="0000CC"/>
                </a:solidFill>
                <a:latin typeface="Calibri"/>
              </a:rPr>
              <a:t>Community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92925"/>
            <a:ext cx="11785600" cy="5474341"/>
          </a:xfrm>
        </p:spPr>
        <p:txBody>
          <a:bodyPr/>
          <a:lstStyle/>
          <a:p>
            <a:pPr marL="347663" indent="-347663">
              <a:buClr>
                <a:schemeClr val="tx1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rgbClr val="000000"/>
                </a:solidFill>
                <a:latin typeface="Calibri"/>
              </a:rPr>
              <a:t>Configuration</a:t>
            </a:r>
            <a:r>
              <a:rPr lang="en-US" dirty="0">
                <a:solidFill>
                  <a:srgbClr val="000000"/>
                </a:solidFill>
                <a:latin typeface="Calibri"/>
              </a:rPr>
              <a:t>:  </a:t>
            </a:r>
            <a:r>
              <a:rPr lang="en-US" b="1" dirty="0">
                <a:latin typeface="Calibri"/>
              </a:rPr>
              <a:t>NEMS + FV3_CAP + FV3_Dycore + IPDv4 + </a:t>
            </a:r>
            <a:r>
              <a:rPr lang="en-US" b="1" dirty="0" err="1">
                <a:latin typeface="Calibri"/>
              </a:rPr>
              <a:t>GFS_Physics</a:t>
            </a:r>
            <a:endParaRPr lang="en-US" dirty="0"/>
          </a:p>
          <a:p>
            <a:pPr marL="693737" lvl="1" indent="0">
              <a:buClr>
                <a:schemeClr val="tx1"/>
              </a:buClr>
              <a:buSzPct val="100000"/>
              <a:buNone/>
            </a:pPr>
            <a:r>
              <a:rPr lang="en-US" dirty="0" smtClean="0">
                <a:solidFill>
                  <a:srgbClr val="000000"/>
                </a:solidFill>
                <a:latin typeface="Calibri"/>
              </a:rPr>
              <a:t>Same </a:t>
            </a:r>
            <a:r>
              <a:rPr lang="en-US" dirty="0">
                <a:solidFill>
                  <a:srgbClr val="000000"/>
                </a:solidFill>
                <a:latin typeface="Calibri"/>
              </a:rPr>
              <a:t>model used for Phase-2 </a:t>
            </a:r>
            <a:r>
              <a:rPr lang="en-US" dirty="0" err="1">
                <a:solidFill>
                  <a:srgbClr val="000000"/>
                </a:solidFill>
                <a:latin typeface="Calibri"/>
              </a:rPr>
              <a:t>dycore</a:t>
            </a:r>
            <a:r>
              <a:rPr lang="en-US" dirty="0">
                <a:solidFill>
                  <a:srgbClr val="000000"/>
                </a:solidFill>
                <a:latin typeface="Calibri"/>
              </a:rPr>
              <a:t> comparison with upgrade of physics to Q3FY17 GFS configuration.</a:t>
            </a:r>
            <a:endParaRPr lang="en-US" dirty="0"/>
          </a:p>
          <a:p>
            <a:pPr marL="347663" indent="-347663">
              <a:lnSpc>
                <a:spcPct val="100000"/>
              </a:lnSpc>
              <a:buClr>
                <a:schemeClr val="tx1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rgbClr val="000000"/>
                </a:solidFill>
                <a:latin typeface="Calibri"/>
              </a:rPr>
              <a:t>Resolution</a:t>
            </a:r>
            <a:r>
              <a:rPr lang="en-US" dirty="0">
                <a:solidFill>
                  <a:srgbClr val="000000"/>
                </a:solidFill>
                <a:latin typeface="Calibri"/>
              </a:rPr>
              <a:t>:   C96 (~100km), C384 (25km), C768 (~13km),  no nesting/stretching</a:t>
            </a:r>
            <a:endParaRPr lang="en-US" dirty="0"/>
          </a:p>
          <a:p>
            <a:pPr marL="347663" indent="-347663">
              <a:lnSpc>
                <a:spcPct val="100000"/>
              </a:lnSpc>
              <a:buClr>
                <a:schemeClr val="tx1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rgbClr val="000000"/>
                </a:solidFill>
                <a:latin typeface="Calibri"/>
              </a:rPr>
              <a:t>Build the model:  </a:t>
            </a:r>
            <a:r>
              <a:rPr lang="en-US" dirty="0" smtClean="0">
                <a:solidFill>
                  <a:srgbClr val="000000"/>
                </a:solidFill>
                <a:latin typeface="Calibri"/>
              </a:rPr>
              <a:t>On </a:t>
            </a:r>
            <a:r>
              <a:rPr lang="en-US" dirty="0">
                <a:solidFill>
                  <a:srgbClr val="000000"/>
                </a:solidFill>
                <a:latin typeface="Calibri"/>
              </a:rPr>
              <a:t>WCOSS, THEIA and Jet, with pre-installed libraries and utilities.</a:t>
            </a:r>
            <a:endParaRPr lang="en-US" dirty="0"/>
          </a:p>
          <a:p>
            <a:pPr marL="347663" indent="-347663">
              <a:lnSpc>
                <a:spcPct val="100000"/>
              </a:lnSpc>
              <a:buClr>
                <a:schemeClr val="tx1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rgbClr val="000000"/>
                </a:solidFill>
                <a:latin typeface="Calibri"/>
              </a:rPr>
              <a:t>Data</a:t>
            </a:r>
            <a:r>
              <a:rPr lang="en-US" dirty="0" smtClean="0">
                <a:solidFill>
                  <a:srgbClr val="000000"/>
                </a:solidFill>
                <a:latin typeface="Calibri"/>
              </a:rPr>
              <a:t>: Initial </a:t>
            </a:r>
            <a:r>
              <a:rPr lang="en-US" dirty="0">
                <a:solidFill>
                  <a:srgbClr val="000000"/>
                </a:solidFill>
                <a:latin typeface="Calibri"/>
              </a:rPr>
              <a:t>conditions for selected cases, and fixed fields for running the model</a:t>
            </a:r>
            <a:endParaRPr lang="en-US" dirty="0"/>
          </a:p>
          <a:p>
            <a:pPr marL="347663" indent="-347663">
              <a:lnSpc>
                <a:spcPct val="100000"/>
              </a:lnSpc>
              <a:buClr>
                <a:schemeClr val="tx1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rgbClr val="000000"/>
                </a:solidFill>
                <a:latin typeface="Calibri"/>
              </a:rPr>
              <a:t>Release Date:</a:t>
            </a:r>
            <a:r>
              <a:rPr lang="en-US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Calibri"/>
              </a:rPr>
              <a:t>May 15, 2017</a:t>
            </a:r>
            <a:endParaRPr lang="en-US" b="1" dirty="0"/>
          </a:p>
          <a:p>
            <a:pPr marL="347663" indent="-347663">
              <a:lnSpc>
                <a:spcPct val="100000"/>
              </a:lnSpc>
              <a:buClr>
                <a:schemeClr val="tx1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rgbClr val="000000"/>
                </a:solidFill>
                <a:latin typeface="Calibri"/>
              </a:rPr>
              <a:t>Method of Release:</a:t>
            </a:r>
            <a:r>
              <a:rPr lang="en-US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/>
              </a:rPr>
              <a:t>VLab</a:t>
            </a:r>
            <a:r>
              <a:rPr lang="en-US" dirty="0">
                <a:solidFill>
                  <a:srgbClr val="000000"/>
                </a:solidFill>
                <a:latin typeface="Calibri"/>
              </a:rPr>
              <a:t> GIT; </a:t>
            </a:r>
            <a:r>
              <a:rPr lang="en-US" dirty="0" smtClean="0">
                <a:solidFill>
                  <a:srgbClr val="000000"/>
                </a:solidFill>
                <a:latin typeface="Calibri"/>
              </a:rPr>
              <a:t>EMC </a:t>
            </a:r>
            <a:r>
              <a:rPr lang="en-US" dirty="0">
                <a:solidFill>
                  <a:srgbClr val="000000"/>
                </a:solidFill>
                <a:latin typeface="Calibri"/>
              </a:rPr>
              <a:t>Subversion</a:t>
            </a:r>
            <a:endParaRPr lang="en-US" dirty="0"/>
          </a:p>
          <a:p>
            <a:pPr marL="347663" indent="-347663">
              <a:lnSpc>
                <a:spcPct val="100000"/>
              </a:lnSpc>
              <a:buClr>
                <a:schemeClr val="tx1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rgbClr val="000000"/>
                </a:solidFill>
                <a:latin typeface="Calibri"/>
              </a:rPr>
              <a:t>Running the model</a:t>
            </a:r>
            <a:r>
              <a:rPr lang="en-US" dirty="0">
                <a:solidFill>
                  <a:srgbClr val="000000"/>
                </a:solidFill>
                <a:latin typeface="Calibri"/>
              </a:rPr>
              <a:t>: simple shell script and configuration files </a:t>
            </a:r>
            <a:r>
              <a:rPr lang="en-US" dirty="0" smtClean="0">
                <a:solidFill>
                  <a:srgbClr val="000000"/>
                </a:solidFill>
                <a:latin typeface="Calibri"/>
              </a:rPr>
              <a:t>to </a:t>
            </a:r>
            <a:r>
              <a:rPr lang="en-US" dirty="0">
                <a:solidFill>
                  <a:srgbClr val="000000"/>
                </a:solidFill>
                <a:latin typeface="Calibri"/>
              </a:rPr>
              <a:t>run forecast-only experiments for selected cases.</a:t>
            </a:r>
            <a:endParaRPr lang="en-US" dirty="0"/>
          </a:p>
          <a:p>
            <a:pPr marL="347663" indent="-347663">
              <a:lnSpc>
                <a:spcPct val="100000"/>
              </a:lnSpc>
              <a:buClr>
                <a:schemeClr val="tx1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rgbClr val="000000"/>
                </a:solidFill>
                <a:latin typeface="Calibri"/>
              </a:rPr>
              <a:t>Post Processing</a:t>
            </a:r>
            <a:r>
              <a:rPr lang="en-US" dirty="0">
                <a:solidFill>
                  <a:srgbClr val="000000"/>
                </a:solidFill>
                <a:latin typeface="Calibri"/>
              </a:rPr>
              <a:t>:   </a:t>
            </a:r>
            <a:r>
              <a:rPr lang="en-US" b="1" dirty="0" err="1">
                <a:latin typeface="Calibri"/>
              </a:rPr>
              <a:t>Fregrid</a:t>
            </a:r>
            <a:r>
              <a:rPr lang="en-US" dirty="0">
                <a:latin typeface="Calibri"/>
              </a:rPr>
              <a:t> and </a:t>
            </a:r>
            <a:r>
              <a:rPr lang="en-US" b="1" dirty="0">
                <a:latin typeface="Calibri"/>
              </a:rPr>
              <a:t>Remap</a:t>
            </a:r>
            <a:r>
              <a:rPr lang="en-US" dirty="0">
                <a:latin typeface="Calibri"/>
              </a:rPr>
              <a:t> </a:t>
            </a:r>
            <a:r>
              <a:rPr lang="en-US" dirty="0">
                <a:solidFill>
                  <a:srgbClr val="000000"/>
                </a:solidFill>
                <a:latin typeface="Calibri"/>
              </a:rPr>
              <a:t>tools to convert 6-tile model output to global </a:t>
            </a:r>
            <a:r>
              <a:rPr lang="en-US" dirty="0" err="1">
                <a:solidFill>
                  <a:srgbClr val="000000"/>
                </a:solidFill>
                <a:latin typeface="Calibri"/>
              </a:rPr>
              <a:t>lat-lon</a:t>
            </a:r>
            <a:r>
              <a:rPr lang="en-US" dirty="0">
                <a:solidFill>
                  <a:srgbClr val="000000"/>
                </a:solidFill>
                <a:latin typeface="Calibri"/>
              </a:rPr>
              <a:t> grid with user defined resolution in </a:t>
            </a:r>
            <a:r>
              <a:rPr lang="en-US" dirty="0" err="1">
                <a:solidFill>
                  <a:srgbClr val="000000"/>
                </a:solidFill>
                <a:latin typeface="Calibri"/>
              </a:rPr>
              <a:t>netCDF</a:t>
            </a:r>
            <a:r>
              <a:rPr lang="en-US" dirty="0">
                <a:solidFill>
                  <a:srgbClr val="000000"/>
                </a:solidFill>
                <a:latin typeface="Calibri"/>
              </a:rPr>
              <a:t> format</a:t>
            </a:r>
            <a:r>
              <a:rPr lang="en-US" dirty="0" smtClean="0">
                <a:solidFill>
                  <a:srgbClr val="000000"/>
                </a:solidFill>
                <a:latin typeface="Calibri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467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CC"/>
                </a:solidFill>
                <a:latin typeface="Calibri"/>
              </a:rPr>
              <a:t>NOAA Virtual Lab (</a:t>
            </a:r>
            <a:r>
              <a:rPr lang="en-US" dirty="0" err="1" smtClean="0">
                <a:solidFill>
                  <a:srgbClr val="0000CC"/>
                </a:solidFill>
                <a:latin typeface="Calibri"/>
              </a:rPr>
              <a:t>VLab</a:t>
            </a:r>
            <a:r>
              <a:rPr lang="en-US" dirty="0" smtClean="0">
                <a:solidFill>
                  <a:srgbClr val="0000CC"/>
                </a:solidFill>
                <a:latin typeface="Calibri"/>
              </a:rPr>
              <a:t>) to host FV3GFS Code Release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76198" y="1092925"/>
            <a:ext cx="4597402" cy="5474341"/>
          </a:xfrm>
        </p:spPr>
        <p:txBody>
          <a:bodyPr/>
          <a:lstStyle/>
          <a:p>
            <a:pPr marL="287338" indent="-287338">
              <a:buClr>
                <a:schemeClr val="tx1"/>
              </a:buClr>
              <a:buSzPct val="100000"/>
              <a:buFont typeface="Wingdings" panose="05000000000000000000" pitchFamily="2" charset="2"/>
              <a:buChar char="Ø"/>
              <a:tabLst>
                <a:tab pos="515938" algn="l"/>
              </a:tabLst>
            </a:pPr>
            <a:r>
              <a:rPr lang="en-US" dirty="0" smtClean="0"/>
              <a:t>Access FV3GFS Project on </a:t>
            </a:r>
            <a:r>
              <a:rPr lang="en-US" dirty="0" err="1" smtClean="0"/>
              <a:t>VLab</a:t>
            </a:r>
            <a:r>
              <a:rPr lang="en-US" dirty="0" smtClean="0"/>
              <a:t> </a:t>
            </a:r>
          </a:p>
          <a:p>
            <a:pPr marL="0" indent="0">
              <a:buClr>
                <a:schemeClr val="tx1"/>
              </a:buClr>
              <a:buSzPct val="100000"/>
              <a:buNone/>
            </a:pPr>
            <a:r>
              <a:rPr lang="en-US" sz="1800" b="1" dirty="0" smtClean="0">
                <a:solidFill>
                  <a:schemeClr val="accent2"/>
                </a:solidFill>
              </a:rPr>
              <a:t>https</a:t>
            </a:r>
            <a:r>
              <a:rPr lang="en-US" sz="1800" b="1" smtClean="0">
                <a:solidFill>
                  <a:schemeClr val="accent2"/>
                </a:solidFill>
              </a:rPr>
              <a:t>://vlab.ncep.noaa.gov/web/fv3gfs</a:t>
            </a:r>
            <a:endParaRPr lang="en-US" sz="1800" b="1" dirty="0" smtClean="0">
              <a:solidFill>
                <a:schemeClr val="accent2"/>
              </a:solidFill>
            </a:endParaRPr>
          </a:p>
          <a:p>
            <a:pPr marL="287338" lvl="0" indent="-287338">
              <a:buClr>
                <a:srgbClr val="000000"/>
              </a:buClr>
              <a:buSzPct val="100000"/>
              <a:buFont typeface="Wingdings" panose="05000000000000000000" pitchFamily="2" charset="2"/>
              <a:buChar char="Ø"/>
              <a:tabLst>
                <a:tab pos="515938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Code repositories set up on</a:t>
            </a:r>
          </a:p>
          <a:p>
            <a:pPr marL="0" lvl="0" indent="0">
              <a:buClr>
                <a:srgbClr val="000000"/>
              </a:buClr>
              <a:buSzPct val="100000"/>
              <a:buNone/>
              <a:tabLst>
                <a:tab pos="515938" algn="l"/>
              </a:tabLst>
            </a:pPr>
            <a:r>
              <a:rPr lang="en-US" sz="2000" b="1" dirty="0" err="1" smtClean="0">
                <a:solidFill>
                  <a:srgbClr val="000000"/>
                </a:solidFill>
              </a:rPr>
              <a:t>VLab</a:t>
            </a:r>
            <a:r>
              <a:rPr lang="en-US" sz="2000" b="1" dirty="0" smtClean="0">
                <a:solidFill>
                  <a:srgbClr val="000000"/>
                </a:solidFill>
              </a:rPr>
              <a:t> GIT &amp; </a:t>
            </a:r>
            <a:r>
              <a:rPr lang="en-US" sz="2000" b="1" dirty="0" smtClean="0"/>
              <a:t>EMC Subversion</a:t>
            </a:r>
          </a:p>
          <a:p>
            <a:pPr lvl="0">
              <a:buClr>
                <a:srgbClr val="000000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00000"/>
                </a:solidFill>
              </a:rPr>
              <a:t>Community Wiki page, Forums and Developers Pages on </a:t>
            </a:r>
            <a:r>
              <a:rPr lang="en-US" dirty="0" err="1">
                <a:solidFill>
                  <a:srgbClr val="000000"/>
                </a:solidFill>
              </a:rPr>
              <a:t>VLab</a:t>
            </a:r>
            <a:endParaRPr lang="en-US" sz="2000" b="1" dirty="0">
              <a:solidFill>
                <a:srgbClr val="3333CC"/>
              </a:solidFill>
            </a:endParaRPr>
          </a:p>
          <a:p>
            <a:pPr>
              <a:buClr>
                <a:schemeClr val="tx1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dirty="0" smtClean="0"/>
              <a:t>Case Studies</a:t>
            </a:r>
            <a:r>
              <a:rPr lang="en-US" sz="2800" dirty="0" smtClean="0"/>
              <a:t>:</a:t>
            </a:r>
          </a:p>
          <a:p>
            <a:pPr marL="0" indent="0">
              <a:buClr>
                <a:schemeClr val="tx1"/>
              </a:buClr>
              <a:buSzPct val="100000"/>
              <a:buNone/>
            </a:pPr>
            <a:r>
              <a:rPr lang="en-US" sz="2000" dirty="0" smtClean="0"/>
              <a:t>Sept. 29, 2016  </a:t>
            </a:r>
            <a:r>
              <a:rPr lang="en-US" sz="2000" b="1" dirty="0" smtClean="0">
                <a:solidFill>
                  <a:schemeClr val="accent2"/>
                </a:solidFill>
              </a:rPr>
              <a:t>Hurricane Matthew</a:t>
            </a:r>
            <a:br>
              <a:rPr lang="en-US" sz="2000" b="1" dirty="0" smtClean="0">
                <a:solidFill>
                  <a:schemeClr val="accent2"/>
                </a:solidFill>
              </a:rPr>
            </a:br>
            <a:r>
              <a:rPr lang="en-US" sz="2000" dirty="0" smtClean="0"/>
              <a:t>Jan. 18, 2016</a:t>
            </a:r>
            <a:r>
              <a:rPr lang="en-US" sz="2000" dirty="0"/>
              <a:t>  </a:t>
            </a:r>
            <a:r>
              <a:rPr lang="en-US" sz="2000" dirty="0" smtClean="0"/>
              <a:t> </a:t>
            </a:r>
            <a:r>
              <a:rPr lang="en-US" sz="2000" b="1" dirty="0" smtClean="0">
                <a:solidFill>
                  <a:schemeClr val="accent2"/>
                </a:solidFill>
              </a:rPr>
              <a:t>East </a:t>
            </a:r>
            <a:r>
              <a:rPr lang="en-US" sz="2000" b="1" dirty="0">
                <a:solidFill>
                  <a:schemeClr val="accent2"/>
                </a:solidFill>
              </a:rPr>
              <a:t>Coast Blizzard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smtClean="0"/>
              <a:t>Aug. 12, 2016</a:t>
            </a:r>
            <a:r>
              <a:rPr lang="en-US" sz="2000" dirty="0"/>
              <a:t>  </a:t>
            </a:r>
            <a:r>
              <a:rPr lang="en-US" sz="2000" dirty="0" smtClean="0"/>
              <a:t> </a:t>
            </a:r>
            <a:r>
              <a:rPr lang="en-US" sz="2000" b="1" dirty="0" smtClean="0">
                <a:solidFill>
                  <a:schemeClr val="accent2"/>
                </a:solidFill>
              </a:rPr>
              <a:t>Louisiana Flooding</a:t>
            </a:r>
          </a:p>
          <a:p>
            <a:pPr lvl="0">
              <a:buClr>
                <a:srgbClr val="000000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0000"/>
                </a:solidFill>
              </a:rPr>
              <a:t>Model Resolutions:</a:t>
            </a:r>
            <a:endParaRPr lang="en-US" dirty="0">
              <a:solidFill>
                <a:srgbClr val="000000"/>
              </a:solidFill>
            </a:endParaRPr>
          </a:p>
          <a:p>
            <a:pPr marL="0" indent="0">
              <a:buClr>
                <a:schemeClr val="tx1"/>
              </a:buClr>
              <a:buSzPct val="100000"/>
              <a:buNone/>
            </a:pPr>
            <a:r>
              <a:rPr lang="en-US" sz="2000" dirty="0"/>
              <a:t>C96 </a:t>
            </a:r>
            <a:r>
              <a:rPr lang="en-US" sz="2000" b="1" dirty="0"/>
              <a:t>(</a:t>
            </a:r>
            <a:r>
              <a:rPr lang="en-US" sz="2000" b="1" dirty="0">
                <a:solidFill>
                  <a:schemeClr val="accent2"/>
                </a:solidFill>
              </a:rPr>
              <a:t>~100km</a:t>
            </a:r>
            <a:r>
              <a:rPr lang="en-US" sz="2000" dirty="0"/>
              <a:t>), C382 </a:t>
            </a:r>
            <a:r>
              <a:rPr lang="en-US" sz="2000" b="1" dirty="0" smtClean="0">
                <a:solidFill>
                  <a:schemeClr val="accent2"/>
                </a:solidFill>
              </a:rPr>
              <a:t>(~25km</a:t>
            </a:r>
            <a:r>
              <a:rPr lang="en-US" sz="2000" dirty="0" smtClean="0"/>
              <a:t>) </a:t>
            </a:r>
            <a:r>
              <a:rPr lang="en-US" sz="2000" dirty="0"/>
              <a:t>or C768 </a:t>
            </a:r>
            <a:r>
              <a:rPr lang="en-US" sz="2000" b="1" dirty="0">
                <a:solidFill>
                  <a:schemeClr val="accent2"/>
                </a:solidFill>
              </a:rPr>
              <a:t>(~13km</a:t>
            </a:r>
            <a:r>
              <a:rPr lang="en-US" sz="2000" dirty="0" smtClean="0"/>
              <a:t>)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33554" y="1092925"/>
            <a:ext cx="7001691" cy="5290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6899470"/>
      </p:ext>
    </p:extLst>
  </p:cSld>
  <p:clrMapOvr>
    <a:masterClrMapping/>
  </p:clrMapOvr>
</p:sld>
</file>

<file path=ppt/theme/theme1.xml><?xml version="1.0" encoding="utf-8"?>
<a:theme xmlns:a="http://schemas.openxmlformats.org/drawingml/2006/main" name="NEP NOAA N Prime Mar 4_3Marupdate">
  <a:themeElements>
    <a:clrScheme name="NEP NOAA N Prime Mar 4_3Marupdat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NEP NOAA N Prime Mar 4_3Marupd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EP NOAA N Prime Mar 4_3Marupdat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P NOAA N Prime Mar 4_3Marupdat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P NOAA N Prime Mar 4_3Marupdat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P NOAA N Prime Mar 4_3Marupdat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P NOAA N Prime Mar 4_3Marupd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P NOAA N Prime Mar 4_3Marupd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P NOAA N Prime Mar 4_3Marupd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</TotalTime>
  <Words>188</Words>
  <Application>Microsoft Office PowerPoint</Application>
  <PresentationFormat>Widescreen</PresentationFormat>
  <Paragraphs>20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Courier New</vt:lpstr>
      <vt:lpstr>Helvetica</vt:lpstr>
      <vt:lpstr>Lucida Grande</vt:lpstr>
      <vt:lpstr>Wingdings</vt:lpstr>
      <vt:lpstr>NEP NOAA N Prime Mar 4_3Marupdate</vt:lpstr>
      <vt:lpstr>FV3GFS Version 0 Code Release to the Community</vt:lpstr>
      <vt:lpstr>NOAA Virtual Lab (VLab) to host FV3GFS Code Release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NGGPS: The future of advanced global weather prediction at NCEP</dc:title>
  <dc:creator>Vijay Tallapragada</dc:creator>
  <cp:lastModifiedBy>Vijay Tallapragada</cp:lastModifiedBy>
  <cp:revision>7</cp:revision>
  <dcterms:created xsi:type="dcterms:W3CDTF">2017-05-15T02:37:34Z</dcterms:created>
  <dcterms:modified xsi:type="dcterms:W3CDTF">2017-05-15T22:57:15Z</dcterms:modified>
</cp:coreProperties>
</file>