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3" r:id="rId3"/>
    <p:sldId id="269" r:id="rId4"/>
    <p:sldId id="270" r:id="rId5"/>
    <p:sldId id="272" r:id="rId6"/>
    <p:sldId id="27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66"/>
    <a:srgbClr val="CCCCFF"/>
    <a:srgbClr val="00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68930-C5D9-4A8A-85D1-E0437CE130E8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25216-3E3F-40B2-B414-D4FC227E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8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0A3BD-9D77-42A0-A6A0-B5B4CB341C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36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0A3BD-9D77-42A0-A6A0-B5B4CB341C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36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0A3BD-9D77-42A0-A6A0-B5B4CB341C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36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0A3BD-9D77-42A0-A6A0-B5B4CB341C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3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AAE-0A3C-4A5C-8C26-BBCF7248E27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4CD-1C90-4E5D-BF5D-1000F9C23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2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AAE-0A3C-4A5C-8C26-BBCF7248E27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4CD-1C90-4E5D-BF5D-1000F9C23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5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AAE-0A3C-4A5C-8C26-BBCF7248E27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4CD-1C90-4E5D-BF5D-1000F9C23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AAE-0A3C-4A5C-8C26-BBCF7248E27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4CD-1C90-4E5D-BF5D-1000F9C23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4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AAE-0A3C-4A5C-8C26-BBCF7248E27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4CD-1C90-4E5D-BF5D-1000F9C23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5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AAE-0A3C-4A5C-8C26-BBCF7248E27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4CD-1C90-4E5D-BF5D-1000F9C23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1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AAE-0A3C-4A5C-8C26-BBCF7248E27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4CD-1C90-4E5D-BF5D-1000F9C23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8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AAE-0A3C-4A5C-8C26-BBCF7248E27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4CD-1C90-4E5D-BF5D-1000F9C23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AAE-0A3C-4A5C-8C26-BBCF7248E27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4CD-1C90-4E5D-BF5D-1000F9C23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AAE-0A3C-4A5C-8C26-BBCF7248E27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4CD-1C90-4E5D-BF5D-1000F9C23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2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AAE-0A3C-4A5C-8C26-BBCF7248E27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564CD-1C90-4E5D-BF5D-1000F9C23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4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1BAAE-0A3C-4A5C-8C26-BBCF7248E27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564CD-1C90-4E5D-BF5D-1000F9C23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828801"/>
            <a:ext cx="8534400" cy="17716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esting of </a:t>
            </a:r>
            <a:r>
              <a:rPr lang="en-US" b="1" dirty="0" smtClean="0">
                <a:solidFill>
                  <a:srgbClr val="0000FF"/>
                </a:solidFill>
              </a:rPr>
              <a:t>bias </a:t>
            </a:r>
            <a:r>
              <a:rPr lang="en-US" b="1" dirty="0" smtClean="0">
                <a:solidFill>
                  <a:srgbClr val="0000FF"/>
                </a:solidFill>
              </a:rPr>
              <a:t>correction with </a:t>
            </a:r>
            <a:r>
              <a:rPr lang="en-US" b="1" dirty="0" smtClean="0">
                <a:solidFill>
                  <a:srgbClr val="0000FF"/>
                </a:solidFill>
              </a:rPr>
              <a:t>the FV3/CMAQ offline coupling system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Jianping</a:t>
            </a:r>
            <a:r>
              <a:rPr lang="en-US" dirty="0" smtClean="0"/>
              <a:t> Huang, Jeff McQueen</a:t>
            </a:r>
            <a:r>
              <a:rPr lang="en-US" smtClean="0"/>
              <a:t>, </a:t>
            </a:r>
          </a:p>
          <a:p>
            <a:r>
              <a:rPr lang="en-US" smtClean="0"/>
              <a:t>Perry </a:t>
            </a:r>
            <a:r>
              <a:rPr lang="en-US" dirty="0" err="1" smtClean="0"/>
              <a:t>Shafran</a:t>
            </a:r>
            <a:r>
              <a:rPr lang="en-US" dirty="0" smtClean="0"/>
              <a:t>, and Ho-Chun Huang</a:t>
            </a:r>
            <a:endParaRPr lang="en-US" dirty="0" smtClean="0"/>
          </a:p>
          <a:p>
            <a:r>
              <a:rPr lang="en-US" dirty="0" smtClean="0"/>
              <a:t>03/14/2019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7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067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 summary of cases presented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Set up near real-time of CMAQ driven by FV3GFS in offline mode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- Started from July 2018 to now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solidFill>
                  <a:srgbClr val="0000FF"/>
                </a:solidFill>
              </a:rPr>
              <a:t>FV3GFS/CMAQ performance </a:t>
            </a:r>
            <a:r>
              <a:rPr lang="en-US" dirty="0" smtClean="0">
                <a:solidFill>
                  <a:srgbClr val="0000FF"/>
                </a:solidFill>
              </a:rPr>
              <a:t>in August 2018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-  O</a:t>
            </a:r>
            <a:r>
              <a:rPr lang="en-US" baseline="-25000" dirty="0" smtClean="0"/>
              <a:t>3</a:t>
            </a:r>
            <a:r>
              <a:rPr lang="en-US" dirty="0" smtClean="0"/>
              <a:t> and PM</a:t>
            </a:r>
            <a:r>
              <a:rPr lang="en-US" baseline="-25000" dirty="0" smtClean="0"/>
              <a:t>2.5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baseline="-25000" dirty="0" smtClean="0"/>
              <a:t> </a:t>
            </a:r>
            <a:r>
              <a:rPr lang="en-US" dirty="0" smtClean="0"/>
              <a:t>Observations, NMMB-CMAQ, and FV3GFS-CMAQ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 Raw forecast vs. </a:t>
            </a:r>
            <a:r>
              <a:rPr lang="en-US" baseline="-25000" dirty="0" smtClean="0"/>
              <a:t> </a:t>
            </a:r>
            <a:r>
              <a:rPr lang="en-US" dirty="0" smtClean="0"/>
              <a:t>Bias corrected </a:t>
            </a:r>
            <a:endParaRPr lang="en-US" dirty="0" smtClean="0"/>
          </a:p>
          <a:p>
            <a:pPr marL="0" indent="0">
              <a:buNone/>
            </a:pPr>
            <a:endParaRPr lang="en-US" baseline="-25000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FV3GFS/CMAQ </a:t>
            </a:r>
            <a:r>
              <a:rPr lang="en-US" dirty="0">
                <a:solidFill>
                  <a:srgbClr val="0000FF"/>
                </a:solidFill>
              </a:rPr>
              <a:t>performance in </a:t>
            </a:r>
            <a:r>
              <a:rPr lang="en-US" dirty="0" smtClean="0">
                <a:solidFill>
                  <a:srgbClr val="0000FF"/>
                </a:solidFill>
              </a:rPr>
              <a:t>January 2019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-  O</a:t>
            </a:r>
            <a:r>
              <a:rPr lang="en-US" baseline="-25000" dirty="0"/>
              <a:t>3</a:t>
            </a:r>
            <a:r>
              <a:rPr lang="en-US" dirty="0"/>
              <a:t> and PM</a:t>
            </a:r>
            <a:r>
              <a:rPr lang="en-US" baseline="-25000" dirty="0"/>
              <a:t>2.5</a:t>
            </a:r>
          </a:p>
          <a:p>
            <a:pPr marL="0" indent="0">
              <a:buNone/>
            </a:pPr>
            <a:r>
              <a:rPr lang="en-US" dirty="0"/>
              <a:t>     - </a:t>
            </a:r>
            <a:r>
              <a:rPr lang="en-US" baseline="-25000" dirty="0"/>
              <a:t> </a:t>
            </a:r>
            <a:r>
              <a:rPr lang="en-US" dirty="0"/>
              <a:t>Observations, NMMB-CMAQ, and FV3GFS-CMAQ</a:t>
            </a:r>
          </a:p>
          <a:p>
            <a:pPr marL="0" indent="0">
              <a:buNone/>
            </a:pPr>
            <a:r>
              <a:rPr lang="en-US" dirty="0"/>
              <a:t>     -  Raw forecast vs. </a:t>
            </a:r>
            <a:r>
              <a:rPr lang="en-US" baseline="-25000" dirty="0"/>
              <a:t> </a:t>
            </a:r>
            <a:r>
              <a:rPr lang="en-US" dirty="0"/>
              <a:t>Bias corrected </a:t>
            </a:r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" y="3566160"/>
            <a:ext cx="4260029" cy="32918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073"/>
            <a:ext cx="4141695" cy="3200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65801" y="4235827"/>
            <a:ext cx="72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1535668"/>
            <a:ext cx="65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EAST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71" y="3566160"/>
            <a:ext cx="4260029" cy="32918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373" y="914400"/>
            <a:ext cx="3905027" cy="30175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956510" y="1230868"/>
            <a:ext cx="65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EAST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01000" y="3962400"/>
            <a:ext cx="72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FF"/>
                </a:solidFill>
              </a:rPr>
              <a:t>Statistical evaluation of FV3CMAQ O3 performance </a:t>
            </a:r>
            <a:r>
              <a:rPr lang="en-US" sz="3600" b="1" dirty="0" smtClean="0">
                <a:solidFill>
                  <a:srgbClr val="FF0000"/>
                </a:solidFill>
              </a:rPr>
              <a:t>August 2018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260028" cy="32918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760"/>
            <a:ext cx="4260029" cy="3291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72" y="3566160"/>
            <a:ext cx="4260028" cy="32918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14400"/>
            <a:ext cx="4260028" cy="32918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05200" y="1535668"/>
            <a:ext cx="65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EAST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56510" y="1230868"/>
            <a:ext cx="65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EAST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65801" y="4235827"/>
            <a:ext cx="72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01000" y="3962400"/>
            <a:ext cx="72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FF"/>
                </a:solidFill>
              </a:rPr>
              <a:t>Statistical evaluation of FV3CMAQ PM</a:t>
            </a:r>
            <a:r>
              <a:rPr lang="en-US" sz="3600" b="1" baseline="-25000" dirty="0" smtClean="0">
                <a:solidFill>
                  <a:srgbClr val="0000FF"/>
                </a:solidFill>
              </a:rPr>
              <a:t>2.5</a:t>
            </a:r>
            <a:r>
              <a:rPr lang="en-US" sz="3600" b="1" dirty="0" smtClean="0">
                <a:solidFill>
                  <a:srgbClr val="0000FF"/>
                </a:solidFill>
              </a:rPr>
              <a:t> performance </a:t>
            </a:r>
            <a:r>
              <a:rPr lang="en-US" sz="3600" b="1" dirty="0" smtClean="0">
                <a:solidFill>
                  <a:srgbClr val="FF0000"/>
                </a:solidFill>
              </a:rPr>
              <a:t>August 2018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3411"/>
            <a:ext cx="5029200" cy="3886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93420"/>
            <a:ext cx="4260028" cy="3291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72" y="3566160"/>
            <a:ext cx="4260028" cy="329184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FF"/>
                </a:solidFill>
              </a:rPr>
              <a:t>Statistical evaluation of FV3CMAQ O3 performance </a:t>
            </a:r>
            <a:r>
              <a:rPr lang="en-US" sz="3600" b="1" dirty="0" smtClean="0">
                <a:solidFill>
                  <a:srgbClr val="FF0000"/>
                </a:solidFill>
              </a:rPr>
              <a:t>January 2019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4260028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3A04B-3655-47AA-8885-DCCD93288A84}" type="slidenum">
              <a:rPr lang="en-US" smtClean="0"/>
              <a:t>6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FF"/>
                </a:solidFill>
              </a:rPr>
              <a:t>Statistical evaluation of FV3CMAQ PM</a:t>
            </a:r>
            <a:r>
              <a:rPr lang="en-US" sz="3600" b="1" baseline="-25000" dirty="0" smtClean="0">
                <a:solidFill>
                  <a:srgbClr val="0000FF"/>
                </a:solidFill>
              </a:rPr>
              <a:t>2.5</a:t>
            </a:r>
            <a:r>
              <a:rPr lang="en-US" sz="3600" b="1" dirty="0" smtClean="0">
                <a:solidFill>
                  <a:srgbClr val="0000FF"/>
                </a:solidFill>
              </a:rPr>
              <a:t> performance </a:t>
            </a:r>
            <a:r>
              <a:rPr lang="en-US" sz="3600" b="1" dirty="0" smtClean="0">
                <a:solidFill>
                  <a:srgbClr val="FF0000"/>
                </a:solidFill>
              </a:rPr>
              <a:t>January 2019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4260028" cy="32918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" y="1143000"/>
            <a:ext cx="4331029" cy="3346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72" y="3566160"/>
            <a:ext cx="4260028" cy="32918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72" y="1066800"/>
            <a:ext cx="4260028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quick summary of performance of CMAQ driven by FV3GFS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Performance in August 2018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baseline="-25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-  O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r>
              <a:rPr lang="en-US" dirty="0" smtClean="0"/>
              <a:t>: FV3CMAQ did better especially over the WUS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>
                <a:solidFill>
                  <a:srgbClr val="0000FF"/>
                </a:solidFill>
              </a:rPr>
              <a:t>-</a:t>
            </a:r>
            <a:r>
              <a:rPr lang="en-US" dirty="0" smtClean="0">
                <a:solidFill>
                  <a:srgbClr val="0000FF"/>
                </a:solidFill>
              </a:rPr>
              <a:t>  PM</a:t>
            </a:r>
            <a:r>
              <a:rPr lang="en-US" baseline="-25000" dirty="0" smtClean="0">
                <a:solidFill>
                  <a:srgbClr val="0000FF"/>
                </a:solidFill>
              </a:rPr>
              <a:t>2.5</a:t>
            </a:r>
            <a:r>
              <a:rPr lang="en-US" dirty="0" smtClean="0">
                <a:solidFill>
                  <a:srgbClr val="0000FF"/>
                </a:solidFill>
              </a:rPr>
              <a:t>:  </a:t>
            </a:r>
            <a:r>
              <a:rPr lang="en-US" dirty="0" smtClean="0"/>
              <a:t>under-predicted over the EUS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-  Bias correction: </a:t>
            </a:r>
            <a:r>
              <a:rPr lang="en-US" dirty="0" smtClean="0"/>
              <a:t>performs similarly for both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In January 2019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-  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/>
              <a:t>: FV3CMAQ did better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-  PM</a:t>
            </a:r>
            <a:r>
              <a:rPr lang="en-US" baseline="-25000" dirty="0" smtClean="0">
                <a:solidFill>
                  <a:srgbClr val="0000FF"/>
                </a:solidFill>
              </a:rPr>
              <a:t>2.5</a:t>
            </a:r>
            <a:r>
              <a:rPr lang="en-US" dirty="0" smtClean="0">
                <a:solidFill>
                  <a:srgbClr val="0000FF"/>
                </a:solidFill>
              </a:rPr>
              <a:t>:  </a:t>
            </a:r>
            <a:r>
              <a:rPr lang="en-US" dirty="0" smtClean="0"/>
              <a:t>over-predicted, due to cold bias of FV3GFS?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213</Words>
  <Application>Microsoft Office PowerPoint</Application>
  <PresentationFormat>On-screen Show (4:3)</PresentationFormat>
  <Paragraphs>46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Testing of bias correction with the FV3/CMAQ offline coupling system</vt:lpstr>
      <vt:lpstr>A summary of cases presented </vt:lpstr>
      <vt:lpstr>PowerPoint Presentation</vt:lpstr>
      <vt:lpstr>PowerPoint Presentation</vt:lpstr>
      <vt:lpstr>PowerPoint Presentation</vt:lpstr>
      <vt:lpstr>PowerPoint Presentation</vt:lpstr>
      <vt:lpstr>A quick summary of performance of CMAQ driven by FV3GFS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of Analog Bias Correction for improving PM2.5 predictions in current parallel testing</dc:title>
  <dc:creator>Jianping Huang</dc:creator>
  <cp:lastModifiedBy>Jianping Huang</cp:lastModifiedBy>
  <cp:revision>51</cp:revision>
  <dcterms:created xsi:type="dcterms:W3CDTF">2015-10-22T12:10:44Z</dcterms:created>
  <dcterms:modified xsi:type="dcterms:W3CDTF">2019-03-14T18:00:15Z</dcterms:modified>
</cp:coreProperties>
</file>