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6" r:id="rId3"/>
    <p:sldMasterId id="2147483688" r:id="rId4"/>
  </p:sldMasterIdLst>
  <p:notesMasterIdLst>
    <p:notesMasterId r:id="rId25"/>
  </p:notesMasterIdLst>
  <p:sldIdLst>
    <p:sldId id="256" r:id="rId5"/>
    <p:sldId id="257" r:id="rId6"/>
    <p:sldId id="262" r:id="rId7"/>
    <p:sldId id="269" r:id="rId8"/>
    <p:sldId id="264" r:id="rId9"/>
    <p:sldId id="266" r:id="rId10"/>
    <p:sldId id="267" r:id="rId11"/>
    <p:sldId id="273" r:id="rId12"/>
    <p:sldId id="289" r:id="rId13"/>
    <p:sldId id="274" r:id="rId14"/>
    <p:sldId id="290" r:id="rId15"/>
    <p:sldId id="278" r:id="rId16"/>
    <p:sldId id="280" r:id="rId17"/>
    <p:sldId id="281" r:id="rId18"/>
    <p:sldId id="283" r:id="rId19"/>
    <p:sldId id="286" r:id="rId20"/>
    <p:sldId id="291" r:id="rId21"/>
    <p:sldId id="258" r:id="rId22"/>
    <p:sldId id="288" r:id="rId23"/>
    <p:sldId id="29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3300"/>
    <a:srgbClr val="0033CC"/>
    <a:srgbClr val="0066CC"/>
    <a:srgbClr val="000099"/>
    <a:srgbClr val="CC0000"/>
    <a:srgbClr val="3366FF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01057-2D51-4636-9671-6F49E089B215}">
  <a:tblStyle styleId="{40701057-2D51-4636-9671-6F49E089B2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84" autoAdjust="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48d3e68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48d3e68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48d3e687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48d3e687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02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65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1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f5375cc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f5375cc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2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4988a084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4988a084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28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0679e8b89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0679e8b89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36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988a08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988a08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33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436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748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8d3e68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8d3e68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5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8d3e687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48d3e687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88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3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1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69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15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12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986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203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099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01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24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930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9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65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69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583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3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9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3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0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3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6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512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9862" y="158932"/>
            <a:ext cx="8622446" cy="2052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sz="3600" dirty="0">
                <a:solidFill>
                  <a:srgbClr val="333399"/>
                </a:solidFill>
              </a:rPr>
              <a:t>A prototype of the next generation regional air-quality forecast system (Online-CMAQ)</a:t>
            </a:r>
            <a:endParaRPr sz="3600" dirty="0">
              <a:solidFill>
                <a:srgbClr val="333399"/>
              </a:solidFill>
              <a:highlight>
                <a:schemeClr val="lt1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59175"/>
            <a:ext cx="8520600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en-US" sz="1800" dirty="0"/>
              <a:t>Jianping Huang, </a:t>
            </a:r>
            <a:r>
              <a:rPr lang="en-US" sz="1800" dirty="0" err="1"/>
              <a:t>Ivanka</a:t>
            </a:r>
            <a:r>
              <a:rPr lang="en-US" sz="1800" dirty="0"/>
              <a:t> </a:t>
            </a:r>
            <a:r>
              <a:rPr lang="en-US" sz="1800" dirty="0" err="1" smtClean="0"/>
              <a:t>Stajner</a:t>
            </a:r>
            <a:r>
              <a:rPr lang="en-US" sz="1800" dirty="0" smtClean="0"/>
              <a:t>, </a:t>
            </a:r>
            <a:r>
              <a:rPr lang="en-US" sz="1800" dirty="0" err="1" smtClean="0"/>
              <a:t>Fanglin</a:t>
            </a:r>
            <a:r>
              <a:rPr lang="en-US" sz="1800" dirty="0" smtClean="0"/>
              <a:t> Yang</a:t>
            </a:r>
            <a:r>
              <a:rPr lang="en-US" sz="1800" dirty="0"/>
              <a:t>, </a:t>
            </a:r>
            <a:r>
              <a:rPr lang="en-US" sz="1800" dirty="0" smtClean="0"/>
              <a:t>Raffaele </a:t>
            </a:r>
            <a:r>
              <a:rPr lang="en-US" sz="1800" dirty="0" err="1" smtClean="0"/>
              <a:t>Montuoro</a:t>
            </a:r>
            <a:r>
              <a:rPr lang="en-US" sz="1800" dirty="0" smtClean="0"/>
              <a:t>, Jeff McQueen, Ho-Chun Huang, Kai Wang, </a:t>
            </a:r>
            <a:r>
              <a:rPr lang="en-US" sz="1800" dirty="0" err="1" smtClean="0"/>
              <a:t>Hsin</a:t>
            </a:r>
            <a:r>
              <a:rPr lang="en-US" sz="1800" dirty="0" smtClean="0"/>
              <a:t>-Mu Lin, Chan-</a:t>
            </a:r>
            <a:r>
              <a:rPr lang="en-US" sz="1800" dirty="0" err="1" smtClean="0"/>
              <a:t>Hoo</a:t>
            </a:r>
            <a:r>
              <a:rPr lang="en-US" sz="1800" dirty="0" smtClean="0"/>
              <a:t> Jeon</a:t>
            </a:r>
            <a:r>
              <a:rPr lang="en-US" sz="1800" dirty="0"/>
              <a:t>, </a:t>
            </a:r>
            <a:r>
              <a:rPr lang="en-US" sz="1800" dirty="0" smtClean="0"/>
              <a:t>Perry </a:t>
            </a:r>
            <a:r>
              <a:rPr lang="en-US" sz="1800" dirty="0" err="1" smtClean="0"/>
              <a:t>Shafran</a:t>
            </a:r>
            <a:r>
              <a:rPr lang="en-US" sz="1800" dirty="0" smtClean="0"/>
              <a:t>, etc.</a:t>
            </a:r>
            <a:endParaRPr lang="en-US" sz="1800" dirty="0"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0" lvl="0" indent="0"/>
            <a:r>
              <a:rPr lang="en-US" sz="1800" dirty="0" smtClean="0"/>
              <a:t>A joint effort among NWS/EMC, OAR/ARL, CSL, GSD, USRA, UMBC, GMU, U. of Colorado, NDSU, and NESDIS/STAR </a:t>
            </a:r>
          </a:p>
          <a:p>
            <a:pPr marL="0" lvl="0" indent="0"/>
            <a:endParaRPr lang="en" sz="2310" dirty="0" smtClean="0"/>
          </a:p>
          <a:p>
            <a:pPr marL="0" lvl="0" indent="0"/>
            <a:r>
              <a:rPr lang="en" sz="2310" dirty="0" smtClean="0"/>
              <a:t>05/19/2022</a:t>
            </a:r>
            <a:endParaRPr lang="en" sz="231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3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6" y="6930"/>
            <a:ext cx="3909060" cy="260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38" y="13858"/>
            <a:ext cx="3909060" cy="2606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57" y="2531228"/>
            <a:ext cx="3909060" cy="2606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0" y="2521308"/>
            <a:ext cx="3909060" cy="260604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/>
              <a:pPr defTabSz="685800">
                <a:buClr>
                  <a:srgbClr val="888888"/>
                </a:buClr>
              </a:pPr>
              <a:t>11</a:t>
            </a:fld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614363" y="4419436"/>
            <a:ext cx="8093868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2000"/>
            </a:pP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comparison of monthly mean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daily 8-hr maximum surface O</a:t>
            </a:r>
            <a:r>
              <a:rPr lang="en-US" sz="15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(MDA8) forecast bias 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(forecast – obs.) between the NAM-CMAQ (operational) and the </a:t>
            </a:r>
            <a:r>
              <a:rPr lang="en-US" sz="15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Online-CMAQ 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forecast in August 2019.</a:t>
            </a:r>
            <a:endParaRPr sz="15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551357"/>
            <a:ext cx="4566473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16" y="551948"/>
            <a:ext cx="456647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97873" y="339435"/>
            <a:ext cx="8534427" cy="553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Performance of O</a:t>
            </a:r>
            <a:r>
              <a:rPr lang="en" baseline="-25000" dirty="0">
                <a:solidFill>
                  <a:srgbClr val="000099"/>
                </a:solidFill>
              </a:rPr>
              <a:t>3</a:t>
            </a:r>
            <a:endParaRPr baseline="-25000" dirty="0">
              <a:solidFill>
                <a:srgbClr val="000099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398"/>
            <a:ext cx="9144000" cy="4418508"/>
          </a:xfrm>
          <a:prstGeom prst="rect">
            <a:avLst/>
          </a:prstGeom>
        </p:spPr>
      </p:pic>
      <p:sp>
        <p:nvSpPr>
          <p:cNvPr id="5" name="Google Shape;151;p6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 smtClean="0"/>
              <a:pPr defTabSz="685800">
                <a:buClr>
                  <a:srgbClr val="888888"/>
                </a:buClr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1073727" y="339436"/>
            <a:ext cx="6380018" cy="40007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Statistical evaluation of predited O</a:t>
            </a:r>
            <a:r>
              <a:rPr lang="en" b="1" baseline="-25000" dirty="0" smtClean="0"/>
              <a:t>3</a:t>
            </a:r>
            <a:r>
              <a:rPr lang="en" b="1" dirty="0" smtClean="0"/>
              <a:t> over CONUS in August 2019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/>
          <a:stretch/>
        </p:blipFill>
        <p:spPr>
          <a:xfrm>
            <a:off x="160427" y="896990"/>
            <a:ext cx="8767730" cy="4159827"/>
          </a:xfrm>
          <a:prstGeom prst="rect">
            <a:avLst/>
          </a:prstGeom>
        </p:spPr>
      </p:pic>
      <p:sp>
        <p:nvSpPr>
          <p:cNvPr id="7" name="Google Shape;110;p20"/>
          <p:cNvSpPr txBox="1"/>
          <p:nvPr/>
        </p:nvSpPr>
        <p:spPr>
          <a:xfrm>
            <a:off x="5451763" y="1517073"/>
            <a:ext cx="3490248" cy="19881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" name="Google Shape;151;p6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 smtClean="0"/>
              <a:pPr defTabSz="685800">
                <a:buClr>
                  <a:srgbClr val="888888"/>
                </a:buClr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07"/>
            <a:ext cx="9144000" cy="4418508"/>
          </a:xfrm>
          <a:prstGeom prst="rect">
            <a:avLst/>
          </a:prstGeom>
        </p:spPr>
      </p:pic>
      <p:sp>
        <p:nvSpPr>
          <p:cNvPr id="8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3203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99"/>
                </a:solidFill>
              </a:rPr>
              <a:t>Performance of </a:t>
            </a:r>
            <a:r>
              <a:rPr lang="en" dirty="0" smtClean="0">
                <a:solidFill>
                  <a:srgbClr val="000099"/>
                </a:solidFill>
              </a:rPr>
              <a:t>PM</a:t>
            </a:r>
            <a:r>
              <a:rPr lang="en" baseline="-25000" dirty="0" smtClean="0">
                <a:solidFill>
                  <a:srgbClr val="000099"/>
                </a:solidFill>
              </a:rPr>
              <a:t>2.5</a:t>
            </a:r>
            <a:endParaRPr baseline="-25000" dirty="0">
              <a:solidFill>
                <a:srgbClr val="000099"/>
              </a:solidFill>
            </a:endParaRPr>
          </a:p>
        </p:txBody>
      </p:sp>
      <p:sp>
        <p:nvSpPr>
          <p:cNvPr id="5" name="Google Shape;151;p6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 smtClean="0"/>
              <a:pPr defTabSz="685800">
                <a:buClr>
                  <a:srgbClr val="888888"/>
                </a:buClr>
              </a:pPr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24859" y="2286000"/>
            <a:ext cx="1506511" cy="1139252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8"/>
          <a:stretch/>
        </p:blipFill>
        <p:spPr>
          <a:xfrm>
            <a:off x="188135" y="1239982"/>
            <a:ext cx="8767730" cy="3903518"/>
          </a:xfrm>
          <a:prstGeom prst="rect">
            <a:avLst/>
          </a:prstGeom>
        </p:spPr>
      </p:pic>
      <p:sp>
        <p:nvSpPr>
          <p:cNvPr id="5" name="Google Shape;110;p20"/>
          <p:cNvSpPr txBox="1"/>
          <p:nvPr/>
        </p:nvSpPr>
        <p:spPr>
          <a:xfrm>
            <a:off x="5403274" y="1711037"/>
            <a:ext cx="3617884" cy="192578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8" name="Google Shape;109;p20"/>
          <p:cNvSpPr txBox="1"/>
          <p:nvPr/>
        </p:nvSpPr>
        <p:spPr>
          <a:xfrm>
            <a:off x="1073727" y="339436"/>
            <a:ext cx="6712528" cy="40007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b="1" dirty="0" smtClean="0"/>
              <a:t>Statistical evaluation of </a:t>
            </a:r>
            <a:r>
              <a:rPr lang="en" b="1" dirty="0"/>
              <a:t>predited CONUS PM</a:t>
            </a:r>
            <a:r>
              <a:rPr lang="en" b="1" baseline="-25000" dirty="0"/>
              <a:t>2.5</a:t>
            </a:r>
            <a:r>
              <a:rPr lang="en" b="1" dirty="0" smtClean="0"/>
              <a:t> over CONUS in August 2019</a:t>
            </a:r>
            <a:endParaRPr b="1" dirty="0"/>
          </a:p>
        </p:txBody>
      </p:sp>
      <p:sp>
        <p:nvSpPr>
          <p:cNvPr id="6" name="Google Shape;151;p6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 smtClean="0"/>
              <a:pPr defTabSz="685800">
                <a:buClr>
                  <a:srgbClr val="888888"/>
                </a:buClr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2" y="-7620"/>
            <a:ext cx="3909060" cy="260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98" y="-7620"/>
            <a:ext cx="3909060" cy="260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85" y="2199935"/>
            <a:ext cx="3909060" cy="260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9" y="2162960"/>
            <a:ext cx="3909060" cy="2606040"/>
          </a:xfrm>
          <a:prstGeom prst="rect">
            <a:avLst/>
          </a:prstGeom>
        </p:spPr>
      </p:pic>
      <p:sp>
        <p:nvSpPr>
          <p:cNvPr id="14" name="Google Shape;111;p8"/>
          <p:cNvSpPr txBox="1"/>
          <p:nvPr/>
        </p:nvSpPr>
        <p:spPr>
          <a:xfrm>
            <a:off x="3364852" y="49234"/>
            <a:ext cx="6858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1050" b="1" dirty="0" smtClean="0">
                <a:solidFill>
                  <a:srgbClr val="FF0000"/>
                </a:solidFill>
              </a:rPr>
              <a:t>WUS</a:t>
            </a:r>
            <a:endParaRPr sz="1050" dirty="0"/>
          </a:p>
        </p:txBody>
      </p:sp>
      <p:sp>
        <p:nvSpPr>
          <p:cNvPr id="15" name="Google Shape;112;p8"/>
          <p:cNvSpPr txBox="1"/>
          <p:nvPr/>
        </p:nvSpPr>
        <p:spPr>
          <a:xfrm>
            <a:off x="7714804" y="79214"/>
            <a:ext cx="72957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1050" b="1" dirty="0" smtClean="0">
                <a:solidFill>
                  <a:srgbClr val="FF0000"/>
                </a:solidFill>
              </a:rPr>
              <a:t>EUS</a:t>
            </a:r>
            <a:endParaRPr sz="10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622" y="4723549"/>
            <a:ext cx="8326517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Adjustment of eddy diffusivity improves nighttime over-prediction of O</a:t>
            </a:r>
            <a:r>
              <a:rPr lang="en-US" sz="1200" baseline="-250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2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 significantly. Kc </a:t>
            </a:r>
            <a:r>
              <a:rPr lang="en-US" sz="1200" dirty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= </a:t>
            </a:r>
            <a:r>
              <a:rPr lang="en-US" sz="12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f(</a:t>
            </a:r>
            <a:r>
              <a:rPr lang="en-US" sz="1200" dirty="0" err="1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R</a:t>
            </a:r>
            <a:r>
              <a:rPr lang="en-US" sz="1200" baseline="-25000" dirty="0" err="1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12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)</a:t>
            </a:r>
            <a:r>
              <a:rPr lang="en-US" sz="1200" dirty="0" err="1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Kt</a:t>
            </a:r>
            <a:r>
              <a:rPr lang="en-US" sz="1200" dirty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200" dirty="0" smtClean="0">
                <a:solidFill>
                  <a:srgbClr val="0066CC"/>
                </a:solidFill>
                <a:latin typeface="Calibri"/>
                <a:cs typeface="Calibri"/>
                <a:sym typeface="Calibri"/>
              </a:rPr>
              <a:t>,     v143_b is same as v150_a</a:t>
            </a:r>
          </a:p>
        </p:txBody>
      </p:sp>
    </p:spTree>
    <p:extLst>
      <p:ext uri="{BB962C8B-B14F-4D97-AF65-F5344CB8AC3E}">
        <p14:creationId xmlns:p14="http://schemas.microsoft.com/office/powerpoint/2010/main" val="26354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49" y="-9697"/>
            <a:ext cx="3395582" cy="26517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35986" y="0"/>
            <a:ext cx="689428" cy="173182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27" y="2658455"/>
            <a:ext cx="3785414" cy="24991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75830" y="2677871"/>
            <a:ext cx="849584" cy="238514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60819" y="4675600"/>
            <a:ext cx="165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PM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fire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emis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9827" y="505692"/>
            <a:ext cx="400110" cy="1620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PM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FCST Bias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https://lh5.googleusercontent.com/LJEwJaUOj2jHjJbyOLrdyXy7zW6Iet-IqZyTCqBf_4ghbcmR1zXGT9Z9UliRcqozKU18HbMxr7YwbaPG0PgEA-nycazSnnmwW4zY4nNGh_l4k06Q4vMDl4LuNBeSKRP9g3I215DRaqqM5yFBq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" y="11244"/>
            <a:ext cx="4996275" cy="26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vzD3NDx4M3YG9QymczveeXlNl16KJ_93wWmqSOCxtJPDzYeYJAk-aC59T2zoEImw3edoiQGA4SBgLD9DbSFy4BKI9NQX5I3ezLE-Ft_412gVUvuxpeabigZLwenQmeeLyvMZ6zjDSozAj4En2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" y="2566642"/>
            <a:ext cx="4601736" cy="2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5307" y="2516391"/>
            <a:ext cx="951723" cy="53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RAVE: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08922" y="858982"/>
            <a:ext cx="419878" cy="12676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lh4.googleusercontent.com/Ts3y_3hAqT068Ws5S26NH9IWsNrPL50FTdqzv1R-Fq-TgvvWL3pykbfe-FLWqls0ZupeEU2N2JZnO4lENGyxAyxrEggouIzAacJpY9U4Pd-nu8gM228_Hv5pRnmLZ0MRljORXateRuJr-qzvL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777" y="-3868982"/>
            <a:ext cx="30984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1909459" y="164441"/>
            <a:ext cx="770247" cy="197183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79473" y="173182"/>
            <a:ext cx="775854" cy="685800"/>
          </a:xfrm>
          <a:prstGeom prst="ellipse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35931" y="2872826"/>
            <a:ext cx="775854" cy="685800"/>
          </a:xfrm>
          <a:prstGeom prst="ellipse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9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5f5375cc7_0_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 dirty="0"/>
          </a:p>
        </p:txBody>
      </p:sp>
      <p:sp>
        <p:nvSpPr>
          <p:cNvPr id="112" name="Google Shape;112;g125f5375cc7_0_38"/>
          <p:cNvSpPr txBox="1"/>
          <p:nvPr/>
        </p:nvSpPr>
        <p:spPr>
          <a:xfrm>
            <a:off x="110513" y="1211532"/>
            <a:ext cx="2601900" cy="161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75" b="1" dirty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CS:  Operational AQM CONUS</a:t>
            </a:r>
            <a:endParaRPr sz="1275" b="1" dirty="0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1275" b="1" dirty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AK: Operational Alaska</a:t>
            </a:r>
            <a:endParaRPr sz="1275" b="1" dirty="0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1275" b="1" dirty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HI:  Operational </a:t>
            </a:r>
            <a:r>
              <a:rPr lang="en-US" sz="1275" b="1" dirty="0" err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Hawai</a:t>
            </a:r>
            <a:endParaRPr sz="1275" b="1" dirty="0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1275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G1:  New RRFS domain at 3 km</a:t>
            </a:r>
            <a:endParaRPr sz="1275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1275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G2:  AQM_NA at 13 km</a:t>
            </a:r>
            <a:endParaRPr sz="1275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125f5375cc7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781" y="114300"/>
            <a:ext cx="534444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25f5375cc7_0_38"/>
          <p:cNvSpPr txBox="1"/>
          <p:nvPr/>
        </p:nvSpPr>
        <p:spPr>
          <a:xfrm>
            <a:off x="6000300" y="1905151"/>
            <a:ext cx="9744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6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G2</a:t>
            </a:r>
            <a:endParaRPr sz="16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25f5375cc7_0_38"/>
          <p:cNvSpPr txBox="1"/>
          <p:nvPr/>
        </p:nvSpPr>
        <p:spPr>
          <a:xfrm>
            <a:off x="6571800" y="1790851"/>
            <a:ext cx="9744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6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G1</a:t>
            </a:r>
            <a:endParaRPr sz="16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25f5375cc7_0_38"/>
          <p:cNvSpPr txBox="1"/>
          <p:nvPr/>
        </p:nvSpPr>
        <p:spPr>
          <a:xfrm>
            <a:off x="5085900" y="2705251"/>
            <a:ext cx="9744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6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 sz="165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25f5375cc7_0_38"/>
          <p:cNvSpPr txBox="1"/>
          <p:nvPr/>
        </p:nvSpPr>
        <p:spPr>
          <a:xfrm>
            <a:off x="4514400" y="1676551"/>
            <a:ext cx="9744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6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endParaRPr sz="165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25f5375cc7_0_38"/>
          <p:cNvSpPr txBox="1"/>
          <p:nvPr/>
        </p:nvSpPr>
        <p:spPr>
          <a:xfrm>
            <a:off x="3657150" y="2533801"/>
            <a:ext cx="9744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6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sz="165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2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Summary, </a:t>
            </a:r>
            <a:r>
              <a:rPr lang="en-US" dirty="0" smtClean="0">
                <a:solidFill>
                  <a:srgbClr val="0066CC"/>
                </a:solidFill>
              </a:rPr>
              <a:t>on-going work, and an implementation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UFS-based Online-CMAQ prototype has been developed and tested over the CONUS domain. </a:t>
            </a:r>
          </a:p>
          <a:p>
            <a:r>
              <a:rPr lang="en-US" dirty="0" smtClean="0"/>
              <a:t>The Online system performs better than the previous operational model (i.e., NAM-driven CMAQ), especially PM</a:t>
            </a:r>
            <a:r>
              <a:rPr lang="en-US" baseline="-25000" dirty="0" smtClean="0"/>
              <a:t>2.5</a:t>
            </a:r>
            <a:r>
              <a:rPr lang="en-US" dirty="0" smtClean="0"/>
              <a:t> predictions.</a:t>
            </a:r>
          </a:p>
          <a:p>
            <a:r>
              <a:rPr lang="en-US" dirty="0" smtClean="0"/>
              <a:t>More capabilities such as Data Assimilation, Bias Correction, and AI emulation for accelerated transport of atmos. </a:t>
            </a:r>
            <a:r>
              <a:rPr lang="en-US" dirty="0"/>
              <a:t>t</a:t>
            </a:r>
            <a:r>
              <a:rPr lang="en-US" dirty="0" smtClean="0"/>
              <a:t>racers are under development and will be integrated into the system.</a:t>
            </a:r>
          </a:p>
          <a:p>
            <a:r>
              <a:rPr lang="en-US" dirty="0" smtClean="0"/>
              <a:t>The system has been testing over an extended domain to cover CONUS, AK, and HI.</a:t>
            </a:r>
          </a:p>
          <a:p>
            <a:r>
              <a:rPr lang="en-US" dirty="0" smtClean="0"/>
              <a:t>The system will be running in real-time from June 1</a:t>
            </a:r>
            <a:r>
              <a:rPr lang="en-US" baseline="30000" dirty="0" smtClean="0"/>
              <a:t>st</a:t>
            </a:r>
            <a:r>
              <a:rPr lang="en-US" dirty="0" smtClean="0"/>
              <a:t>, code will be frozen on Dec. 1</a:t>
            </a:r>
            <a:r>
              <a:rPr lang="en-US" baseline="30000" dirty="0" smtClean="0"/>
              <a:t>st</a:t>
            </a:r>
            <a:r>
              <a:rPr lang="en-US" dirty="0" smtClean="0"/>
              <a:t> 2022, be delivered on March 1</a:t>
            </a:r>
            <a:r>
              <a:rPr lang="en-US" baseline="30000" dirty="0" smtClean="0"/>
              <a:t>st</a:t>
            </a:r>
            <a:r>
              <a:rPr lang="en-US" dirty="0" smtClean="0"/>
              <a:t>,  and be implemented in June 2023.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3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99"/>
                </a:solidFill>
              </a:rPr>
              <a:t>Outline</a:t>
            </a:r>
            <a:endParaRPr dirty="0">
              <a:solidFill>
                <a:srgbClr val="000099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89000" cy="3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 smtClean="0"/>
              <a:t>Motivation and objectives</a:t>
            </a:r>
            <a:endParaRPr lang="en" dirty="0" smtClean="0"/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en" dirty="0"/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 smtClean="0"/>
              <a:t>UFS-based Online-CMAQ prototype</a:t>
            </a:r>
          </a:p>
          <a:p>
            <a:pPr marL="14001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 smtClean="0"/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 smtClean="0"/>
              <a:t>Preliminary testing and evaluations</a:t>
            </a:r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en-US" dirty="0"/>
          </a:p>
          <a:p>
            <a:pPr marL="457200" lvl="0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mtClean="0"/>
              <a:t>Summary and an implementation plan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Google Shape;111;g125f5375cc7_0_38"/>
          <p:cNvSpPr txBox="1">
            <a:spLocks/>
          </p:cNvSpPr>
          <p:nvPr/>
        </p:nvSpPr>
        <p:spPr>
          <a:xfrm>
            <a:off x="6423285" y="4796852"/>
            <a:ext cx="2092065" cy="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2050" name="Picture 2" descr="https://lh4.googleusercontent.com/Ts3y_3hAqT068Ws5S26NH9IWsNrPL50FTdqzv1R-Fq-TgvvWL3pykbfe-FLWqls0ZupeEU2N2JZnO4lENGyxAyxrEggouIzAacJpY9U4Pd-nu8gM228_Hv5pRnmLZ0MRljORXateRuJr-qzv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50" y="569373"/>
            <a:ext cx="423459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279" y="742013"/>
            <a:ext cx="179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Motivation and objectives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66FF"/>
                </a:solidFill>
              </a:rPr>
              <a:t>Status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GFS-driven CMAQ offline system provides 72-hr O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and PM</a:t>
            </a:r>
            <a:r>
              <a:rPr lang="en-US" baseline="-25000" dirty="0" smtClean="0"/>
              <a:t>2.5</a:t>
            </a:r>
            <a:r>
              <a:rPr lang="en-US" dirty="0" smtClean="0"/>
              <a:t> forecast for CONUS, AK, and HI twice a day at 06z and 12z cycles.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66FF"/>
                </a:solidFill>
              </a:rPr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</a:t>
            </a:r>
            <a:r>
              <a:rPr lang="en-US" dirty="0" smtClean="0"/>
              <a:t>ildfires</a:t>
            </a:r>
            <a:r>
              <a:rPr lang="en-US" dirty="0"/>
              <a:t>, a </a:t>
            </a:r>
            <a:r>
              <a:rPr lang="en-US" dirty="0" smtClean="0"/>
              <a:t>major contributor to </a:t>
            </a:r>
            <a:r>
              <a:rPr lang="en-US" dirty="0"/>
              <a:t>poor air </a:t>
            </a:r>
            <a:r>
              <a:rPr lang="en-US" dirty="0" smtClean="0"/>
              <a:t>quality </a:t>
            </a:r>
            <a:r>
              <a:rPr lang="en-US" dirty="0"/>
              <a:t>have been increasing in the U.S. over the past several </a:t>
            </a:r>
            <a:r>
              <a:rPr lang="en-US" dirty="0" smtClean="0"/>
              <a:t>decades.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Current </a:t>
            </a:r>
            <a:r>
              <a:rPr lang="en-US" dirty="0"/>
              <a:t>operational model suffers from large uncertainties in wildfire emissions with respect to emissions intensity, speciation, duration, and diurnal evolution as well as smoke plume rise determination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No any weather-air quality online coupling system has been tested from operational perspective at NOAA.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66FF"/>
                </a:solidFill>
              </a:rPr>
              <a:t>Objectives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 build up the next-generation online regional air quality forecast system for the UFS AQ application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 replace the operational air quality forecast system (GFS-CMAQ offline system) (to be implemented operationally in Q2 2023)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 better represent the impact of chemistry on weather predictions as a member of the RRFS</a:t>
            </a:r>
            <a:endParaRPr lang="en-US" dirty="0"/>
          </a:p>
          <a:p>
            <a:endParaRPr lang="en-US" dirty="0"/>
          </a:p>
        </p:txBody>
      </p:sp>
      <p:sp>
        <p:nvSpPr>
          <p:cNvPr id="5" name="Google Shape;111;g125f5375cc7_0_38"/>
          <p:cNvSpPr txBox="1">
            <a:spLocks/>
          </p:cNvSpPr>
          <p:nvPr/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228494" y="2986523"/>
            <a:ext cx="1343797" cy="7543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400"/>
            </a:pPr>
            <a:r>
              <a:rPr lang="en-US" sz="1800" dirty="0" smtClea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UFS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SzPts val="1800"/>
            </a:pPr>
            <a:r>
              <a:rPr lang="en-US" sz="135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50" dirty="0" err="1" smtClean="0">
                <a:latin typeface="Calibri"/>
                <a:ea typeface="Calibri"/>
                <a:cs typeface="Calibri"/>
                <a:sym typeface="Calibri"/>
              </a:rPr>
              <a:t>Atmos</a:t>
            </a:r>
            <a:r>
              <a:rPr lang="en-US" sz="135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050" dirty="0"/>
          </a:p>
        </p:txBody>
      </p:sp>
      <p:sp>
        <p:nvSpPr>
          <p:cNvPr id="101" name="Google Shape;101;p3"/>
          <p:cNvSpPr/>
          <p:nvPr/>
        </p:nvSpPr>
        <p:spPr>
          <a:xfrm>
            <a:off x="1648923" y="1847734"/>
            <a:ext cx="1097280" cy="754380"/>
          </a:xfrm>
          <a:prstGeom prst="snipRoundRect">
            <a:avLst>
              <a:gd name="adj1" fmla="val 16667"/>
              <a:gd name="adj2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4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NEXUS</a:t>
            </a:r>
            <a:endParaRPr sz="1050" dirty="0"/>
          </a:p>
        </p:txBody>
      </p:sp>
      <p:sp>
        <p:nvSpPr>
          <p:cNvPr id="102" name="Google Shape;102;p3"/>
          <p:cNvSpPr/>
          <p:nvPr/>
        </p:nvSpPr>
        <p:spPr>
          <a:xfrm>
            <a:off x="3224410" y="1820043"/>
            <a:ext cx="1343797" cy="7543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400"/>
            </a:pP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CMAQ</a:t>
            </a:r>
            <a:endParaRPr sz="1800" dirty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SzPts val="2000"/>
            </a:pPr>
            <a:r>
              <a:rPr lang="en-US" sz="15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(ML for </a:t>
            </a:r>
            <a:r>
              <a:rPr lang="en-US" sz="15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Chem</a:t>
            </a:r>
            <a:r>
              <a:rPr lang="en-US" sz="15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746203" y="2029832"/>
            <a:ext cx="480060" cy="3348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3137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771193" y="2561060"/>
            <a:ext cx="301752" cy="41148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97773" y="730804"/>
            <a:ext cx="926759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r>
              <a:rPr lang="en-US" sz="1350" dirty="0">
                <a:latin typeface="Calibri"/>
                <a:ea typeface="Calibri"/>
                <a:cs typeface="Calibri"/>
                <a:sym typeface="Calibri"/>
              </a:rPr>
              <a:t>Anthrop.</a:t>
            </a:r>
            <a:endParaRPr sz="1050" dirty="0"/>
          </a:p>
          <a:p>
            <a:pPr algn="ctr" defTabSz="685800">
              <a:buSzPts val="1800"/>
            </a:pPr>
            <a:r>
              <a:rPr lang="en-US" sz="1350" dirty="0" smtClean="0">
                <a:latin typeface="Calibri"/>
                <a:ea typeface="Calibri"/>
                <a:cs typeface="Calibri"/>
                <a:sym typeface="Calibri"/>
              </a:rPr>
              <a:t>Emission</a:t>
            </a:r>
          </a:p>
        </p:txBody>
      </p:sp>
      <p:sp>
        <p:nvSpPr>
          <p:cNvPr id="106" name="Google Shape;106;p3"/>
          <p:cNvSpPr/>
          <p:nvPr/>
        </p:nvSpPr>
        <p:spPr>
          <a:xfrm>
            <a:off x="3394586" y="700688"/>
            <a:ext cx="1042604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r>
              <a:rPr lang="en-US" sz="1350" dirty="0">
                <a:latin typeface="Calibri"/>
                <a:ea typeface="Calibri"/>
                <a:cs typeface="Calibri"/>
                <a:sym typeface="Calibri"/>
              </a:rPr>
              <a:t>Wild Fire</a:t>
            </a:r>
            <a:endParaRPr sz="1050" dirty="0"/>
          </a:p>
          <a:p>
            <a:pPr algn="ctr" defTabSz="685800">
              <a:buSzPts val="1800"/>
            </a:pPr>
            <a:r>
              <a:rPr lang="en-US" sz="1350" dirty="0" smtClean="0">
                <a:latin typeface="Calibri"/>
                <a:ea typeface="Calibri"/>
                <a:cs typeface="Calibri"/>
                <a:sym typeface="Calibri"/>
              </a:rPr>
              <a:t>Emission</a:t>
            </a:r>
          </a:p>
          <a:p>
            <a:pPr algn="ctr" defTabSz="685800">
              <a:buSzPts val="1800"/>
            </a:pPr>
            <a:r>
              <a:rPr lang="en-US" sz="1350" dirty="0" smtClean="0">
                <a:latin typeface="Calibri"/>
                <a:cs typeface="Calibri"/>
                <a:sym typeface="Calibri"/>
              </a:rPr>
              <a:t>(RAVE)</a:t>
            </a:r>
            <a:endParaRPr sz="1050" dirty="0"/>
          </a:p>
        </p:txBody>
      </p:sp>
      <p:sp>
        <p:nvSpPr>
          <p:cNvPr id="107" name="Google Shape;107;p3"/>
          <p:cNvSpPr/>
          <p:nvPr/>
        </p:nvSpPr>
        <p:spPr>
          <a:xfrm>
            <a:off x="3771193" y="1396972"/>
            <a:ext cx="301752" cy="411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575310" y="2080742"/>
            <a:ext cx="411480" cy="33546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328944" y="4189074"/>
            <a:ext cx="1200150" cy="754380"/>
          </a:xfrm>
          <a:prstGeom prst="snipRoundRect">
            <a:avLst>
              <a:gd name="adj1" fmla="val 16667"/>
              <a:gd name="adj2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4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POST</a:t>
            </a:r>
            <a:endParaRPr sz="1050"/>
          </a:p>
        </p:txBody>
      </p:sp>
      <p:sp>
        <p:nvSpPr>
          <p:cNvPr id="110" name="Google Shape;110;p3"/>
          <p:cNvSpPr/>
          <p:nvPr/>
        </p:nvSpPr>
        <p:spPr>
          <a:xfrm>
            <a:off x="3765012" y="3750578"/>
            <a:ext cx="301752" cy="411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4546919" y="4399594"/>
            <a:ext cx="480060" cy="3348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3137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012924" y="4174631"/>
            <a:ext cx="1200150" cy="754425"/>
          </a:xfrm>
          <a:prstGeom prst="snipRoundRect">
            <a:avLst>
              <a:gd name="adj1" fmla="val 16667"/>
              <a:gd name="adj2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100"/>
            </a:pPr>
            <a:r>
              <a:rPr lang="en-US" sz="1575">
                <a:latin typeface="Calibri"/>
                <a:ea typeface="Calibri"/>
                <a:cs typeface="Calibri"/>
                <a:sym typeface="Calibri"/>
              </a:rPr>
              <a:t>Bias Correction</a:t>
            </a:r>
            <a:endParaRPr sz="1050"/>
          </a:p>
        </p:txBody>
      </p:sp>
      <p:sp>
        <p:nvSpPr>
          <p:cNvPr id="113" name="Google Shape;113;p3"/>
          <p:cNvSpPr/>
          <p:nvPr/>
        </p:nvSpPr>
        <p:spPr>
          <a:xfrm>
            <a:off x="4986790" y="2993420"/>
            <a:ext cx="1201697" cy="754380"/>
          </a:xfrm>
          <a:prstGeom prst="snipRoundRect">
            <a:avLst>
              <a:gd name="adj1" fmla="val 16667"/>
              <a:gd name="adj2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100"/>
            </a:pPr>
            <a:r>
              <a:rPr lang="en-US" sz="1575">
                <a:latin typeface="Calibri"/>
                <a:ea typeface="Calibri"/>
                <a:cs typeface="Calibri"/>
                <a:sym typeface="Calibri"/>
              </a:rPr>
              <a:t>Verification</a:t>
            </a:r>
            <a:endParaRPr sz="1050"/>
          </a:p>
          <a:p>
            <a:pPr algn="ctr" defTabSz="685800">
              <a:buSzPts val="2100"/>
            </a:pPr>
            <a:r>
              <a:rPr lang="en-US" sz="1575">
                <a:latin typeface="Calibri"/>
                <a:ea typeface="Calibri"/>
                <a:cs typeface="Calibri"/>
                <a:sym typeface="Calibri"/>
              </a:rPr>
              <a:t>(METPlus)</a:t>
            </a:r>
            <a:endParaRPr sz="1050"/>
          </a:p>
        </p:txBody>
      </p:sp>
      <p:sp>
        <p:nvSpPr>
          <p:cNvPr id="114" name="Google Shape;114;p3"/>
          <p:cNvSpPr/>
          <p:nvPr/>
        </p:nvSpPr>
        <p:spPr>
          <a:xfrm>
            <a:off x="5411552" y="3755569"/>
            <a:ext cx="301752" cy="41148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 rot="10800000" flipH="1">
            <a:off x="4449629" y="3847227"/>
            <a:ext cx="494575" cy="367634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6" name="Google Shape;116;p3"/>
          <p:cNvSpPr/>
          <p:nvPr/>
        </p:nvSpPr>
        <p:spPr>
          <a:xfrm>
            <a:off x="1765817" y="3012377"/>
            <a:ext cx="926759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100"/>
            </a:pPr>
            <a:r>
              <a:rPr lang="en-US" sz="1575" dirty="0" smtClean="0">
                <a:latin typeface="Calibri"/>
                <a:ea typeface="Calibri"/>
                <a:cs typeface="Calibri"/>
                <a:sym typeface="Calibri"/>
              </a:rPr>
              <a:t>GFS</a:t>
            </a:r>
            <a:endParaRPr sz="1575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SzPts val="2100"/>
            </a:pPr>
            <a:r>
              <a:rPr lang="en-US" sz="1575" dirty="0">
                <a:latin typeface="Calibri"/>
                <a:ea typeface="Calibri"/>
                <a:cs typeface="Calibri"/>
                <a:sym typeface="Calibri"/>
              </a:rPr>
              <a:t>(ICs/BCs)</a:t>
            </a:r>
            <a:endParaRPr sz="157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010726" y="1439953"/>
            <a:ext cx="301752" cy="411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5041126" y="678401"/>
            <a:ext cx="1158170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GEFS/Aero</a:t>
            </a:r>
            <a:endParaRPr sz="1050"/>
          </a:p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+ GEOS/Chem</a:t>
            </a:r>
            <a:endParaRPr sz="1050"/>
          </a:p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LBCs</a:t>
            </a:r>
            <a:endParaRPr sz="1050"/>
          </a:p>
        </p:txBody>
      </p:sp>
      <p:sp>
        <p:nvSpPr>
          <p:cNvPr id="119" name="Google Shape;119;p3"/>
          <p:cNvSpPr/>
          <p:nvPr/>
        </p:nvSpPr>
        <p:spPr>
          <a:xfrm>
            <a:off x="5022711" y="1834212"/>
            <a:ext cx="1201697" cy="754380"/>
          </a:xfrm>
          <a:prstGeom prst="snipRoundRect">
            <a:avLst>
              <a:gd name="adj1" fmla="val 16667"/>
              <a:gd name="adj2" fmla="val 16667"/>
            </a:avLst>
          </a:prstGeom>
          <a:noFill/>
          <a:ln w="254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000"/>
            </a:pPr>
            <a:r>
              <a:rPr lang="en-US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Chem. Data Assimilation</a:t>
            </a:r>
            <a:endParaRPr sz="1050">
              <a:solidFill>
                <a:srgbClr val="0000FF"/>
              </a:solidFill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2756536" y="4415221"/>
            <a:ext cx="548640" cy="33546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816111" y="4262586"/>
            <a:ext cx="926759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100"/>
            </a:pPr>
            <a:r>
              <a:rPr lang="en-US" sz="1575"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050"/>
          </a:p>
        </p:txBody>
      </p:sp>
      <p:sp>
        <p:nvSpPr>
          <p:cNvPr id="122" name="Google Shape;122;p3"/>
          <p:cNvSpPr/>
          <p:nvPr/>
        </p:nvSpPr>
        <p:spPr>
          <a:xfrm>
            <a:off x="6683514" y="3006483"/>
            <a:ext cx="1042604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Web </a:t>
            </a:r>
            <a:endParaRPr sz="1050"/>
          </a:p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Display</a:t>
            </a:r>
            <a:endParaRPr sz="1050"/>
          </a:p>
        </p:txBody>
      </p:sp>
      <p:sp>
        <p:nvSpPr>
          <p:cNvPr id="123" name="Google Shape;123;p3"/>
          <p:cNvSpPr/>
          <p:nvPr/>
        </p:nvSpPr>
        <p:spPr>
          <a:xfrm>
            <a:off x="6183195" y="3196033"/>
            <a:ext cx="480060" cy="3348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3137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244222" y="2057015"/>
            <a:ext cx="411480" cy="33546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6675121" y="1859234"/>
            <a:ext cx="1042604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Satellite &amp;</a:t>
            </a:r>
            <a:endParaRPr sz="1050"/>
          </a:p>
          <a:p>
            <a:pPr algn="ctr" defTabSz="685800">
              <a:buSzPts val="1800"/>
            </a:pP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Surface obs.</a:t>
            </a:r>
            <a:endParaRPr sz="1050"/>
          </a:p>
        </p:txBody>
      </p:sp>
      <p:cxnSp>
        <p:nvCxnSpPr>
          <p:cNvPr id="126" name="Google Shape;126;p3"/>
          <p:cNvCxnSpPr/>
          <p:nvPr/>
        </p:nvCxnSpPr>
        <p:spPr>
          <a:xfrm flipH="1">
            <a:off x="4575310" y="1392034"/>
            <a:ext cx="465816" cy="406232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1585913" y="109727"/>
            <a:ext cx="6380076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3200"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flowchart of the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Online-CMAQ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endParaRPr sz="2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2717628" y="3179975"/>
            <a:ext cx="480060" cy="3348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3137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641603" y="4149483"/>
            <a:ext cx="1042650" cy="6858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r>
              <a:rPr lang="en-US" sz="1350" dirty="0"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 sz="1050" dirty="0"/>
          </a:p>
        </p:txBody>
      </p:sp>
      <p:sp>
        <p:nvSpPr>
          <p:cNvPr id="130" name="Google Shape;130;p3"/>
          <p:cNvSpPr/>
          <p:nvPr/>
        </p:nvSpPr>
        <p:spPr>
          <a:xfrm>
            <a:off x="6209932" y="4343015"/>
            <a:ext cx="411525" cy="3354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alpha val="0"/>
            </a:schemeClr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0375" y="1657350"/>
            <a:ext cx="1864519" cy="2257425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0"/>
          <p:cNvSpPr txBox="1">
            <a:spLocks noGrp="1"/>
          </p:cNvSpPr>
          <p:nvPr>
            <p:ph type="title"/>
          </p:nvPr>
        </p:nvSpPr>
        <p:spPr>
          <a:xfrm>
            <a:off x="464100" y="29979"/>
            <a:ext cx="8492523" cy="560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200" dirty="0" smtClean="0">
                <a:solidFill>
                  <a:srgbClr val="000099"/>
                </a:solidFill>
                <a:latin typeface="+mj-lt"/>
                <a:ea typeface="Lato"/>
                <a:cs typeface="Lato"/>
                <a:sym typeface="Lato"/>
              </a:rPr>
              <a:t>Online-CMAQ</a:t>
            </a:r>
            <a:r>
              <a:rPr lang="en" sz="2200" dirty="0">
                <a:solidFill>
                  <a:srgbClr val="000099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" sz="2200" dirty="0" smtClean="0">
                <a:solidFill>
                  <a:srgbClr val="000099"/>
                </a:solidFill>
                <a:latin typeface="+mj-lt"/>
                <a:ea typeface="Lato"/>
                <a:cs typeface="Lato"/>
                <a:sym typeface="Lato"/>
              </a:rPr>
              <a:t>within the </a:t>
            </a:r>
            <a:r>
              <a:rPr lang="en" sz="2000" dirty="0">
                <a:solidFill>
                  <a:srgbClr val="000099"/>
                </a:solidFill>
              </a:rPr>
              <a:t>UFS</a:t>
            </a:r>
            <a:r>
              <a:rPr lang="en" sz="2200" dirty="0" smtClean="0">
                <a:solidFill>
                  <a:srgbClr val="000099"/>
                </a:solidFill>
                <a:latin typeface="+mj-lt"/>
                <a:ea typeface="Lato"/>
                <a:cs typeface="Lato"/>
                <a:sym typeface="Lato"/>
              </a:rPr>
              <a:t> framework</a:t>
            </a:r>
            <a:endParaRPr sz="2200" dirty="0">
              <a:solidFill>
                <a:srgbClr val="000099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90"/>
          <p:cNvSpPr txBox="1"/>
          <p:nvPr/>
        </p:nvSpPr>
        <p:spPr>
          <a:xfrm>
            <a:off x="2056867" y="1298192"/>
            <a:ext cx="1160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ato"/>
                <a:ea typeface="Lato"/>
                <a:cs typeface="Lato"/>
                <a:sym typeface="Lato"/>
              </a:rPr>
              <a:t>UFS-model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90"/>
          <p:cNvSpPr txBox="1"/>
          <p:nvPr/>
        </p:nvSpPr>
        <p:spPr>
          <a:xfrm>
            <a:off x="5011316" y="766425"/>
            <a:ext cx="2910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NOAA Air Quality Model (AQM)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0035" y="1814094"/>
            <a:ext cx="2480700" cy="1694100"/>
            <a:chOff x="3525973" y="907925"/>
            <a:chExt cx="2480700" cy="1694100"/>
          </a:xfrm>
        </p:grpSpPr>
        <p:sp>
          <p:nvSpPr>
            <p:cNvPr id="516" name="Google Shape;516;p90"/>
            <p:cNvSpPr/>
            <p:nvPr/>
          </p:nvSpPr>
          <p:spPr>
            <a:xfrm>
              <a:off x="3525973" y="907925"/>
              <a:ext cx="2480700" cy="1694100"/>
            </a:xfrm>
            <a:prstGeom prst="roundRect">
              <a:avLst>
                <a:gd name="adj" fmla="val 5177"/>
              </a:avLst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0"/>
            <p:cNvSpPr/>
            <p:nvPr/>
          </p:nvSpPr>
          <p:spPr>
            <a:xfrm>
              <a:off x="3748525" y="1057996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latin typeface="Lato"/>
                  <a:ea typeface="Lato"/>
                  <a:cs typeface="Lato"/>
                  <a:sym typeface="Lato"/>
                </a:rPr>
                <a:t>V</a:t>
              </a:r>
              <a:r>
                <a:rPr lang="en" sz="1300" dirty="0" smtClean="0">
                  <a:latin typeface="Lato"/>
                  <a:ea typeface="Lato"/>
                  <a:cs typeface="Lato"/>
                  <a:sym typeface="Lato"/>
                </a:rPr>
                <a:t>ertical Transport</a:t>
              </a:r>
              <a:endParaRPr sz="13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8" name="Google Shape;518;p90"/>
            <p:cNvSpPr/>
            <p:nvPr/>
          </p:nvSpPr>
          <p:spPr>
            <a:xfrm>
              <a:off x="3748525" y="1438996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 smtClean="0">
                  <a:latin typeface="Lato"/>
                  <a:ea typeface="Lato"/>
                  <a:cs typeface="Lato"/>
                  <a:sym typeface="Lato"/>
                </a:rPr>
                <a:t>Convection</a:t>
              </a:r>
              <a:endParaRPr sz="13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9" name="Google Shape;519;p90"/>
            <p:cNvSpPr/>
            <p:nvPr/>
          </p:nvSpPr>
          <p:spPr>
            <a:xfrm>
              <a:off x="3748525" y="1822358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latin typeface="Lato"/>
                  <a:ea typeface="Lato"/>
                  <a:cs typeface="Lato"/>
                  <a:sym typeface="Lato"/>
                </a:rPr>
                <a:t>Advection</a:t>
              </a:r>
              <a:endParaRPr sz="13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0" name="Google Shape;520;p90"/>
            <p:cNvSpPr/>
            <p:nvPr/>
          </p:nvSpPr>
          <p:spPr>
            <a:xfrm>
              <a:off x="3740977" y="2194525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 smtClean="0">
                  <a:latin typeface="Lato"/>
                  <a:ea typeface="Lato"/>
                  <a:cs typeface="Lato"/>
                  <a:sym typeface="Lato"/>
                </a:rPr>
                <a:t>Cloud and Radiation</a:t>
              </a:r>
              <a:endParaRPr sz="1300" dirty="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08897" y="1208648"/>
            <a:ext cx="2773200" cy="3148119"/>
            <a:chOff x="6211625" y="1208648"/>
            <a:chExt cx="2773200" cy="3148119"/>
          </a:xfrm>
        </p:grpSpPr>
        <p:grpSp>
          <p:nvGrpSpPr>
            <p:cNvPr id="499" name="Google Shape;499;p90"/>
            <p:cNvGrpSpPr/>
            <p:nvPr/>
          </p:nvGrpSpPr>
          <p:grpSpPr>
            <a:xfrm>
              <a:off x="6211625" y="1208648"/>
              <a:ext cx="2773200" cy="3148119"/>
              <a:chOff x="6059225" y="1540343"/>
              <a:chExt cx="2773200" cy="3148119"/>
            </a:xfrm>
          </p:grpSpPr>
          <p:sp>
            <p:nvSpPr>
              <p:cNvPr id="500" name="Google Shape;500;p90"/>
              <p:cNvSpPr/>
              <p:nvPr/>
            </p:nvSpPr>
            <p:spPr>
              <a:xfrm>
                <a:off x="6059225" y="1616762"/>
                <a:ext cx="2773200" cy="3071700"/>
              </a:xfrm>
              <a:prstGeom prst="roundRect">
                <a:avLst>
                  <a:gd name="adj" fmla="val 4437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A6A6A6"/>
                  </a:gs>
                </a:gsLst>
                <a:lin ang="540001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90"/>
              <p:cNvSpPr txBox="1"/>
              <p:nvPr/>
            </p:nvSpPr>
            <p:spPr>
              <a:xfrm>
                <a:off x="6479675" y="1540343"/>
                <a:ext cx="1932300" cy="2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CC0000"/>
                    </a:solidFill>
                    <a:latin typeface="Lato"/>
                    <a:ea typeface="Lato"/>
                    <a:cs typeface="Lato"/>
                    <a:sym typeface="Lato"/>
                  </a:rPr>
                  <a:t>NUOPC Layer</a:t>
                </a:r>
                <a:endParaRPr sz="1100" b="1" dirty="0">
                  <a:solidFill>
                    <a:srgbClr val="CC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04" name="Google Shape;504;p90"/>
            <p:cNvGrpSpPr/>
            <p:nvPr/>
          </p:nvGrpSpPr>
          <p:grpSpPr>
            <a:xfrm>
              <a:off x="6298050" y="1483597"/>
              <a:ext cx="2628900" cy="2762270"/>
              <a:chOff x="6145650" y="1815291"/>
              <a:chExt cx="2628900" cy="2762270"/>
            </a:xfrm>
          </p:grpSpPr>
          <p:sp>
            <p:nvSpPr>
              <p:cNvPr id="505" name="Google Shape;505;p90"/>
              <p:cNvSpPr/>
              <p:nvPr/>
            </p:nvSpPr>
            <p:spPr>
              <a:xfrm>
                <a:off x="6145650" y="1883862"/>
                <a:ext cx="2628900" cy="2693700"/>
              </a:xfrm>
              <a:prstGeom prst="roundRect">
                <a:avLst>
                  <a:gd name="adj" fmla="val 5177"/>
                </a:avLst>
              </a:prstGeom>
              <a:gradFill>
                <a:gsLst>
                  <a:gs pos="0">
                    <a:srgbClr val="D4E5F5"/>
                  </a:gs>
                  <a:gs pos="100000">
                    <a:srgbClr val="70A4D5"/>
                  </a:gs>
                </a:gsLst>
                <a:lin ang="540001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6" name="Google Shape;506;p90"/>
              <p:cNvGrpSpPr/>
              <p:nvPr/>
            </p:nvGrpSpPr>
            <p:grpSpPr>
              <a:xfrm>
                <a:off x="6219750" y="1815291"/>
                <a:ext cx="2480700" cy="2662645"/>
                <a:chOff x="6219750" y="1815291"/>
                <a:chExt cx="2480700" cy="2662645"/>
              </a:xfrm>
            </p:grpSpPr>
            <p:sp>
              <p:nvSpPr>
                <p:cNvPr id="507" name="Google Shape;507;p90"/>
                <p:cNvSpPr/>
                <p:nvPr/>
              </p:nvSpPr>
              <p:spPr>
                <a:xfrm>
                  <a:off x="6219750" y="2095198"/>
                  <a:ext cx="2480700" cy="255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CE5CD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dirty="0">
                      <a:latin typeface="Lato"/>
                      <a:ea typeface="Lato"/>
                      <a:cs typeface="Lato"/>
                      <a:sym typeface="Lato"/>
                    </a:rPr>
                    <a:t>Read emissions </a:t>
                  </a:r>
                  <a:r>
                    <a:rPr lang="en" sz="1200" dirty="0" smtClean="0">
                      <a:latin typeface="Lato"/>
                      <a:ea typeface="Lato"/>
                      <a:cs typeface="Lato"/>
                      <a:sym typeface="Lato"/>
                    </a:rPr>
                    <a:t>(RAVE+ NEI)</a:t>
                  </a:r>
                  <a:endParaRPr sz="1200" dirty="0"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508" name="Google Shape;508;p90"/>
                <p:cNvSpPr/>
                <p:nvPr/>
              </p:nvSpPr>
              <p:spPr>
                <a:xfrm>
                  <a:off x="6219750" y="2426375"/>
                  <a:ext cx="2480700" cy="255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9999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latin typeface="Lato"/>
                      <a:ea typeface="Lato"/>
                      <a:cs typeface="Lato"/>
                      <a:sym typeface="Lato"/>
                    </a:rPr>
                    <a:t>IMPORT (includes grid)</a:t>
                  </a:r>
                  <a:endParaRPr sz="1200"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509" name="Google Shape;509;p90"/>
                <p:cNvSpPr/>
                <p:nvPr/>
              </p:nvSpPr>
              <p:spPr>
                <a:xfrm>
                  <a:off x="6219750" y="4222937"/>
                  <a:ext cx="2480700" cy="255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9999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latin typeface="Lato"/>
                      <a:ea typeface="Lato"/>
                      <a:cs typeface="Lato"/>
                      <a:sym typeface="Lato"/>
                    </a:rPr>
                    <a:t>EXPORT</a:t>
                  </a:r>
                  <a:endParaRPr sz="1200"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510" name="Google Shape;510;p90"/>
                <p:cNvSpPr txBox="1"/>
                <p:nvPr/>
              </p:nvSpPr>
              <p:spPr>
                <a:xfrm>
                  <a:off x="6493950" y="1815291"/>
                  <a:ext cx="1932300" cy="15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latin typeface="Lato"/>
                      <a:ea typeface="Lato"/>
                      <a:cs typeface="Lato"/>
                      <a:sym typeface="Lato"/>
                    </a:rPr>
                    <a:t>AQM Infrastructure Layer</a:t>
                  </a:r>
                  <a:endParaRPr sz="1100"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sp>
          <p:nvSpPr>
            <p:cNvPr id="511" name="Google Shape;511;p90"/>
            <p:cNvSpPr/>
            <p:nvPr/>
          </p:nvSpPr>
          <p:spPr>
            <a:xfrm>
              <a:off x="6372144" y="2422596"/>
              <a:ext cx="2480700" cy="1413600"/>
            </a:xfrm>
            <a:prstGeom prst="roundRect">
              <a:avLst>
                <a:gd name="adj" fmla="val 5177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0"/>
            <p:cNvSpPr/>
            <p:nvPr/>
          </p:nvSpPr>
          <p:spPr>
            <a:xfrm>
              <a:off x="6554194" y="3138329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Lato"/>
                  <a:ea typeface="Lato"/>
                  <a:cs typeface="Lato"/>
                  <a:sym typeface="Lato"/>
                </a:rPr>
                <a:t>Chemistry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4" name="Google Shape;514;p90"/>
            <p:cNvSpPr/>
            <p:nvPr/>
          </p:nvSpPr>
          <p:spPr>
            <a:xfrm>
              <a:off x="6554194" y="3484024"/>
              <a:ext cx="2101500" cy="2550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Lato"/>
                  <a:ea typeface="Lato"/>
                  <a:cs typeface="Lato"/>
                  <a:sym typeface="Lato"/>
                </a:rPr>
                <a:t>Aerosols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7" name="Google Shape;537;p90"/>
            <p:cNvSpPr txBox="1"/>
            <p:nvPr/>
          </p:nvSpPr>
          <p:spPr>
            <a:xfrm>
              <a:off x="6447885" y="2532786"/>
              <a:ext cx="2339400" cy="2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rgbClr val="FF3300"/>
                  </a:solidFill>
                  <a:latin typeface="Lato"/>
                  <a:ea typeface="Lato"/>
                  <a:cs typeface="Lato"/>
                  <a:sym typeface="Lato"/>
                </a:rPr>
                <a:t>Column </a:t>
              </a:r>
              <a:r>
                <a:rPr lang="en" sz="1300" b="1" dirty="0" smtClean="0">
                  <a:solidFill>
                    <a:srgbClr val="FF3300"/>
                  </a:solidFill>
                  <a:latin typeface="Lato"/>
                  <a:ea typeface="Lato"/>
                  <a:cs typeface="Lato"/>
                  <a:sym typeface="Lato"/>
                </a:rPr>
                <a:t>Chemistry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 smtClean="0">
                  <a:solidFill>
                    <a:srgbClr val="FF3300"/>
                  </a:solidFill>
                  <a:latin typeface="Lato"/>
                  <a:ea typeface="Lato"/>
                  <a:cs typeface="Lato"/>
                  <a:sym typeface="Lato"/>
                </a:rPr>
                <a:t>(CMAQ)</a:t>
              </a:r>
              <a:endParaRPr sz="1300" b="1" dirty="0">
                <a:solidFill>
                  <a:srgbClr val="FF33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38" name="Google Shape;538;p90"/>
          <p:cNvSpPr txBox="1"/>
          <p:nvPr/>
        </p:nvSpPr>
        <p:spPr>
          <a:xfrm>
            <a:off x="1094282" y="4510650"/>
            <a:ext cx="7629993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 smtClean="0">
                <a:solidFill>
                  <a:srgbClr val="000099"/>
                </a:solidFill>
                <a:latin typeface="Lato"/>
                <a:ea typeface="Lato"/>
                <a:cs typeface="Lato"/>
                <a:sym typeface="Lato"/>
              </a:rPr>
              <a:t>CMAQ</a:t>
            </a:r>
            <a:r>
              <a:rPr lang="en-US" sz="1200" dirty="0" smtClean="0">
                <a:latin typeface="Lato"/>
                <a:ea typeface="Lato"/>
                <a:cs typeface="Lato"/>
                <a:sym typeface="Lato"/>
              </a:rPr>
              <a:t>: Community Multiscale Air Quality;  </a:t>
            </a:r>
            <a:r>
              <a:rPr lang="en-US" sz="1200" dirty="0" smtClean="0">
                <a:solidFill>
                  <a:srgbClr val="000099"/>
                </a:solidFill>
                <a:latin typeface="Lato"/>
                <a:ea typeface="Lato"/>
                <a:cs typeface="Lato"/>
                <a:sym typeface="Lato"/>
              </a:rPr>
              <a:t>NUOPC</a:t>
            </a:r>
            <a:r>
              <a:rPr lang="en-US" sz="1200" dirty="0" smtClean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200" dirty="0"/>
              <a:t>National Unified Operational Prediction Capability</a:t>
            </a:r>
            <a:endParaRPr lang="en-US" sz="1200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99"/>
                </a:solidFill>
                <a:latin typeface="Lato"/>
                <a:ea typeface="Lato"/>
                <a:cs typeface="Lato"/>
                <a:sym typeface="Lato"/>
              </a:rPr>
              <a:t>RAVE</a:t>
            </a:r>
            <a:r>
              <a:rPr lang="en-US" sz="1200" dirty="0" smtClean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200" dirty="0"/>
              <a:t>Regional ABI and VIIRS fire </a:t>
            </a:r>
            <a:r>
              <a:rPr lang="en-US" sz="1200" dirty="0" smtClean="0"/>
              <a:t>Emissions</a:t>
            </a:r>
            <a:r>
              <a:rPr lang="en-US" sz="1200" dirty="0" smtClean="0">
                <a:latin typeface="Lato"/>
                <a:sym typeface="Lato"/>
              </a:rPr>
              <a:t>; </a:t>
            </a:r>
            <a:r>
              <a:rPr lang="en-US" sz="1200" dirty="0" smtClean="0">
                <a:solidFill>
                  <a:srgbClr val="000099"/>
                </a:solidFill>
                <a:latin typeface="Lato"/>
                <a:ea typeface="Lato"/>
                <a:cs typeface="Lato"/>
                <a:sym typeface="Lato"/>
              </a:rPr>
              <a:t>NEI</a:t>
            </a:r>
            <a:r>
              <a:rPr lang="en-US" sz="1200" dirty="0" smtClean="0">
                <a:latin typeface="Lato"/>
                <a:ea typeface="Lato"/>
                <a:cs typeface="Lato"/>
                <a:sym typeface="Lato"/>
              </a:rPr>
              <a:t>: National Emission Inventory 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930735" y="2503740"/>
            <a:ext cx="1078162" cy="38530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777" y="686768"/>
            <a:ext cx="7195278" cy="3820565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111;g125f5375cc7_0_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9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Features of the Online-CMAQ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89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Link the AQM with the UFS model dynamically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Using the same grids and physical schemes for </a:t>
            </a:r>
            <a:r>
              <a:rPr lang="en-US" dirty="0" err="1" smtClean="0">
                <a:solidFill>
                  <a:schemeClr val="accent1"/>
                </a:solidFill>
              </a:rPr>
              <a:t>meteorol</a:t>
            </a:r>
            <a:r>
              <a:rPr lang="en-US" dirty="0" smtClean="0">
                <a:solidFill>
                  <a:schemeClr val="accent1"/>
                </a:solidFill>
              </a:rPr>
              <a:t>. and chem. models</a:t>
            </a:r>
          </a:p>
          <a:p>
            <a:pPr lvl="1"/>
            <a:r>
              <a:rPr lang="en-US" dirty="0" smtClean="0"/>
              <a:t>Transport  (horizontal and  vertical) and mixing processes of chemical species are handled by the atmospheric model.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the inconsistency between met and </a:t>
            </a:r>
            <a:r>
              <a:rPr lang="en-US" dirty="0" err="1" smtClean="0"/>
              <a:t>chem</a:t>
            </a:r>
            <a:r>
              <a:rPr lang="en-US" dirty="0" smtClean="0"/>
              <a:t> models (e.g., grid-mapping and loss of vertical levels) (model grids </a:t>
            </a:r>
            <a:r>
              <a:rPr lang="en-US" dirty="0" smtClean="0">
                <a:sym typeface="Wingdings" panose="05000000000000000000" pitchFamily="2" charset="2"/>
              </a:rPr>
              <a:t> write grids  AQ or CMAQ grids)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Two-way interactions between meteorological and chemical fields</a:t>
            </a:r>
          </a:p>
          <a:p>
            <a:pPr lvl="1"/>
            <a:r>
              <a:rPr lang="en-US" dirty="0" smtClean="0"/>
              <a:t>Feed the AQ model at each integration time step in stead of an hourly interval </a:t>
            </a:r>
          </a:p>
          <a:p>
            <a:pPr lvl="1"/>
            <a:r>
              <a:rPr lang="en-US" dirty="0" smtClean="0"/>
              <a:t>Provide the feedback to weather predictions (aerosol radiative feedback) (e.g., wildfires)</a:t>
            </a:r>
          </a:p>
          <a:p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 smtClean="0">
                <a:solidFill>
                  <a:schemeClr val="accent1"/>
                </a:solidFill>
              </a:rPr>
              <a:t>eavy computational burden (challenge)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unning time: increased by at least 8 times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ariable number: 206 parameters in </a:t>
            </a:r>
            <a:r>
              <a:rPr lang="en-US" dirty="0" err="1" smtClean="0"/>
              <a:t>dyn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File size: large (20 GB </a:t>
            </a:r>
            <a:r>
              <a:rPr lang="en-US" dirty="0" err="1" smtClean="0"/>
              <a:t>dyn</a:t>
            </a:r>
            <a:r>
              <a:rPr lang="en-US" dirty="0" smtClean="0"/>
              <a:t> and 40 GB restart for the NA at a grid-spacing of 13 km) </a:t>
            </a:r>
          </a:p>
          <a:p>
            <a:pPr marL="596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Google Shape;111;g125f5375cc7_0_38"/>
          <p:cNvSpPr txBox="1">
            <a:spLocks/>
          </p:cNvSpPr>
          <p:nvPr/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101004399"/>
              </p:ext>
            </p:extLst>
          </p:nvPr>
        </p:nvGraphicFramePr>
        <p:xfrm>
          <a:off x="169658" y="568067"/>
          <a:ext cx="8851500" cy="4315049"/>
        </p:xfrm>
        <a:graphic>
          <a:graphicData uri="http://schemas.openxmlformats.org/drawingml/2006/table">
            <a:tbl>
              <a:tblPr>
                <a:noFill/>
                <a:tableStyleId>{40701057-2D51-4636-9671-6F49E089B215}</a:tableStyleId>
              </a:tblPr>
              <a:tblGrid>
                <a:gridCol w="20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/>
                        <a:t>Oper (prod)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(NAM-AQM)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/>
                        <a:t>v150_a  (dev)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(FV3GFS-AQM)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v</a:t>
                      </a:r>
                      <a:r>
                        <a:rPr lang="en" b="1" dirty="0" smtClean="0"/>
                        <a:t>161_a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(UFS-AQM)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Met+CMAQ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NAM+CMAQv5.1.2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GFSv15+CMAQv5.2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UFS_Atmos+CMAQv5.2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Gas mechanism /Aerosol module</a:t>
                      </a:r>
                      <a:endParaRPr sz="9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CB05 + Aero5</a:t>
                      </a:r>
                      <a:endParaRPr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CB06r3 + Aero6</a:t>
                      </a:r>
                      <a:endParaRPr sz="1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CB06r3 + Aero6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Grid_Spacing and vertical levels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12 km / 35 levels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13</a:t>
                      </a:r>
                      <a:r>
                        <a:rPr lang="en" baseline="0" dirty="0" smtClean="0"/>
                        <a:t> </a:t>
                      </a:r>
                      <a:r>
                        <a:rPr lang="en" dirty="0" smtClean="0"/>
                        <a:t>km </a:t>
                      </a:r>
                      <a:r>
                        <a:rPr lang="en" dirty="0"/>
                        <a:t>/ 65 levels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13 km / 65 levels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Anthropogenic Emi.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NEI 2016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NEI 2016 (no plume rise)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NEI 2016 (no plume rise)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Fire Emission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HMS + BlueSky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RAVE (hourly, 0.03 deg.)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RAVE (hourly, 0.03 deg.)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Physics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 CCPP suites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NAM  (NMMB)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GFSv15_P2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GFSv15_P2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Chem-LBCs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GEOS-Chem + NGACv2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GEOS-Chem + GEFS/Aero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GEOS-Chem + GEFS/Aero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Google Shape;69;p15"/>
          <p:cNvSpPr txBox="1"/>
          <p:nvPr/>
        </p:nvSpPr>
        <p:spPr>
          <a:xfrm>
            <a:off x="1084950" y="22550"/>
            <a:ext cx="663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</a:rPr>
              <a:t>Model configurations for three simulations (or forecasts)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5" y="6927"/>
            <a:ext cx="3909060" cy="2606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6" y="2538105"/>
            <a:ext cx="3909060" cy="2606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5" y="2528452"/>
            <a:ext cx="3909060" cy="2606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33" y="27711"/>
            <a:ext cx="3909060" cy="260604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8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8594" y="165020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7148" y="2271010"/>
            <a:ext cx="101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US"/>
              <a:pPr defTabSz="685800">
                <a:buClr>
                  <a:srgbClr val="888888"/>
                </a:buClr>
              </a:pPr>
              <a:t>9</a:t>
            </a:fld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4" y="532276"/>
            <a:ext cx="4596515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14363" y="4419436"/>
            <a:ext cx="8093868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2000"/>
            </a:pP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comparison of monthly mean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daily 8-hr maximum surface O</a:t>
            </a:r>
            <a:r>
              <a:rPr lang="en-US" sz="15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(MDA8) forecast bias 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(forecast – obs.) between the NAM-CMAQ (operational) and the </a:t>
            </a:r>
            <a:r>
              <a:rPr lang="en-US" sz="15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Online-CMAQ 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forecast in August 2019.</a:t>
            </a:r>
            <a:endParaRPr sz="15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56" y="524781"/>
            <a:ext cx="459651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962</Words>
  <Application>Microsoft Office PowerPoint</Application>
  <PresentationFormat>On-screen Show (16:9)</PresentationFormat>
  <Paragraphs>171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Lato</vt:lpstr>
      <vt:lpstr>Wingdings</vt:lpstr>
      <vt:lpstr>Simple Light</vt:lpstr>
      <vt:lpstr>Office Theme</vt:lpstr>
      <vt:lpstr>1_Simple Light</vt:lpstr>
      <vt:lpstr>1_Office Theme</vt:lpstr>
      <vt:lpstr>A prototype of the next generation regional air-quality forecast system (Online-CMAQ)</vt:lpstr>
      <vt:lpstr>Outline</vt:lpstr>
      <vt:lpstr>Motivation and objectives</vt:lpstr>
      <vt:lpstr>PowerPoint Presentation</vt:lpstr>
      <vt:lpstr> Online-CMAQ within the UFS framework</vt:lpstr>
      <vt:lpstr>Features of the Online-CMAQ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of O3</vt:lpstr>
      <vt:lpstr>PowerPoint Presentation</vt:lpstr>
      <vt:lpstr>Performance of PM2.5</vt:lpstr>
      <vt:lpstr>PowerPoint Presentation</vt:lpstr>
      <vt:lpstr>PowerPoint Presentation</vt:lpstr>
      <vt:lpstr>PowerPoint Presentation</vt:lpstr>
      <vt:lpstr>PowerPoint Presentation</vt:lpstr>
      <vt:lpstr> Summary, on-going work, and an implementation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evaluation of the UFS-AQM system using MONET</dc:title>
  <dc:creator>Jianping Huang</dc:creator>
  <cp:lastModifiedBy>Jianping Huang</cp:lastModifiedBy>
  <cp:revision>101</cp:revision>
  <dcterms:modified xsi:type="dcterms:W3CDTF">2023-07-08T20:52:45Z</dcterms:modified>
</cp:coreProperties>
</file>